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60" r:id="rId3"/>
    <p:sldId id="259" r:id="rId4"/>
    <p:sldId id="269" r:id="rId5"/>
    <p:sldId id="257" r:id="rId6"/>
    <p:sldId id="268" r:id="rId7"/>
    <p:sldId id="266" r:id="rId8"/>
    <p:sldId id="281" r:id="rId9"/>
    <p:sldId id="264" r:id="rId10"/>
    <p:sldId id="272" r:id="rId11"/>
    <p:sldId id="274" r:id="rId12"/>
    <p:sldId id="278" r:id="rId13"/>
    <p:sldId id="262" r:id="rId14"/>
    <p:sldId id="263" r:id="rId15"/>
    <p:sldId id="271" r:id="rId16"/>
    <p:sldId id="277" r:id="rId17"/>
    <p:sldId id="279" r:id="rId18"/>
    <p:sldId id="26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99FF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99" autoAdjust="0"/>
    <p:restoredTop sz="94660"/>
  </p:normalViewPr>
  <p:slideViewPr>
    <p:cSldViewPr>
      <p:cViewPr>
        <p:scale>
          <a:sx n="100" d="100"/>
          <a:sy n="100" d="100"/>
        </p:scale>
        <p:origin x="-1944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6F6D5-8C98-4582-9116-2F3FA7796BCB}" type="datetimeFigureOut">
              <a:rPr lang="ru-RU" smtClean="0"/>
              <a:pPr/>
              <a:t>08.09.2014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79A6EA-D187-4BEC-8448-E9361F09B09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9CE2E-3DEC-4273-867B-52B0B51F19DF}" type="datetimeFigureOut">
              <a:rPr lang="ru-RU" smtClean="0"/>
              <a:pPr/>
              <a:t>08.09.2014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5B4CA-227F-490C-A20B-974737C7936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9CE2E-3DEC-4273-867B-52B0B51F19DF}" type="datetimeFigureOut">
              <a:rPr lang="ru-RU" smtClean="0"/>
              <a:pPr/>
              <a:t>08.09.2014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5B4CA-227F-490C-A20B-974737C793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9CE2E-3DEC-4273-867B-52B0B51F19DF}" type="datetimeFigureOut">
              <a:rPr lang="ru-RU" smtClean="0"/>
              <a:pPr/>
              <a:t>08.09.2014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5B4CA-227F-490C-A20B-974737C793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9CE2E-3DEC-4273-867B-52B0B51F19DF}" type="datetimeFigureOut">
              <a:rPr lang="ru-RU" smtClean="0"/>
              <a:pPr/>
              <a:t>08.09.2014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5B4CA-227F-490C-A20B-974737C793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9CE2E-3DEC-4273-867B-52B0B51F19DF}" type="datetimeFigureOut">
              <a:rPr lang="ru-RU" smtClean="0"/>
              <a:pPr/>
              <a:t>08.09.2014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345B4CA-227F-490C-A20B-974737C793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9CE2E-3DEC-4273-867B-52B0B51F19DF}" type="datetimeFigureOut">
              <a:rPr lang="ru-RU" smtClean="0"/>
              <a:pPr/>
              <a:t>08.09.2014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5B4CA-227F-490C-A20B-974737C793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9CE2E-3DEC-4273-867B-52B0B51F19DF}" type="datetimeFigureOut">
              <a:rPr lang="ru-RU" smtClean="0"/>
              <a:pPr/>
              <a:t>08.09.2014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5B4CA-227F-490C-A20B-974737C793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9CE2E-3DEC-4273-867B-52B0B51F19DF}" type="datetimeFigureOut">
              <a:rPr lang="ru-RU" smtClean="0"/>
              <a:pPr/>
              <a:t>08.09.2014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5B4CA-227F-490C-A20B-974737C793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9CE2E-3DEC-4273-867B-52B0B51F19DF}" type="datetimeFigureOut">
              <a:rPr lang="ru-RU" smtClean="0"/>
              <a:pPr/>
              <a:t>08.09.2014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5B4CA-227F-490C-A20B-974737C793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9CE2E-3DEC-4273-867B-52B0B51F19DF}" type="datetimeFigureOut">
              <a:rPr lang="ru-RU" smtClean="0"/>
              <a:pPr/>
              <a:t>08.09.2014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5B4CA-227F-490C-A20B-974737C793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9CE2E-3DEC-4273-867B-52B0B51F19DF}" type="datetimeFigureOut">
              <a:rPr lang="ru-RU" smtClean="0"/>
              <a:pPr/>
              <a:t>08.09.2014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5B4CA-227F-490C-A20B-974737C793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duotone>
              <a:prstClr val="black"/>
              <a:schemeClr val="accent3">
                <a:tint val="45000"/>
                <a:satMod val="400000"/>
              </a:schemeClr>
            </a:duotone>
            <a:lum bright="-12000" contrast="4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8E9CE2E-3DEC-4273-867B-52B0B51F19DF}" type="datetimeFigureOut">
              <a:rPr lang="ru-RU" smtClean="0"/>
              <a:pPr/>
              <a:t>08.09.2014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345B4CA-227F-490C-A20B-974737C7936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12" Type="http://schemas.openxmlformats.org/officeDocument/2006/relationships/image" Target="../media/image5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5" Type="http://schemas.openxmlformats.org/officeDocument/2006/relationships/image" Target="../media/image45.jpe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95936" y="5013176"/>
            <a:ext cx="4392488" cy="864096"/>
          </a:xfrm>
        </p:spPr>
        <p:txBody>
          <a:bodyPr>
            <a:normAutofit fontScale="25000" lnSpcReduction="20000"/>
          </a:bodyPr>
          <a:lstStyle/>
          <a:p>
            <a:endParaRPr lang="ru-RU" i="1" dirty="0" smtClean="0"/>
          </a:p>
          <a:p>
            <a:r>
              <a:rPr lang="ru-RU" sz="12800" i="1" dirty="0" smtClean="0"/>
              <a:t>И.А</a:t>
            </a:r>
            <a:r>
              <a:rPr lang="ru-RU" sz="12800" i="1" dirty="0"/>
              <a:t>. </a:t>
            </a:r>
            <a:r>
              <a:rPr lang="ru-RU" sz="12800" i="1" dirty="0" err="1" smtClean="0"/>
              <a:t>Архиреев</a:t>
            </a:r>
            <a:r>
              <a:rPr lang="ru-RU" sz="12800" i="1" dirty="0" smtClean="0"/>
              <a:t> </a:t>
            </a:r>
          </a:p>
          <a:p>
            <a:r>
              <a:rPr lang="ru-RU" sz="7200" i="1" dirty="0" smtClean="0"/>
              <a:t>(</a:t>
            </a:r>
            <a:r>
              <a:rPr lang="ru-RU" sz="7200" i="1" dirty="0" err="1" smtClean="0"/>
              <a:t>ИМин</a:t>
            </a:r>
            <a:r>
              <a:rPr lang="ru-RU" sz="7200" i="1" dirty="0" smtClean="0"/>
              <a:t> </a:t>
            </a:r>
            <a:r>
              <a:rPr lang="ru-RU" sz="7200" i="1" dirty="0" err="1" smtClean="0"/>
              <a:t>УрО</a:t>
            </a:r>
            <a:r>
              <a:rPr lang="ru-RU" sz="7200" i="1" dirty="0" smtClean="0"/>
              <a:t> РАН)</a:t>
            </a:r>
            <a:endParaRPr lang="ru-RU" sz="72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500166" y="2143116"/>
            <a:ext cx="6666534" cy="106182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B050"/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6300" cap="all" dirty="0" smtClean="0">
                <a:solidFill>
                  <a:srgbClr val="FFFF00"/>
                </a:solidFill>
              </a:rPr>
              <a:t>Нефрит  Урала</a:t>
            </a:r>
            <a:endParaRPr lang="ru-RU" sz="6300" cap="all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88024" y="4221088"/>
            <a:ext cx="291938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i="1" dirty="0" smtClean="0"/>
              <a:t>Е.П. Макагонов</a:t>
            </a:r>
          </a:p>
          <a:p>
            <a:r>
              <a:rPr lang="ru-RU" i="1" dirty="0" smtClean="0"/>
              <a:t> (</a:t>
            </a:r>
            <a:r>
              <a:rPr lang="ru-RU" i="1" dirty="0" err="1" smtClean="0"/>
              <a:t>ИМин</a:t>
            </a:r>
            <a:r>
              <a:rPr lang="ru-RU" i="1" dirty="0" smtClean="0"/>
              <a:t> </a:t>
            </a:r>
            <a:r>
              <a:rPr lang="ru-RU" i="1" dirty="0" err="1" smtClean="0"/>
              <a:t>УрО</a:t>
            </a:r>
            <a:r>
              <a:rPr lang="ru-RU" i="1" dirty="0" smtClean="0"/>
              <a:t> РАН, </a:t>
            </a:r>
            <a:r>
              <a:rPr lang="ru-RU" i="1" dirty="0" err="1" smtClean="0"/>
              <a:t>ЮУрГу</a:t>
            </a:r>
            <a:r>
              <a:rPr lang="ru-RU" i="1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:\История нф\геол Миас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3502454" cy="525049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42844" y="142852"/>
            <a:ext cx="8786874" cy="40011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FF00"/>
                </a:solidFill>
                <a:latin typeface="+mj-lt"/>
              </a:rPr>
              <a:t>                     Проявления нефрита </a:t>
            </a:r>
            <a:r>
              <a:rPr lang="ru-RU" sz="2000" dirty="0" err="1" smtClean="0">
                <a:solidFill>
                  <a:srgbClr val="FFFF00"/>
                </a:solidFill>
                <a:latin typeface="+mj-lt"/>
              </a:rPr>
              <a:t>Узункырского</a:t>
            </a:r>
            <a:r>
              <a:rPr lang="ru-RU" sz="2000" dirty="0" smtClean="0">
                <a:solidFill>
                  <a:srgbClr val="FFFF00"/>
                </a:solidFill>
                <a:latin typeface="+mj-lt"/>
              </a:rPr>
              <a:t> гипербазитового пояса</a:t>
            </a:r>
            <a:endParaRPr lang="ru-RU" sz="20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720" y="5143512"/>
            <a:ext cx="184731" cy="2233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800"/>
              </a:lnSpc>
            </a:pP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643306" y="1285861"/>
            <a:ext cx="5357849" cy="533992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sz="1100" dirty="0" smtClean="0">
              <a:solidFill>
                <a:schemeClr val="bg1"/>
              </a:solidFill>
            </a:endParaRPr>
          </a:p>
          <a:p>
            <a:r>
              <a:rPr lang="ru-RU" sz="1100" dirty="0" smtClean="0">
                <a:solidFill>
                  <a:schemeClr val="bg1"/>
                </a:solidFill>
              </a:rPr>
              <a:t>1 – метаморфические породы </a:t>
            </a:r>
            <a:r>
              <a:rPr lang="ru-RU" sz="1100" dirty="0" err="1" smtClean="0">
                <a:solidFill>
                  <a:schemeClr val="bg1"/>
                </a:solidFill>
              </a:rPr>
              <a:t>верхнесаитовской</a:t>
            </a:r>
            <a:r>
              <a:rPr lang="ru-RU" sz="1100" dirty="0" smtClean="0">
                <a:solidFill>
                  <a:schemeClr val="bg1"/>
                </a:solidFill>
              </a:rPr>
              <a:t> толщи </a:t>
            </a:r>
            <a:r>
              <a:rPr lang="ru-RU" sz="1100" dirty="0" err="1" smtClean="0">
                <a:solidFill>
                  <a:schemeClr val="bg1"/>
                </a:solidFill>
              </a:rPr>
              <a:t>Ильменогорского</a:t>
            </a:r>
            <a:r>
              <a:rPr lang="ru-RU" sz="1100" dirty="0" smtClean="0">
                <a:solidFill>
                  <a:schemeClr val="bg1"/>
                </a:solidFill>
              </a:rPr>
              <a:t> комплекса;</a:t>
            </a:r>
          </a:p>
          <a:p>
            <a:r>
              <a:rPr lang="ru-RU" sz="1100" dirty="0" smtClean="0">
                <a:solidFill>
                  <a:schemeClr val="bg1"/>
                </a:solidFill>
              </a:rPr>
              <a:t>2 –</a:t>
            </a:r>
            <a:r>
              <a:rPr lang="ru-RU" sz="1100" dirty="0" err="1" smtClean="0">
                <a:solidFill>
                  <a:schemeClr val="bg1"/>
                </a:solidFill>
              </a:rPr>
              <a:t>поляковская</a:t>
            </a:r>
            <a:r>
              <a:rPr lang="ru-RU" sz="1100" dirty="0" smtClean="0">
                <a:solidFill>
                  <a:schemeClr val="bg1"/>
                </a:solidFill>
              </a:rPr>
              <a:t> толща (</a:t>
            </a:r>
            <a:r>
              <a:rPr lang="en-US" sz="1100" dirty="0" smtClean="0">
                <a:solidFill>
                  <a:schemeClr val="bg1"/>
                </a:solidFill>
              </a:rPr>
              <a:t>O</a:t>
            </a:r>
            <a:r>
              <a:rPr lang="ru-RU" sz="1100" baseline="-25000" dirty="0" smtClean="0">
                <a:solidFill>
                  <a:schemeClr val="bg1"/>
                </a:solidFill>
              </a:rPr>
              <a:t>1-2</a:t>
            </a:r>
            <a:r>
              <a:rPr lang="en-US" sz="1100" dirty="0" smtClean="0">
                <a:solidFill>
                  <a:schemeClr val="bg1"/>
                </a:solidFill>
              </a:rPr>
              <a:t>pl</a:t>
            </a:r>
            <a:r>
              <a:rPr lang="ru-RU" sz="1100" dirty="0" smtClean="0">
                <a:solidFill>
                  <a:schemeClr val="bg1"/>
                </a:solidFill>
              </a:rPr>
              <a:t>), базальты, сланцы глинисто-кремнистые;</a:t>
            </a:r>
          </a:p>
          <a:p>
            <a:r>
              <a:rPr lang="ru-RU" sz="1100" dirty="0" smtClean="0">
                <a:solidFill>
                  <a:schemeClr val="bg1"/>
                </a:solidFill>
              </a:rPr>
              <a:t>3 –аналоги </a:t>
            </a:r>
            <a:r>
              <a:rPr lang="ru-RU" sz="1100" dirty="0" err="1" smtClean="0">
                <a:solidFill>
                  <a:schemeClr val="bg1"/>
                </a:solidFill>
              </a:rPr>
              <a:t>ильтебановской</a:t>
            </a:r>
            <a:r>
              <a:rPr lang="ru-RU" sz="1100" dirty="0" smtClean="0">
                <a:solidFill>
                  <a:schemeClr val="bg1"/>
                </a:solidFill>
              </a:rPr>
              <a:t> свиты (</a:t>
            </a:r>
            <a:r>
              <a:rPr lang="en-US" sz="1100" dirty="0" smtClean="0">
                <a:solidFill>
                  <a:schemeClr val="bg1"/>
                </a:solidFill>
              </a:rPr>
              <a:t>D</a:t>
            </a:r>
            <a:r>
              <a:rPr lang="ru-RU" sz="1100" baseline="-25000" dirty="0" smtClean="0">
                <a:solidFill>
                  <a:schemeClr val="bg1"/>
                </a:solidFill>
              </a:rPr>
              <a:t>1</a:t>
            </a:r>
            <a:r>
              <a:rPr lang="en-US" sz="1100" dirty="0" err="1" smtClean="0">
                <a:solidFill>
                  <a:schemeClr val="bg1"/>
                </a:solidFill>
              </a:rPr>
              <a:t>il</a:t>
            </a:r>
            <a:r>
              <a:rPr lang="ru-RU" sz="1100" dirty="0" smtClean="0">
                <a:solidFill>
                  <a:schemeClr val="bg1"/>
                </a:solidFill>
              </a:rPr>
              <a:t>), конгломераты, песчаники, алевролиты,  известняки; </a:t>
            </a:r>
          </a:p>
          <a:p>
            <a:r>
              <a:rPr lang="ru-RU" sz="1100" dirty="0" smtClean="0">
                <a:solidFill>
                  <a:schemeClr val="bg1"/>
                </a:solidFill>
              </a:rPr>
              <a:t> 4 –  аналоги </a:t>
            </a:r>
            <a:r>
              <a:rPr lang="ru-RU" sz="1100" dirty="0" err="1" smtClean="0">
                <a:solidFill>
                  <a:schemeClr val="bg1"/>
                </a:solidFill>
              </a:rPr>
              <a:t>баймак-бурибаевской</a:t>
            </a:r>
            <a:r>
              <a:rPr lang="ru-RU" sz="1100" dirty="0" smtClean="0">
                <a:solidFill>
                  <a:schemeClr val="bg1"/>
                </a:solidFill>
              </a:rPr>
              <a:t> свиты (</a:t>
            </a:r>
            <a:r>
              <a:rPr lang="en-US" sz="1100" dirty="0" smtClean="0">
                <a:solidFill>
                  <a:schemeClr val="bg1"/>
                </a:solidFill>
              </a:rPr>
              <a:t>D</a:t>
            </a:r>
            <a:r>
              <a:rPr lang="ru-RU" sz="1100" baseline="-25000" dirty="0" smtClean="0">
                <a:solidFill>
                  <a:schemeClr val="bg1"/>
                </a:solidFill>
              </a:rPr>
              <a:t>1</a:t>
            </a:r>
            <a:r>
              <a:rPr lang="en-US" sz="1100" dirty="0" smtClean="0">
                <a:solidFill>
                  <a:schemeClr val="bg1"/>
                </a:solidFill>
              </a:rPr>
              <a:t>bb</a:t>
            </a:r>
            <a:r>
              <a:rPr lang="ru-RU" sz="1100" dirty="0" smtClean="0">
                <a:solidFill>
                  <a:schemeClr val="bg1"/>
                </a:solidFill>
              </a:rPr>
              <a:t>), базальты , андезиты, </a:t>
            </a:r>
            <a:r>
              <a:rPr lang="ru-RU" sz="1100" dirty="0" err="1" smtClean="0">
                <a:solidFill>
                  <a:schemeClr val="bg1"/>
                </a:solidFill>
              </a:rPr>
              <a:t>дациты</a:t>
            </a:r>
            <a:r>
              <a:rPr lang="ru-RU" sz="1100" dirty="0" smtClean="0">
                <a:solidFill>
                  <a:schemeClr val="bg1"/>
                </a:solidFill>
              </a:rPr>
              <a:t>, </a:t>
            </a:r>
            <a:r>
              <a:rPr lang="ru-RU" sz="1100" dirty="0" err="1" smtClean="0">
                <a:solidFill>
                  <a:schemeClr val="bg1"/>
                </a:solidFill>
              </a:rPr>
              <a:t>плагиориолиты</a:t>
            </a:r>
            <a:r>
              <a:rPr lang="ru-RU" sz="1100" dirty="0" smtClean="0">
                <a:solidFill>
                  <a:schemeClr val="bg1"/>
                </a:solidFill>
              </a:rPr>
              <a:t>, кремнистые сланцы, яшмы.</a:t>
            </a:r>
          </a:p>
          <a:p>
            <a:r>
              <a:rPr lang="ru-RU" sz="1100" dirty="0" smtClean="0">
                <a:solidFill>
                  <a:schemeClr val="bg1"/>
                </a:solidFill>
              </a:rPr>
              <a:t>5 –  </a:t>
            </a:r>
            <a:r>
              <a:rPr lang="ru-RU" sz="1100" dirty="0" err="1" smtClean="0">
                <a:solidFill>
                  <a:schemeClr val="bg1"/>
                </a:solidFill>
              </a:rPr>
              <a:t>ирендыкская</a:t>
            </a:r>
            <a:r>
              <a:rPr lang="ru-RU" sz="1100" dirty="0" smtClean="0">
                <a:solidFill>
                  <a:schemeClr val="bg1"/>
                </a:solidFill>
              </a:rPr>
              <a:t> свита (</a:t>
            </a:r>
            <a:r>
              <a:rPr lang="en-US" sz="1100" dirty="0" smtClean="0">
                <a:solidFill>
                  <a:schemeClr val="bg1"/>
                </a:solidFill>
              </a:rPr>
              <a:t>D</a:t>
            </a:r>
            <a:r>
              <a:rPr lang="ru-RU" sz="1100" baseline="-25000" dirty="0" smtClean="0">
                <a:solidFill>
                  <a:schemeClr val="bg1"/>
                </a:solidFill>
              </a:rPr>
              <a:t>2</a:t>
            </a:r>
            <a:r>
              <a:rPr lang="en-US" sz="1100" dirty="0" err="1" smtClean="0">
                <a:solidFill>
                  <a:schemeClr val="bg1"/>
                </a:solidFill>
              </a:rPr>
              <a:t>ir</a:t>
            </a:r>
            <a:r>
              <a:rPr lang="ru-RU" sz="1100" dirty="0" smtClean="0">
                <a:solidFill>
                  <a:schemeClr val="bg1"/>
                </a:solidFill>
              </a:rPr>
              <a:t>), базальты, </a:t>
            </a:r>
            <a:r>
              <a:rPr lang="ru-RU" sz="1100" dirty="0" err="1" smtClean="0">
                <a:solidFill>
                  <a:schemeClr val="bg1"/>
                </a:solidFill>
              </a:rPr>
              <a:t>андезибазальты</a:t>
            </a:r>
            <a:r>
              <a:rPr lang="ru-RU" sz="1100" dirty="0" smtClean="0">
                <a:solidFill>
                  <a:schemeClr val="bg1"/>
                </a:solidFill>
              </a:rPr>
              <a:t>, </a:t>
            </a:r>
            <a:r>
              <a:rPr lang="ru-RU" sz="1100" dirty="0" err="1" smtClean="0">
                <a:solidFill>
                  <a:schemeClr val="bg1"/>
                </a:solidFill>
              </a:rPr>
              <a:t>туфоалевролиты</a:t>
            </a:r>
            <a:r>
              <a:rPr lang="ru-RU" sz="1100" dirty="0" smtClean="0">
                <a:solidFill>
                  <a:schemeClr val="bg1"/>
                </a:solidFill>
              </a:rPr>
              <a:t>; </a:t>
            </a:r>
          </a:p>
          <a:p>
            <a:r>
              <a:rPr lang="ru-RU" sz="1100" dirty="0" smtClean="0">
                <a:solidFill>
                  <a:schemeClr val="bg1"/>
                </a:solidFill>
              </a:rPr>
              <a:t>6 – амурская толща (</a:t>
            </a:r>
            <a:r>
              <a:rPr lang="en-US" sz="1100" dirty="0" smtClean="0">
                <a:solidFill>
                  <a:schemeClr val="bg1"/>
                </a:solidFill>
              </a:rPr>
              <a:t>D</a:t>
            </a:r>
            <a:r>
              <a:rPr lang="ru-RU" sz="1100" baseline="-25000" dirty="0" smtClean="0">
                <a:solidFill>
                  <a:schemeClr val="bg1"/>
                </a:solidFill>
              </a:rPr>
              <a:t>2-3</a:t>
            </a:r>
            <a:r>
              <a:rPr lang="en-US" sz="1100" dirty="0" smtClean="0">
                <a:solidFill>
                  <a:schemeClr val="bg1"/>
                </a:solidFill>
              </a:rPr>
              <a:t>am</a:t>
            </a:r>
            <a:r>
              <a:rPr lang="ru-RU" sz="1100" dirty="0" smtClean="0">
                <a:solidFill>
                  <a:schemeClr val="bg1"/>
                </a:solidFill>
              </a:rPr>
              <a:t>), метабазальты, </a:t>
            </a:r>
            <a:r>
              <a:rPr lang="ru-RU" sz="1100" dirty="0" err="1" smtClean="0">
                <a:solidFill>
                  <a:schemeClr val="bg1"/>
                </a:solidFill>
              </a:rPr>
              <a:t>метатуфы</a:t>
            </a:r>
            <a:r>
              <a:rPr lang="ru-RU" sz="1100" dirty="0" smtClean="0">
                <a:solidFill>
                  <a:schemeClr val="bg1"/>
                </a:solidFill>
              </a:rPr>
              <a:t>, </a:t>
            </a:r>
            <a:r>
              <a:rPr lang="ru-RU" sz="1100" dirty="0" err="1" smtClean="0">
                <a:solidFill>
                  <a:schemeClr val="bg1"/>
                </a:solidFill>
              </a:rPr>
              <a:t>метапесчаники</a:t>
            </a:r>
            <a:r>
              <a:rPr lang="ru-RU" sz="1100" dirty="0" smtClean="0">
                <a:solidFill>
                  <a:schemeClr val="bg1"/>
                </a:solidFill>
              </a:rPr>
              <a:t> вулканомиктовые, </a:t>
            </a:r>
            <a:r>
              <a:rPr lang="ru-RU" sz="1100" dirty="0" smtClean="0">
                <a:solidFill>
                  <a:schemeClr val="bg1"/>
                </a:solidFill>
              </a:rPr>
              <a:t> сланцы </a:t>
            </a:r>
            <a:r>
              <a:rPr lang="ru-RU" sz="1100" dirty="0" err="1" smtClean="0">
                <a:solidFill>
                  <a:schemeClr val="bg1"/>
                </a:solidFill>
              </a:rPr>
              <a:t>серицит-хлорит-карбонатные</a:t>
            </a:r>
            <a:r>
              <a:rPr lang="ru-RU" sz="1100" dirty="0" smtClean="0">
                <a:solidFill>
                  <a:schemeClr val="bg1"/>
                </a:solidFill>
              </a:rPr>
              <a:t>, </a:t>
            </a:r>
            <a:r>
              <a:rPr lang="ru-RU" sz="1100" dirty="0" err="1" smtClean="0">
                <a:solidFill>
                  <a:schemeClr val="bg1"/>
                </a:solidFill>
              </a:rPr>
              <a:t>кварц-хлоритовые</a:t>
            </a:r>
            <a:r>
              <a:rPr lang="ru-RU" sz="1100" dirty="0" smtClean="0">
                <a:solidFill>
                  <a:schemeClr val="bg1"/>
                </a:solidFill>
              </a:rPr>
              <a:t>, </a:t>
            </a:r>
            <a:r>
              <a:rPr lang="ru-RU" sz="1100" dirty="0" err="1" smtClean="0">
                <a:solidFill>
                  <a:schemeClr val="bg1"/>
                </a:solidFill>
              </a:rPr>
              <a:t>кварц-хлорит-амфиболовые</a:t>
            </a:r>
            <a:r>
              <a:rPr lang="ru-RU" sz="1100" dirty="0" smtClean="0">
                <a:solidFill>
                  <a:schemeClr val="bg1"/>
                </a:solidFill>
              </a:rPr>
              <a:t>, прослои </a:t>
            </a:r>
            <a:r>
              <a:rPr lang="ru-RU" sz="1100" dirty="0" err="1" smtClean="0">
                <a:solidFill>
                  <a:schemeClr val="bg1"/>
                </a:solidFill>
              </a:rPr>
              <a:t>мраморизованных</a:t>
            </a:r>
            <a:r>
              <a:rPr lang="ru-RU" sz="1100" dirty="0" smtClean="0">
                <a:solidFill>
                  <a:schemeClr val="bg1"/>
                </a:solidFill>
              </a:rPr>
              <a:t> известняков; </a:t>
            </a:r>
          </a:p>
          <a:p>
            <a:r>
              <a:rPr lang="ru-RU" sz="1100" dirty="0" smtClean="0">
                <a:solidFill>
                  <a:schemeClr val="bg1"/>
                </a:solidFill>
              </a:rPr>
              <a:t>7 – </a:t>
            </a:r>
            <a:r>
              <a:rPr lang="ru-RU" sz="1100" dirty="0" err="1" smtClean="0">
                <a:solidFill>
                  <a:schemeClr val="bg1"/>
                </a:solidFill>
              </a:rPr>
              <a:t>мукасовская</a:t>
            </a:r>
            <a:r>
              <a:rPr lang="ru-RU" sz="1100" dirty="0" smtClean="0">
                <a:solidFill>
                  <a:schemeClr val="bg1"/>
                </a:solidFill>
              </a:rPr>
              <a:t> свита (</a:t>
            </a:r>
            <a:r>
              <a:rPr lang="en-US" sz="1100" dirty="0" smtClean="0">
                <a:solidFill>
                  <a:schemeClr val="bg1"/>
                </a:solidFill>
              </a:rPr>
              <a:t>D</a:t>
            </a:r>
            <a:r>
              <a:rPr lang="ru-RU" sz="1100" baseline="-25000" dirty="0" smtClean="0">
                <a:solidFill>
                  <a:schemeClr val="bg1"/>
                </a:solidFill>
              </a:rPr>
              <a:t>3</a:t>
            </a:r>
            <a:r>
              <a:rPr lang="en-US" sz="1100" dirty="0" err="1" smtClean="0">
                <a:solidFill>
                  <a:schemeClr val="bg1"/>
                </a:solidFill>
              </a:rPr>
              <a:t>mv</a:t>
            </a:r>
            <a:r>
              <a:rPr lang="ru-RU" sz="1100" dirty="0" smtClean="0">
                <a:solidFill>
                  <a:schemeClr val="bg1"/>
                </a:solidFill>
              </a:rPr>
              <a:t>), сланцы кремнистые, кремнисто-глинистые;</a:t>
            </a:r>
          </a:p>
          <a:p>
            <a:r>
              <a:rPr lang="ru-RU" sz="1100" dirty="0" smtClean="0">
                <a:solidFill>
                  <a:schemeClr val="bg1"/>
                </a:solidFill>
              </a:rPr>
              <a:t>8 – </a:t>
            </a:r>
            <a:r>
              <a:rPr lang="ru-RU" sz="1100" dirty="0" err="1" smtClean="0">
                <a:solidFill>
                  <a:schemeClr val="bg1"/>
                </a:solidFill>
              </a:rPr>
              <a:t>зилаирская</a:t>
            </a:r>
            <a:r>
              <a:rPr lang="ru-RU" sz="1100" dirty="0" smtClean="0">
                <a:solidFill>
                  <a:schemeClr val="bg1"/>
                </a:solidFill>
              </a:rPr>
              <a:t> свита (</a:t>
            </a:r>
            <a:r>
              <a:rPr lang="en-US" sz="1100" dirty="0" smtClean="0">
                <a:solidFill>
                  <a:schemeClr val="bg1"/>
                </a:solidFill>
              </a:rPr>
              <a:t>D</a:t>
            </a:r>
            <a:r>
              <a:rPr lang="ru-RU" sz="1100" dirty="0" smtClean="0">
                <a:solidFill>
                  <a:schemeClr val="bg1"/>
                </a:solidFill>
              </a:rPr>
              <a:t>3-</a:t>
            </a:r>
            <a:r>
              <a:rPr lang="en-US" sz="1100" dirty="0" smtClean="0">
                <a:solidFill>
                  <a:schemeClr val="bg1"/>
                </a:solidFill>
              </a:rPr>
              <a:t>C</a:t>
            </a:r>
            <a:r>
              <a:rPr lang="ru-RU" sz="1100" dirty="0" smtClean="0">
                <a:solidFill>
                  <a:schemeClr val="bg1"/>
                </a:solidFill>
              </a:rPr>
              <a:t>1</a:t>
            </a:r>
            <a:r>
              <a:rPr lang="en-US" sz="1100" dirty="0" err="1" smtClean="0">
                <a:solidFill>
                  <a:schemeClr val="bg1"/>
                </a:solidFill>
              </a:rPr>
              <a:t>zl</a:t>
            </a:r>
            <a:r>
              <a:rPr lang="ru-RU" sz="1100" dirty="0" smtClean="0">
                <a:solidFill>
                  <a:schemeClr val="bg1"/>
                </a:solidFill>
              </a:rPr>
              <a:t>), </a:t>
            </a:r>
            <a:r>
              <a:rPr lang="ru-RU" sz="1100" dirty="0" err="1" smtClean="0">
                <a:solidFill>
                  <a:schemeClr val="bg1"/>
                </a:solidFill>
              </a:rPr>
              <a:t>гравелиты</a:t>
            </a:r>
            <a:r>
              <a:rPr lang="ru-RU" sz="1100" dirty="0" smtClean="0">
                <a:solidFill>
                  <a:schemeClr val="bg1"/>
                </a:solidFill>
              </a:rPr>
              <a:t>, песчаники, алевролиты кремнисто-глинистые;</a:t>
            </a:r>
          </a:p>
          <a:p>
            <a:r>
              <a:rPr lang="ru-RU" sz="1100" dirty="0" smtClean="0">
                <a:solidFill>
                  <a:schemeClr val="bg1"/>
                </a:solidFill>
              </a:rPr>
              <a:t> 9 – </a:t>
            </a:r>
            <a:r>
              <a:rPr lang="ru-RU" sz="1100" dirty="0" err="1" smtClean="0">
                <a:solidFill>
                  <a:schemeClr val="bg1"/>
                </a:solidFill>
              </a:rPr>
              <a:t>кизильская</a:t>
            </a:r>
            <a:r>
              <a:rPr lang="ru-RU" sz="1100" dirty="0" smtClean="0">
                <a:solidFill>
                  <a:schemeClr val="bg1"/>
                </a:solidFill>
              </a:rPr>
              <a:t> свита (</a:t>
            </a:r>
            <a:r>
              <a:rPr lang="en-US" sz="1100" dirty="0" smtClean="0">
                <a:solidFill>
                  <a:schemeClr val="bg1"/>
                </a:solidFill>
              </a:rPr>
              <a:t>C</a:t>
            </a:r>
            <a:r>
              <a:rPr lang="ru-RU" sz="1100" dirty="0" smtClean="0">
                <a:solidFill>
                  <a:schemeClr val="bg1"/>
                </a:solidFill>
              </a:rPr>
              <a:t>1-2</a:t>
            </a:r>
            <a:r>
              <a:rPr lang="en-US" sz="1100" dirty="0" smtClean="0">
                <a:solidFill>
                  <a:schemeClr val="bg1"/>
                </a:solidFill>
              </a:rPr>
              <a:t>k</a:t>
            </a:r>
            <a:r>
              <a:rPr lang="ru-RU" sz="1100" dirty="0" smtClean="0">
                <a:solidFill>
                  <a:schemeClr val="bg1"/>
                </a:solidFill>
              </a:rPr>
              <a:t>), известняки, сланцы кремнисто-глинистые, песчаники;</a:t>
            </a:r>
          </a:p>
          <a:p>
            <a:r>
              <a:rPr lang="ru-RU" sz="1100" dirty="0" smtClean="0">
                <a:solidFill>
                  <a:schemeClr val="bg1"/>
                </a:solidFill>
              </a:rPr>
              <a:t>10 – Каганский комплекс: серпентиниты, </a:t>
            </a:r>
            <a:r>
              <a:rPr lang="ru-RU" sz="1100" dirty="0" err="1" smtClean="0">
                <a:solidFill>
                  <a:schemeClr val="bg1"/>
                </a:solidFill>
              </a:rPr>
              <a:t>оливин-антигоритовые</a:t>
            </a:r>
            <a:r>
              <a:rPr lang="ru-RU" sz="1100" dirty="0" smtClean="0">
                <a:solidFill>
                  <a:schemeClr val="bg1"/>
                </a:solidFill>
              </a:rPr>
              <a:t>, </a:t>
            </a:r>
            <a:r>
              <a:rPr lang="ru-RU" sz="1100" dirty="0" err="1" smtClean="0">
                <a:solidFill>
                  <a:schemeClr val="bg1"/>
                </a:solidFill>
              </a:rPr>
              <a:t>оливин-тальковые</a:t>
            </a:r>
            <a:r>
              <a:rPr lang="ru-RU" sz="1100" dirty="0" smtClean="0">
                <a:solidFill>
                  <a:schemeClr val="bg1"/>
                </a:solidFill>
              </a:rPr>
              <a:t>, </a:t>
            </a:r>
            <a:r>
              <a:rPr lang="ru-RU" sz="1100" dirty="0" err="1" smtClean="0">
                <a:solidFill>
                  <a:schemeClr val="bg1"/>
                </a:solidFill>
              </a:rPr>
              <a:t>энстатит-тальково-антофиллитовые</a:t>
            </a:r>
            <a:r>
              <a:rPr lang="ru-RU" sz="1100" dirty="0" smtClean="0">
                <a:solidFill>
                  <a:schemeClr val="bg1"/>
                </a:solidFill>
              </a:rPr>
              <a:t>, </a:t>
            </a:r>
            <a:r>
              <a:rPr lang="ru-RU" sz="1100" dirty="0" err="1" smtClean="0">
                <a:solidFill>
                  <a:schemeClr val="bg1"/>
                </a:solidFill>
              </a:rPr>
              <a:t>тремолитовые</a:t>
            </a:r>
            <a:r>
              <a:rPr lang="ru-RU" sz="1100" dirty="0" smtClean="0">
                <a:solidFill>
                  <a:schemeClr val="bg1"/>
                </a:solidFill>
              </a:rPr>
              <a:t> породы, </a:t>
            </a:r>
            <a:r>
              <a:rPr lang="ru-RU" sz="1100" dirty="0" err="1" smtClean="0">
                <a:solidFill>
                  <a:schemeClr val="bg1"/>
                </a:solidFill>
              </a:rPr>
              <a:t>талькиты</a:t>
            </a:r>
            <a:r>
              <a:rPr lang="ru-RU" sz="1100" dirty="0" smtClean="0">
                <a:solidFill>
                  <a:schemeClr val="bg1"/>
                </a:solidFill>
              </a:rPr>
              <a:t>; </a:t>
            </a:r>
          </a:p>
          <a:p>
            <a:r>
              <a:rPr lang="ru-RU" sz="1100" dirty="0" smtClean="0">
                <a:solidFill>
                  <a:schemeClr val="bg1"/>
                </a:solidFill>
              </a:rPr>
              <a:t>11 – </a:t>
            </a:r>
            <a:r>
              <a:rPr lang="ru-RU" sz="1100" dirty="0" err="1" smtClean="0">
                <a:solidFill>
                  <a:schemeClr val="bg1"/>
                </a:solidFill>
              </a:rPr>
              <a:t>Куликовский</a:t>
            </a:r>
            <a:r>
              <a:rPr lang="ru-RU" sz="1100" dirty="0" smtClean="0">
                <a:solidFill>
                  <a:schemeClr val="bg1"/>
                </a:solidFill>
              </a:rPr>
              <a:t> комплекс: </a:t>
            </a:r>
            <a:r>
              <a:rPr lang="ru-RU" sz="1100" dirty="0" err="1" smtClean="0">
                <a:solidFill>
                  <a:schemeClr val="bg1"/>
                </a:solidFill>
              </a:rPr>
              <a:t>серпентинизированные</a:t>
            </a:r>
            <a:r>
              <a:rPr lang="ru-RU" sz="1100" dirty="0" smtClean="0">
                <a:solidFill>
                  <a:schemeClr val="bg1"/>
                </a:solidFill>
              </a:rPr>
              <a:t> дуниты и </a:t>
            </a:r>
            <a:r>
              <a:rPr lang="ru-RU" sz="1100" dirty="0" err="1" smtClean="0">
                <a:solidFill>
                  <a:schemeClr val="bg1"/>
                </a:solidFill>
              </a:rPr>
              <a:t>гарцбургиты</a:t>
            </a:r>
            <a:r>
              <a:rPr lang="ru-RU" sz="1100" dirty="0" smtClean="0">
                <a:solidFill>
                  <a:schemeClr val="bg1"/>
                </a:solidFill>
              </a:rPr>
              <a:t>; </a:t>
            </a:r>
          </a:p>
          <a:p>
            <a:r>
              <a:rPr lang="ru-RU" sz="1100" dirty="0" smtClean="0">
                <a:solidFill>
                  <a:schemeClr val="bg1"/>
                </a:solidFill>
              </a:rPr>
              <a:t>12 – </a:t>
            </a:r>
            <a:r>
              <a:rPr lang="ru-RU" sz="1100" dirty="0" err="1" smtClean="0">
                <a:solidFill>
                  <a:schemeClr val="bg1"/>
                </a:solidFill>
              </a:rPr>
              <a:t>Сакмарский</a:t>
            </a:r>
            <a:r>
              <a:rPr lang="ru-RU" sz="1100" dirty="0" smtClean="0">
                <a:solidFill>
                  <a:schemeClr val="bg1"/>
                </a:solidFill>
              </a:rPr>
              <a:t> комплекс: дуниты, </a:t>
            </a:r>
            <a:r>
              <a:rPr lang="ru-RU" sz="1100" dirty="0" err="1" smtClean="0">
                <a:solidFill>
                  <a:schemeClr val="bg1"/>
                </a:solidFill>
              </a:rPr>
              <a:t>гарцбургиты</a:t>
            </a:r>
            <a:r>
              <a:rPr lang="ru-RU" sz="1100" dirty="0" smtClean="0">
                <a:solidFill>
                  <a:schemeClr val="bg1"/>
                </a:solidFill>
              </a:rPr>
              <a:t> </a:t>
            </a:r>
            <a:r>
              <a:rPr lang="ru-RU" sz="1100" dirty="0" err="1" smtClean="0">
                <a:solidFill>
                  <a:schemeClr val="bg1"/>
                </a:solidFill>
              </a:rPr>
              <a:t>верлиты</a:t>
            </a:r>
            <a:r>
              <a:rPr lang="ru-RU" sz="1100" dirty="0" smtClean="0">
                <a:solidFill>
                  <a:schemeClr val="bg1"/>
                </a:solidFill>
              </a:rPr>
              <a:t>, </a:t>
            </a:r>
            <a:r>
              <a:rPr lang="ru-RU" sz="1100" dirty="0" err="1" smtClean="0">
                <a:solidFill>
                  <a:schemeClr val="bg1"/>
                </a:solidFill>
              </a:rPr>
              <a:t>клинопироксениты</a:t>
            </a:r>
            <a:r>
              <a:rPr lang="ru-RU" sz="1100" dirty="0" smtClean="0">
                <a:solidFill>
                  <a:schemeClr val="bg1"/>
                </a:solidFill>
              </a:rPr>
              <a:t>, габбро и продукты их метасоматоза (Узункырский </a:t>
            </a:r>
            <a:r>
              <a:rPr lang="ru-RU" sz="1100" dirty="0" err="1" smtClean="0">
                <a:solidFill>
                  <a:schemeClr val="bg1"/>
                </a:solidFill>
              </a:rPr>
              <a:t>габбро-дунит-гарцбургитовый</a:t>
            </a:r>
            <a:r>
              <a:rPr lang="ru-RU" sz="1100" dirty="0" smtClean="0">
                <a:solidFill>
                  <a:schemeClr val="bg1"/>
                </a:solidFill>
              </a:rPr>
              <a:t> пояс); </a:t>
            </a:r>
          </a:p>
          <a:p>
            <a:r>
              <a:rPr lang="ru-RU" sz="1100" dirty="0" smtClean="0">
                <a:solidFill>
                  <a:schemeClr val="bg1"/>
                </a:solidFill>
              </a:rPr>
              <a:t>13 – габбро; 14 – </a:t>
            </a:r>
            <a:r>
              <a:rPr lang="ru-RU" sz="1100" dirty="0" err="1" smtClean="0">
                <a:solidFill>
                  <a:schemeClr val="bg1"/>
                </a:solidFill>
              </a:rPr>
              <a:t>монцонит-порфириты</a:t>
            </a:r>
            <a:r>
              <a:rPr lang="ru-RU" sz="1100" dirty="0" smtClean="0">
                <a:solidFill>
                  <a:schemeClr val="bg1"/>
                </a:solidFill>
              </a:rPr>
              <a:t>, диорит-порфирит, кварцевые диориты, сиениты; </a:t>
            </a:r>
          </a:p>
          <a:p>
            <a:r>
              <a:rPr lang="ru-RU" sz="1100" dirty="0" smtClean="0">
                <a:solidFill>
                  <a:schemeClr val="bg1"/>
                </a:solidFill>
              </a:rPr>
              <a:t>15 – граниты; 16 – мелкие жильные тела субщелочного и кислого составов. </a:t>
            </a:r>
          </a:p>
          <a:p>
            <a:r>
              <a:rPr lang="ru-RU" sz="1100" dirty="0" smtClean="0">
                <a:solidFill>
                  <a:schemeClr val="bg1"/>
                </a:solidFill>
              </a:rPr>
              <a:t>17 – главные разломы (1 – </a:t>
            </a:r>
            <a:r>
              <a:rPr lang="ru-RU" sz="1100" dirty="0" err="1" smtClean="0">
                <a:solidFill>
                  <a:schemeClr val="bg1"/>
                </a:solidFill>
              </a:rPr>
              <a:t>Колющинский</a:t>
            </a:r>
            <a:r>
              <a:rPr lang="ru-RU" sz="1100" dirty="0" smtClean="0">
                <a:solidFill>
                  <a:schemeClr val="bg1"/>
                </a:solidFill>
              </a:rPr>
              <a:t>, 2 - </a:t>
            </a:r>
            <a:r>
              <a:rPr lang="ru-RU" sz="1100" dirty="0" err="1" smtClean="0">
                <a:solidFill>
                  <a:schemeClr val="bg1"/>
                </a:solidFill>
              </a:rPr>
              <a:t>Шартымский</a:t>
            </a:r>
            <a:r>
              <a:rPr lang="ru-RU" sz="1100" dirty="0" smtClean="0">
                <a:solidFill>
                  <a:schemeClr val="bg1"/>
                </a:solidFill>
              </a:rPr>
              <a:t>, 3 – </a:t>
            </a:r>
            <a:r>
              <a:rPr lang="ru-RU" sz="1100" dirty="0" err="1" smtClean="0">
                <a:solidFill>
                  <a:schemeClr val="bg1"/>
                </a:solidFill>
              </a:rPr>
              <a:t>Миасский</a:t>
            </a:r>
            <a:r>
              <a:rPr lang="ru-RU" sz="1100" dirty="0" smtClean="0">
                <a:solidFill>
                  <a:schemeClr val="bg1"/>
                </a:solidFill>
              </a:rPr>
              <a:t>,</a:t>
            </a:r>
          </a:p>
          <a:p>
            <a:r>
              <a:rPr lang="ru-RU" sz="1100" dirty="0" smtClean="0">
                <a:solidFill>
                  <a:schemeClr val="bg1"/>
                </a:solidFill>
              </a:rPr>
              <a:t>4 – </a:t>
            </a:r>
            <a:r>
              <a:rPr lang="ru-RU" sz="1100" dirty="0" err="1" smtClean="0">
                <a:solidFill>
                  <a:schemeClr val="bg1"/>
                </a:solidFill>
              </a:rPr>
              <a:t>Бикилярский</a:t>
            </a:r>
            <a:r>
              <a:rPr lang="ru-RU" sz="1100" dirty="0" smtClean="0">
                <a:solidFill>
                  <a:schemeClr val="bg1"/>
                </a:solidFill>
              </a:rPr>
              <a:t>); </a:t>
            </a:r>
          </a:p>
          <a:p>
            <a:r>
              <a:rPr lang="ru-RU" sz="1100" dirty="0" smtClean="0">
                <a:solidFill>
                  <a:schemeClr val="bg1"/>
                </a:solidFill>
              </a:rPr>
              <a:t>18 – второстепенные разломы; </a:t>
            </a:r>
          </a:p>
          <a:p>
            <a:r>
              <a:rPr lang="ru-RU" sz="1100" dirty="0" smtClean="0">
                <a:solidFill>
                  <a:schemeClr val="bg1"/>
                </a:solidFill>
              </a:rPr>
              <a:t>19 – места отбора проб на изотопные исследования </a:t>
            </a:r>
            <a:endParaRPr lang="ru-RU" sz="1100" dirty="0" smtClean="0">
              <a:solidFill>
                <a:schemeClr val="bg1"/>
              </a:solidFill>
            </a:endParaRPr>
          </a:p>
          <a:p>
            <a:r>
              <a:rPr lang="ru-RU" sz="1100" dirty="0" smtClean="0">
                <a:solidFill>
                  <a:schemeClr val="bg1"/>
                </a:solidFill>
              </a:rPr>
              <a:t>(</a:t>
            </a:r>
            <a:r>
              <a:rPr lang="en-US" sz="1100" dirty="0" smtClean="0">
                <a:solidFill>
                  <a:schemeClr val="bg1"/>
                </a:solidFill>
              </a:rPr>
              <a:t>I</a:t>
            </a:r>
            <a:r>
              <a:rPr lang="ru-RU" sz="1100" dirty="0" smtClean="0">
                <a:solidFill>
                  <a:schemeClr val="bg1"/>
                </a:solidFill>
              </a:rPr>
              <a:t>- Пекинская дайка</a:t>
            </a:r>
            <a:r>
              <a:rPr lang="ru-RU" sz="1100" dirty="0" smtClean="0">
                <a:solidFill>
                  <a:schemeClr val="bg1"/>
                </a:solidFill>
              </a:rPr>
              <a:t>,  </a:t>
            </a:r>
            <a:r>
              <a:rPr lang="en-US" sz="1100" dirty="0" smtClean="0">
                <a:solidFill>
                  <a:schemeClr val="bg1"/>
                </a:solidFill>
              </a:rPr>
              <a:t>II</a:t>
            </a:r>
            <a:r>
              <a:rPr lang="ru-RU" sz="1100" dirty="0" smtClean="0">
                <a:solidFill>
                  <a:schemeClr val="bg1"/>
                </a:solidFill>
              </a:rPr>
              <a:t> – Факультетская дайка, </a:t>
            </a:r>
            <a:r>
              <a:rPr lang="en-US" sz="1100" dirty="0" smtClean="0">
                <a:solidFill>
                  <a:schemeClr val="bg1"/>
                </a:solidFill>
              </a:rPr>
              <a:t>III</a:t>
            </a:r>
            <a:r>
              <a:rPr lang="ru-RU" sz="1100" dirty="0" smtClean="0">
                <a:solidFill>
                  <a:schemeClr val="bg1"/>
                </a:solidFill>
              </a:rPr>
              <a:t> – перидотиты у южного контакта </a:t>
            </a:r>
            <a:r>
              <a:rPr lang="ru-RU" sz="1100" dirty="0" err="1" smtClean="0">
                <a:solidFill>
                  <a:schemeClr val="bg1"/>
                </a:solidFill>
              </a:rPr>
              <a:t>Факультетскй</a:t>
            </a:r>
            <a:r>
              <a:rPr lang="ru-RU" sz="1100" dirty="0" smtClean="0">
                <a:solidFill>
                  <a:schemeClr val="bg1"/>
                </a:solidFill>
              </a:rPr>
              <a:t> дайки); </a:t>
            </a:r>
          </a:p>
          <a:p>
            <a:r>
              <a:rPr lang="ru-RU" sz="1100" dirty="0" smtClean="0">
                <a:solidFill>
                  <a:schemeClr val="bg1"/>
                </a:solidFill>
              </a:rPr>
              <a:t>20 – места отбора проб на химический анализ.</a:t>
            </a:r>
          </a:p>
          <a:p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714356"/>
            <a:ext cx="535785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Схема геологического строения </a:t>
            </a:r>
            <a:r>
              <a:rPr lang="ru-RU" dirty="0" err="1" smtClean="0">
                <a:solidFill>
                  <a:schemeClr val="bg1"/>
                </a:solidFill>
              </a:rPr>
              <a:t>Миасского</a:t>
            </a:r>
            <a:r>
              <a:rPr lang="ru-RU" dirty="0" smtClean="0">
                <a:solidFill>
                  <a:schemeClr val="bg1"/>
                </a:solidFill>
              </a:rPr>
              <a:t> района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611779"/>
            <a:ext cx="87868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(составлена на основе геологической карты В. В. Бабкина и др. в масштабе 1:50000, 1982 г., с изменениями)</a:t>
            </a:r>
            <a:endParaRPr lang="ru-RU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3857620" y="214290"/>
            <a:ext cx="4857784" cy="57323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200" b="1" dirty="0"/>
              <a:t>Геологический план </a:t>
            </a:r>
            <a:r>
              <a:rPr lang="ru-RU" sz="2200" b="1" dirty="0" smtClean="0"/>
              <a:t>проявления нефритов  «Студенческий»</a:t>
            </a:r>
            <a:endParaRPr lang="ru-RU" sz="2200" b="1" dirty="0"/>
          </a:p>
        </p:txBody>
      </p:sp>
      <p:pic>
        <p:nvPicPr>
          <p:cNvPr id="6" name="Picture 22" descr="CIMG06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4572008"/>
            <a:ext cx="2665844" cy="2000264"/>
          </a:xfrm>
          <a:prstGeom prst="rect">
            <a:avLst/>
          </a:prstGeom>
          <a:noFill/>
        </p:spPr>
      </p:pic>
      <p:pic>
        <p:nvPicPr>
          <p:cNvPr id="7" name="Picture 24" descr="CIMG06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4572008"/>
            <a:ext cx="2506975" cy="1959999"/>
          </a:xfrm>
          <a:prstGeom prst="rect">
            <a:avLst/>
          </a:prstGeom>
          <a:noFill/>
        </p:spPr>
      </p:pic>
      <p:pic>
        <p:nvPicPr>
          <p:cNvPr id="8" name="Рисунок 7" descr="14НФ Студ рт 1409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714356"/>
            <a:ext cx="2465517" cy="5715040"/>
          </a:xfrm>
          <a:prstGeom prst="rect">
            <a:avLst/>
          </a:prstGeom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 flipH="1">
            <a:off x="3786182" y="1214422"/>
            <a:ext cx="471490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 –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риодациты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 – андезиты?;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 –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монцодиориты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 – габбро;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5 –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гарцбургиты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серпентинизированные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6 – тальк;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7 – нефрит; </a:t>
            </a:r>
          </a:p>
          <a:p>
            <a:pPr marL="228600" marR="0" lvl="0" indent="-2286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8 – кварц; </a:t>
            </a:r>
          </a:p>
          <a:p>
            <a:pPr marL="228600" marR="0" lvl="0" indent="-2286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9 – зоны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рассланцевания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 </a:t>
            </a:r>
          </a:p>
          <a:p>
            <a:pPr marL="228600" marR="0" lvl="0" indent="-2286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10 – разрывные нарушения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Акад-гео зна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85794"/>
            <a:ext cx="3072628" cy="5643602"/>
          </a:xfrm>
          <a:prstGeom prst="rect">
            <a:avLst/>
          </a:prstGeom>
          <a:noFill/>
        </p:spPr>
      </p:pic>
      <p:pic>
        <p:nvPicPr>
          <p:cNvPr id="6" name="Рисунок 5" descr="попытка склеитьфото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5072074"/>
            <a:ext cx="5319412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369149" y="142852"/>
            <a:ext cx="5774851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 smtClean="0"/>
              <a:t>Геологический </a:t>
            </a:r>
            <a:r>
              <a:rPr lang="ru-RU" sz="2000" b="1" dirty="0" smtClean="0"/>
              <a:t> план  месторождения  нефритов</a:t>
            </a:r>
            <a:endParaRPr lang="ru-RU" sz="2000" b="1" dirty="0" smtClean="0"/>
          </a:p>
          <a:p>
            <a:pPr algn="ctr">
              <a:defRPr/>
            </a:pPr>
            <a:r>
              <a:rPr lang="ru-RU" sz="2000" b="1" dirty="0" smtClean="0"/>
              <a:t>  «Факультетское»</a:t>
            </a:r>
          </a:p>
          <a:p>
            <a:pPr>
              <a:defRPr/>
            </a:pPr>
            <a:endParaRPr lang="ru-RU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12" descr="скв 2-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351203"/>
            <a:ext cx="1428760" cy="3510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IMG_064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43702" y="1142984"/>
            <a:ext cx="1758773" cy="3613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сканирование0008"/>
          <p:cNvPicPr>
            <a:picLocks noChangeAspect="1" noChangeArrowheads="1"/>
          </p:cNvPicPr>
          <p:nvPr/>
        </p:nvPicPr>
        <p:blipFill>
          <a:blip r:embed="rId2" cstate="print"/>
          <a:srcRect t="10043" b="34763"/>
          <a:stretch>
            <a:fillRect/>
          </a:stretch>
        </p:blipFill>
        <p:spPr bwMode="auto">
          <a:xfrm>
            <a:off x="785786" y="988074"/>
            <a:ext cx="2928958" cy="1246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IMG_1241ф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70" r="16418" b="-335"/>
          <a:stretch>
            <a:fillRect/>
          </a:stretch>
        </p:blipFill>
        <p:spPr bwMode="auto">
          <a:xfrm>
            <a:off x="772926" y="2517478"/>
            <a:ext cx="2870379" cy="1379990"/>
          </a:xfrm>
          <a:prstGeom prst="rect">
            <a:avLst/>
          </a:prstGeom>
          <a:noFill/>
        </p:spPr>
      </p:pic>
      <p:pic>
        <p:nvPicPr>
          <p:cNvPr id="4" name="Picture 11" descr="P6032636"/>
          <p:cNvPicPr>
            <a:picLocks noChangeAspect="1" noChangeArrowheads="1"/>
          </p:cNvPicPr>
          <p:nvPr/>
        </p:nvPicPr>
        <p:blipFill>
          <a:blip r:embed="rId4" cstate="print"/>
          <a:srcRect r="10103" b="-4762"/>
          <a:stretch>
            <a:fillRect/>
          </a:stretch>
        </p:blipFill>
        <p:spPr bwMode="auto">
          <a:xfrm>
            <a:off x="4082344" y="2568886"/>
            <a:ext cx="1674625" cy="12887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8" descr="P603265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4792" y="984008"/>
            <a:ext cx="1640216" cy="1228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857884" y="214290"/>
            <a:ext cx="2837956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+mj-lt"/>
              </a:rPr>
              <a:t>Текстуры нефрита</a:t>
            </a:r>
            <a:endParaRPr lang="ru-RU" sz="24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7" name="Рисунок 6" descr="Нефрит пластина.jpg"/>
          <p:cNvPicPr>
            <a:picLocks noChangeAspect="1"/>
          </p:cNvPicPr>
          <p:nvPr/>
        </p:nvPicPr>
        <p:blipFill>
          <a:blip r:embed="rId6" cstate="print"/>
          <a:srcRect r="13786"/>
          <a:stretch>
            <a:fillRect/>
          </a:stretch>
        </p:blipFill>
        <p:spPr>
          <a:xfrm rot="16200000">
            <a:off x="1412221" y="4129423"/>
            <a:ext cx="1815954" cy="29268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3" descr="P6032644"/>
          <p:cNvPicPr>
            <a:picLocks noChangeAspect="1" noChangeArrowheads="1"/>
          </p:cNvPicPr>
          <p:nvPr/>
        </p:nvPicPr>
        <p:blipFill>
          <a:blip r:embed="rId7" cstate="print"/>
          <a:srcRect t="-7366" r="18610" b="-8634"/>
          <a:stretch>
            <a:fillRect/>
          </a:stretch>
        </p:blipFill>
        <p:spPr bwMode="auto">
          <a:xfrm rot="5400000">
            <a:off x="4126600" y="4617648"/>
            <a:ext cx="1793390" cy="191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5310668" y="6277214"/>
            <a:ext cx="436087" cy="18234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800">
              <a:solidFill>
                <a:schemeClr val="bg1"/>
              </a:solidFill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5283807" y="6189323"/>
            <a:ext cx="639160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0,6мм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5409253" y="6357958"/>
            <a:ext cx="234317" cy="1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0" descr="IMG_0017"/>
          <p:cNvPicPr>
            <a:picLocks noChangeAspect="1" noChangeArrowheads="1"/>
          </p:cNvPicPr>
          <p:nvPr/>
        </p:nvPicPr>
        <p:blipFill>
          <a:blip r:embed="rId8" cstate="print"/>
          <a:srcRect r="-2128"/>
          <a:stretch>
            <a:fillRect/>
          </a:stretch>
        </p:blipFill>
        <p:spPr bwMode="auto">
          <a:xfrm rot="10800000">
            <a:off x="6786578" y="1214422"/>
            <a:ext cx="1815954" cy="3256228"/>
          </a:xfrm>
          <a:prstGeom prst="rect">
            <a:avLst/>
          </a:prstGeom>
          <a:noFill/>
        </p:spPr>
      </p:pic>
      <p:grpSp>
        <p:nvGrpSpPr>
          <p:cNvPr id="16" name="Group 6"/>
          <p:cNvGrpSpPr>
            <a:grpSpLocks/>
          </p:cNvGrpSpPr>
          <p:nvPr/>
        </p:nvGrpSpPr>
        <p:grpSpPr bwMode="auto">
          <a:xfrm>
            <a:off x="6858016" y="4786322"/>
            <a:ext cx="2000264" cy="1643074"/>
            <a:chOff x="2976" y="1536"/>
            <a:chExt cx="2784" cy="2086"/>
          </a:xfrm>
        </p:grpSpPr>
        <p:pic>
          <p:nvPicPr>
            <p:cNvPr id="17" name="Picture 7" descr="P603264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76" y="1536"/>
              <a:ext cx="2784" cy="20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8" name="Group 8"/>
            <p:cNvGrpSpPr>
              <a:grpSpLocks/>
            </p:cNvGrpSpPr>
            <p:nvPr/>
          </p:nvGrpSpPr>
          <p:grpSpPr bwMode="auto">
            <a:xfrm>
              <a:off x="5184" y="1680"/>
              <a:ext cx="432" cy="240"/>
              <a:chOff x="5136" y="1440"/>
              <a:chExt cx="432" cy="240"/>
            </a:xfrm>
          </p:grpSpPr>
          <p:sp>
            <p:nvSpPr>
              <p:cNvPr id="19" name="Rectangle 9"/>
              <p:cNvSpPr>
                <a:spLocks noChangeArrowheads="1"/>
              </p:cNvSpPr>
              <p:nvPr/>
            </p:nvSpPr>
            <p:spPr bwMode="auto">
              <a:xfrm>
                <a:off x="5136" y="1440"/>
                <a:ext cx="432" cy="24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ru-RU" sz="1400" b="1"/>
                  <a:t>60мкм</a:t>
                </a:r>
              </a:p>
            </p:txBody>
          </p:sp>
          <p:sp>
            <p:nvSpPr>
              <p:cNvPr id="20" name="Line 10"/>
              <p:cNvSpPr>
                <a:spLocks noChangeShapeType="1"/>
              </p:cNvSpPr>
              <p:nvPr/>
            </p:nvSpPr>
            <p:spPr bwMode="auto">
              <a:xfrm>
                <a:off x="5184" y="1632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diamond" w="med" len="med"/>
                <a:tailEnd type="diamond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6929454" y="6488668"/>
            <a:ext cx="177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j-lt"/>
              </a:rPr>
              <a:t>прожилковые</a:t>
            </a:r>
            <a:endParaRPr lang="ru-RU" dirty="0">
              <a:latin typeface="+mj-lt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00034" y="4007277"/>
            <a:ext cx="5572164" cy="3539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+mj-lt"/>
              </a:rPr>
              <a:t>однородные  массивные, структура </a:t>
            </a:r>
            <a:r>
              <a:rPr lang="ru-RU" sz="1700" dirty="0" err="1" smtClean="0">
                <a:solidFill>
                  <a:schemeClr val="bg1"/>
                </a:solidFill>
                <a:latin typeface="+mj-lt"/>
              </a:rPr>
              <a:t>фибробластовая</a:t>
            </a:r>
            <a:r>
              <a:rPr lang="ru-RU" sz="1700" dirty="0" smtClean="0">
                <a:solidFill>
                  <a:schemeClr val="bg1"/>
                </a:solidFill>
                <a:latin typeface="+mj-lt"/>
              </a:rPr>
              <a:t> </a:t>
            </a:r>
            <a:endParaRPr lang="ru-RU" sz="1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14480" y="6488668"/>
            <a:ext cx="1763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j-lt"/>
              </a:rPr>
              <a:t>пятнистые</a:t>
            </a:r>
            <a:endParaRPr lang="ru-RU" dirty="0">
              <a:latin typeface="+mj-lt"/>
            </a:endParaRP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9144000" y="-1357346"/>
            <a:ext cx="3276600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ru-RU" b="1" dirty="0" smtClean="0">
                <a:solidFill>
                  <a:schemeClr val="folHlink"/>
                </a:solidFill>
                <a:latin typeface="Times New Roman" pitchFamily="18" charset="0"/>
              </a:rPr>
              <a:t>.</a:t>
            </a:r>
            <a:endParaRPr lang="ru-RU" b="1" dirty="0">
              <a:solidFill>
                <a:schemeClr val="folHlin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IMG_1244ф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142"/>
          <a:stretch>
            <a:fillRect/>
          </a:stretch>
        </p:blipFill>
        <p:spPr bwMode="auto">
          <a:xfrm rot="16200000">
            <a:off x="549975" y="3664811"/>
            <a:ext cx="197182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1500166" y="5857892"/>
            <a:ext cx="400052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 err="1" smtClean="0">
                <a:solidFill>
                  <a:srgbClr val="FFFF00"/>
                </a:solidFill>
                <a:latin typeface="+mj-lt"/>
              </a:rPr>
              <a:t>свилевато-плойчатые</a:t>
            </a:r>
            <a:endParaRPr lang="ru-RU" sz="20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9" name="Рисунок 4" descr="техпроба_динамо 025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494"/>
          <a:stretch>
            <a:fillRect/>
          </a:stretch>
        </p:blipFill>
        <p:spPr bwMode="auto">
          <a:xfrm>
            <a:off x="3000364" y="3786190"/>
            <a:ext cx="3143272" cy="2086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IMG_07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357298"/>
            <a:ext cx="2786082" cy="1587565"/>
          </a:xfrm>
          <a:prstGeom prst="rect">
            <a:avLst/>
          </a:prstGeom>
          <a:noFill/>
        </p:spPr>
      </p:pic>
      <p:pic>
        <p:nvPicPr>
          <p:cNvPr id="6" name="Рисунок 3" descr="техпроба_динамо2 01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71802" y="1357298"/>
            <a:ext cx="3000396" cy="158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643570" y="142852"/>
            <a:ext cx="2837956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+mj-lt"/>
              </a:rPr>
              <a:t>Текстуры нефрита</a:t>
            </a:r>
            <a:endParaRPr lang="ru-RU" sz="24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071670" y="3071810"/>
            <a:ext cx="211459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 err="1" smtClean="0">
                <a:solidFill>
                  <a:srgbClr val="FFFF00"/>
                </a:solidFill>
                <a:latin typeface="+mj-lt"/>
              </a:rPr>
              <a:t>брекчиевые</a:t>
            </a:r>
            <a:endParaRPr lang="ru-RU" sz="20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11" name="Picture 8" descr="IMG_1269ф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rcRect b="8000"/>
          <a:stretch>
            <a:fillRect/>
          </a:stretch>
        </p:blipFill>
        <p:spPr bwMode="auto">
          <a:xfrm rot="5400000">
            <a:off x="6243992" y="1574563"/>
            <a:ext cx="2897089" cy="1954795"/>
          </a:xfrm>
          <a:prstGeom prst="rect">
            <a:avLst/>
          </a:prstGeom>
          <a:noFill/>
        </p:spPr>
      </p:pic>
      <p:pic>
        <p:nvPicPr>
          <p:cNvPr id="13" name="Picture 11" descr="P414000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3702" y="4143380"/>
            <a:ext cx="1968573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6643702" y="5857892"/>
            <a:ext cx="2000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+mj-lt"/>
              </a:rPr>
              <a:t>Параллельно-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+mj-lt"/>
              </a:rPr>
              <a:t>волокнистые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85720" y="3929066"/>
            <a:ext cx="571504" cy="257176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descr="Канава4_раб1304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42852"/>
            <a:ext cx="7358114" cy="378621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ext Box 16"/>
          <p:cNvSpPr txBox="1">
            <a:spLocks noChangeArrowheads="1"/>
          </p:cNvSpPr>
          <p:nvPr/>
        </p:nvSpPr>
        <p:spPr bwMode="auto">
          <a:xfrm rot="16200000">
            <a:off x="-29678" y="4387341"/>
            <a:ext cx="11430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chemeClr val="bg1"/>
                </a:solidFill>
              </a:rPr>
              <a:t>образцы</a:t>
            </a:r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 rot="16200000">
            <a:off x="-86826" y="5444620"/>
            <a:ext cx="12573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шлифы</a:t>
            </a:r>
          </a:p>
        </p:txBody>
      </p:sp>
      <p:pic>
        <p:nvPicPr>
          <p:cNvPr id="5" name="Рисунок 14" descr="Фк4_1.png"/>
          <p:cNvPicPr>
            <a:picLocks noChangeAspect="1"/>
          </p:cNvPicPr>
          <p:nvPr/>
        </p:nvPicPr>
        <p:blipFill>
          <a:blip r:embed="rId3" cstate="print"/>
          <a:srcRect r="20177" b="15655"/>
          <a:stretch>
            <a:fillRect/>
          </a:stretch>
        </p:blipFill>
        <p:spPr bwMode="auto">
          <a:xfrm>
            <a:off x="857224" y="3929066"/>
            <a:ext cx="114300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5" descr="Фк4_4.png"/>
          <p:cNvPicPr>
            <a:picLocks noChangeAspect="1"/>
          </p:cNvPicPr>
          <p:nvPr/>
        </p:nvPicPr>
        <p:blipFill>
          <a:blip r:embed="rId4" cstate="print"/>
          <a:srcRect r="70231" b="15188"/>
          <a:stretch>
            <a:fillRect/>
          </a:stretch>
        </p:blipFill>
        <p:spPr bwMode="auto">
          <a:xfrm>
            <a:off x="2000232" y="3929066"/>
            <a:ext cx="42862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16" descr="Фк4_5.png"/>
          <p:cNvPicPr>
            <a:picLocks noChangeAspect="1"/>
          </p:cNvPicPr>
          <p:nvPr/>
        </p:nvPicPr>
        <p:blipFill>
          <a:blip r:embed="rId5" cstate="print"/>
          <a:srcRect r="10694" b="15188"/>
          <a:stretch>
            <a:fillRect/>
          </a:stretch>
        </p:blipFill>
        <p:spPr bwMode="auto">
          <a:xfrm>
            <a:off x="2428860" y="3929066"/>
            <a:ext cx="128588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25" descr="Фк2а_5.png"/>
          <p:cNvPicPr>
            <a:picLocks noChangeAspect="1"/>
          </p:cNvPicPr>
          <p:nvPr/>
        </p:nvPicPr>
        <p:blipFill>
          <a:blip r:embed="rId6" cstate="print"/>
          <a:srcRect t="4989" b="10199"/>
          <a:stretch>
            <a:fillRect/>
          </a:stretch>
        </p:blipFill>
        <p:spPr bwMode="auto">
          <a:xfrm>
            <a:off x="3714744" y="3929066"/>
            <a:ext cx="1439862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29" descr="Фк2а_6.png"/>
          <p:cNvPicPr>
            <a:picLocks noChangeAspect="1"/>
          </p:cNvPicPr>
          <p:nvPr/>
        </p:nvPicPr>
        <p:blipFill>
          <a:blip r:embed="rId7" cstate="print"/>
          <a:srcRect r="70231" b="15188"/>
          <a:stretch>
            <a:fillRect/>
          </a:stretch>
        </p:blipFill>
        <p:spPr bwMode="auto">
          <a:xfrm>
            <a:off x="5143504" y="3929066"/>
            <a:ext cx="42862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30" descr="Фк2а_9.png"/>
          <p:cNvPicPr>
            <a:picLocks noChangeAspect="1"/>
          </p:cNvPicPr>
          <p:nvPr/>
        </p:nvPicPr>
        <p:blipFill>
          <a:blip r:embed="rId8" cstate="print"/>
          <a:srcRect b="41054"/>
          <a:stretch>
            <a:fillRect/>
          </a:stretch>
        </p:blipFill>
        <p:spPr bwMode="auto">
          <a:xfrm>
            <a:off x="5572132" y="3929066"/>
            <a:ext cx="2071702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32" descr="PB010002.png"/>
          <p:cNvPicPr>
            <a:picLocks noChangeAspect="1"/>
          </p:cNvPicPr>
          <p:nvPr/>
        </p:nvPicPr>
        <p:blipFill>
          <a:blip r:embed="rId9" cstate="print"/>
          <a:srcRect b="21099"/>
          <a:stretch>
            <a:fillRect/>
          </a:stretch>
        </p:blipFill>
        <p:spPr bwMode="auto">
          <a:xfrm>
            <a:off x="857225" y="5143513"/>
            <a:ext cx="1357321" cy="142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33" descr="4_4.png"/>
          <p:cNvPicPr>
            <a:picLocks noChangeAspect="1"/>
          </p:cNvPicPr>
          <p:nvPr/>
        </p:nvPicPr>
        <p:blipFill>
          <a:blip r:embed="rId10" cstate="print"/>
          <a:srcRect l="11765" t="11905" r="29412" b="-192"/>
          <a:stretch>
            <a:fillRect/>
          </a:stretch>
        </p:blipFill>
        <p:spPr bwMode="auto">
          <a:xfrm>
            <a:off x="2214546" y="5143512"/>
            <a:ext cx="71438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34" descr="4_7.png"/>
          <p:cNvPicPr>
            <a:picLocks noChangeAspect="1"/>
          </p:cNvPicPr>
          <p:nvPr/>
        </p:nvPicPr>
        <p:blipFill>
          <a:blip r:embed="rId11" cstate="print"/>
          <a:srcRect r="41764" b="20634"/>
          <a:stretch>
            <a:fillRect/>
          </a:stretch>
        </p:blipFill>
        <p:spPr bwMode="auto">
          <a:xfrm>
            <a:off x="2928926" y="5143512"/>
            <a:ext cx="785818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9" descr="4_8а.png"/>
          <p:cNvPicPr>
            <a:picLocks noChangeAspect="1"/>
          </p:cNvPicPr>
          <p:nvPr/>
        </p:nvPicPr>
        <p:blipFill>
          <a:blip r:embed="rId12" cstate="print"/>
          <a:srcRect t="27778" r="36471"/>
          <a:stretch>
            <a:fillRect/>
          </a:stretch>
        </p:blipFill>
        <p:spPr bwMode="auto">
          <a:xfrm>
            <a:off x="5072066" y="5143512"/>
            <a:ext cx="857256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20" descr="4_9.png"/>
          <p:cNvPicPr>
            <a:picLocks noChangeAspect="1"/>
          </p:cNvPicPr>
          <p:nvPr/>
        </p:nvPicPr>
        <p:blipFill>
          <a:blip r:embed="rId13" cstate="print"/>
          <a:srcRect l="548" b="38251"/>
          <a:stretch>
            <a:fillRect/>
          </a:stretch>
        </p:blipFill>
        <p:spPr bwMode="auto">
          <a:xfrm>
            <a:off x="5919031" y="5143512"/>
            <a:ext cx="1724803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21" descr="P6032643.JPG"/>
          <p:cNvPicPr>
            <a:picLocks noChangeAspect="1"/>
          </p:cNvPicPr>
          <p:nvPr/>
        </p:nvPicPr>
        <p:blipFill>
          <a:blip r:embed="rId14" cstate="print"/>
          <a:srcRect r="-2495" b="20000"/>
          <a:stretch>
            <a:fillRect/>
          </a:stretch>
        </p:blipFill>
        <p:spPr bwMode="auto">
          <a:xfrm>
            <a:off x="3714744" y="5143512"/>
            <a:ext cx="1372073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Прямая соединительная линия 19"/>
          <p:cNvCxnSpPr/>
          <p:nvPr/>
        </p:nvCxnSpPr>
        <p:spPr>
          <a:xfrm rot="5400000">
            <a:off x="4464843" y="3393281"/>
            <a:ext cx="6357982" cy="1588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rot="5400000">
            <a:off x="465109" y="3392487"/>
            <a:ext cx="6357982" cy="1588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rot="5400000">
            <a:off x="1822431" y="3463925"/>
            <a:ext cx="6357982" cy="1588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704695" y="3929066"/>
            <a:ext cx="143930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диаграмма</a:t>
            </a:r>
          </a:p>
          <a:p>
            <a:r>
              <a:rPr lang="ru-RU" dirty="0" smtClean="0"/>
              <a:t>изменения </a:t>
            </a:r>
          </a:p>
          <a:p>
            <a:r>
              <a:rPr lang="ru-RU" dirty="0" smtClean="0"/>
              <a:t>химического</a:t>
            </a:r>
          </a:p>
          <a:p>
            <a:r>
              <a:rPr lang="ru-RU" dirty="0" smtClean="0"/>
              <a:t> состава</a:t>
            </a:r>
          </a:p>
          <a:p>
            <a:r>
              <a:rPr lang="ru-RU" dirty="0" smtClean="0"/>
              <a:t>пород</a:t>
            </a:r>
          </a:p>
          <a:p>
            <a:r>
              <a:rPr lang="ru-RU" dirty="0" smtClean="0"/>
              <a:t> по</a:t>
            </a:r>
          </a:p>
          <a:p>
            <a:r>
              <a:rPr lang="ru-RU" dirty="0" smtClean="0"/>
              <a:t>разрезу </a:t>
            </a:r>
          </a:p>
          <a:p>
            <a:r>
              <a:rPr lang="ru-RU" dirty="0" smtClean="0"/>
              <a:t>через </a:t>
            </a:r>
          </a:p>
          <a:p>
            <a:r>
              <a:rPr lang="ru-RU" dirty="0" smtClean="0"/>
              <a:t>нефритовое </a:t>
            </a:r>
          </a:p>
          <a:p>
            <a:r>
              <a:rPr lang="ru-RU" dirty="0" smtClean="0"/>
              <a:t>тело</a:t>
            </a:r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285720" y="6305132"/>
            <a:ext cx="7358114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         </a:t>
            </a:r>
            <a:r>
              <a:rPr lang="ru-RU" sz="1600" b="1" dirty="0" err="1" smtClean="0">
                <a:solidFill>
                  <a:schemeClr val="bg1"/>
                </a:solidFill>
              </a:rPr>
              <a:t>монцонит-порфирит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</a:rPr>
              <a:t>родингит</a:t>
            </a:r>
            <a:r>
              <a:rPr lang="ru-RU" sz="1600" dirty="0" smtClean="0">
                <a:solidFill>
                  <a:schemeClr val="bg1"/>
                </a:solidFill>
              </a:rPr>
              <a:t>       </a:t>
            </a:r>
            <a:r>
              <a:rPr lang="ru-RU" sz="1600" b="1" dirty="0" smtClean="0">
                <a:solidFill>
                  <a:schemeClr val="bg1"/>
                </a:solidFill>
              </a:rPr>
              <a:t>нефрит</a:t>
            </a:r>
            <a:r>
              <a:rPr lang="ru-RU" sz="1600" dirty="0" smtClean="0">
                <a:solidFill>
                  <a:schemeClr val="bg1"/>
                </a:solidFill>
              </a:rPr>
              <a:t>                           </a:t>
            </a:r>
            <a:r>
              <a:rPr lang="ru-RU" sz="1600" b="1" dirty="0" smtClean="0">
                <a:solidFill>
                  <a:schemeClr val="bg1"/>
                </a:solidFill>
              </a:rPr>
              <a:t>серпентинит</a:t>
            </a:r>
            <a:r>
              <a:rPr lang="ru-RU" sz="1600" dirty="0" smtClean="0">
                <a:solidFill>
                  <a:schemeClr val="bg1"/>
                </a:solidFill>
              </a:rPr>
              <a:t>        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215338" y="142852"/>
            <a:ext cx="4286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j-lt"/>
              </a:rPr>
              <a:t>Ф</a:t>
            </a:r>
          </a:p>
          <a:p>
            <a:r>
              <a:rPr lang="ru-RU" b="1" dirty="0" smtClean="0">
                <a:latin typeface="+mj-lt"/>
              </a:rPr>
              <a:t>а</a:t>
            </a:r>
          </a:p>
          <a:p>
            <a:r>
              <a:rPr lang="ru-RU" b="1" dirty="0" smtClean="0">
                <a:latin typeface="+mj-lt"/>
              </a:rPr>
              <a:t>к</a:t>
            </a:r>
          </a:p>
          <a:p>
            <a:r>
              <a:rPr lang="ru-RU" b="1" dirty="0" smtClean="0">
                <a:latin typeface="+mj-lt"/>
              </a:rPr>
              <a:t>у</a:t>
            </a:r>
          </a:p>
          <a:p>
            <a:r>
              <a:rPr lang="ru-RU" b="1" dirty="0" smtClean="0">
                <a:latin typeface="+mj-lt"/>
              </a:rPr>
              <a:t>л</a:t>
            </a:r>
          </a:p>
          <a:p>
            <a:r>
              <a:rPr lang="ru-RU" b="1" dirty="0" err="1" smtClean="0">
                <a:latin typeface="+mj-lt"/>
              </a:rPr>
              <a:t>ь</a:t>
            </a:r>
            <a:endParaRPr lang="ru-RU" b="1" dirty="0" smtClean="0">
              <a:latin typeface="+mj-lt"/>
            </a:endParaRPr>
          </a:p>
          <a:p>
            <a:r>
              <a:rPr lang="ru-RU" b="1" dirty="0" smtClean="0">
                <a:latin typeface="+mj-lt"/>
              </a:rPr>
              <a:t>т</a:t>
            </a:r>
          </a:p>
          <a:p>
            <a:r>
              <a:rPr lang="ru-RU" b="1" dirty="0" smtClean="0">
                <a:latin typeface="+mj-lt"/>
              </a:rPr>
              <a:t>е</a:t>
            </a:r>
          </a:p>
          <a:p>
            <a:r>
              <a:rPr lang="ru-RU" b="1" dirty="0" smtClean="0">
                <a:latin typeface="+mj-lt"/>
              </a:rPr>
              <a:t>т</a:t>
            </a:r>
          </a:p>
          <a:p>
            <a:r>
              <a:rPr lang="ru-RU" b="1" dirty="0" smtClean="0">
                <a:latin typeface="+mj-lt"/>
              </a:rPr>
              <a:t>с</a:t>
            </a:r>
          </a:p>
          <a:p>
            <a:r>
              <a:rPr lang="ru-RU" b="1" dirty="0" smtClean="0">
                <a:latin typeface="+mj-lt"/>
              </a:rPr>
              <a:t>к</a:t>
            </a:r>
          </a:p>
          <a:p>
            <a:r>
              <a:rPr lang="ru-RU" b="1" dirty="0" smtClean="0">
                <a:latin typeface="+mj-lt"/>
              </a:rPr>
              <a:t>о</a:t>
            </a:r>
          </a:p>
          <a:p>
            <a:r>
              <a:rPr lang="ru-RU" b="1" dirty="0" smtClean="0">
                <a:latin typeface="+mj-lt"/>
              </a:rPr>
              <a:t>е</a:t>
            </a:r>
            <a:endParaRPr lang="ru-RU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785794"/>
            <a:ext cx="2786082" cy="576568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accent4">
                    <a:lumMod val="75000"/>
                  </a:schemeClr>
                </a:solidFill>
              </a:rPr>
              <a:t>Монцодиорит-порфирит</a:t>
            </a:r>
            <a:endParaRPr lang="ru-RU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sz="1600" dirty="0" smtClean="0">
              <a:solidFill>
                <a:schemeClr val="bg1"/>
              </a:solidFill>
            </a:endParaRPr>
          </a:p>
          <a:p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b="1" dirty="0" smtClean="0">
                <a:solidFill>
                  <a:schemeClr val="bg1"/>
                </a:solidFill>
              </a:rPr>
              <a:t>микроклин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KAlSi</a:t>
            </a:r>
            <a:r>
              <a:rPr lang="en-US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</a:t>
            </a:r>
            <a:endParaRPr lang="ru-RU" sz="1400" baseline="-25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</a:rPr>
              <a:t>альбит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NaAlSi</a:t>
            </a:r>
            <a:r>
              <a:rPr lang="en-US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1400" baseline="-25000" dirty="0" smtClean="0">
                <a:solidFill>
                  <a:schemeClr val="bg1"/>
                </a:solidFill>
              </a:rPr>
              <a:t>8</a:t>
            </a:r>
            <a:endParaRPr lang="ru-RU" sz="1400" baseline="-25000" dirty="0" smtClean="0">
              <a:solidFill>
                <a:schemeClr val="bg1"/>
              </a:solidFill>
            </a:endParaRPr>
          </a:p>
          <a:p>
            <a:endParaRPr lang="ru-RU" sz="1400" baseline="-25000" dirty="0" smtClean="0">
              <a:solidFill>
                <a:schemeClr val="bg1"/>
              </a:solidFill>
            </a:endParaRPr>
          </a:p>
          <a:p>
            <a:r>
              <a:rPr lang="ru-RU" sz="1600" b="1" dirty="0" err="1" smtClean="0">
                <a:solidFill>
                  <a:schemeClr val="bg1"/>
                </a:solidFill>
              </a:rPr>
              <a:t>магнезио</a:t>
            </a:r>
            <a:r>
              <a:rPr lang="en-US" sz="1600" b="1" dirty="0" smtClean="0">
                <a:solidFill>
                  <a:schemeClr val="bg1"/>
                </a:solidFill>
              </a:rPr>
              <a:t>-</a:t>
            </a:r>
            <a:r>
              <a:rPr lang="ru-RU" sz="1600" b="1" dirty="0" err="1" smtClean="0">
                <a:solidFill>
                  <a:schemeClr val="bg1"/>
                </a:solidFill>
              </a:rPr>
              <a:t>гастингсит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en-US" sz="14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(Mg</a:t>
            </a:r>
            <a:r>
              <a:rPr lang="en-US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Fe</a:t>
            </a:r>
            <a:r>
              <a:rPr lang="en-US" sz="14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3+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)(Si</a:t>
            </a:r>
            <a:r>
              <a:rPr lang="en-US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en-US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)O</a:t>
            </a:r>
            <a:r>
              <a:rPr lang="en-US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22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(OH)</a:t>
            </a:r>
            <a:r>
              <a:rPr lang="en-US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err="1" smtClean="0">
                <a:solidFill>
                  <a:schemeClr val="bg1"/>
                </a:solidFill>
              </a:rPr>
              <a:t>чермакит</a:t>
            </a:r>
            <a:endParaRPr lang="ru-RU" sz="1600" b="1" dirty="0" smtClean="0">
              <a:solidFill>
                <a:schemeClr val="bg1"/>
              </a:solidFill>
            </a:endParaRPr>
          </a:p>
          <a:p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en-US" sz="14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(Mg</a:t>
            </a:r>
            <a:r>
              <a:rPr lang="en-US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en-US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)(Si</a:t>
            </a:r>
            <a:r>
              <a:rPr lang="en-US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en-US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)O</a:t>
            </a:r>
            <a:r>
              <a:rPr lang="en-US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22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(OH)</a:t>
            </a:r>
            <a:r>
              <a:rPr lang="en-US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</a:rPr>
              <a:t>ферро</a:t>
            </a:r>
            <a:r>
              <a:rPr lang="en-US" sz="1600" b="1" dirty="0" smtClean="0">
                <a:solidFill>
                  <a:schemeClr val="bg1"/>
                </a:solidFill>
              </a:rPr>
              <a:t>-</a:t>
            </a:r>
            <a:r>
              <a:rPr lang="ru-RU" sz="1600" b="1" dirty="0" err="1" smtClean="0">
                <a:solidFill>
                  <a:schemeClr val="bg1"/>
                </a:solidFill>
              </a:rPr>
              <a:t>чермакит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en-US" sz="14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(Fe</a:t>
            </a:r>
            <a:r>
              <a:rPr lang="en-US" sz="14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2+</a:t>
            </a:r>
            <a:r>
              <a:rPr lang="en-US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en-US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)(Si</a:t>
            </a:r>
            <a:r>
              <a:rPr lang="en-US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en-US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)O</a:t>
            </a:r>
            <a:r>
              <a:rPr lang="en-US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22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(OH)</a:t>
            </a:r>
            <a:r>
              <a:rPr lang="en-US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sz="1400" baseline="-25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n-US" sz="1400" baseline="-25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</a:rPr>
              <a:t>Биотит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K(Mg,Fe</a:t>
            </a:r>
            <a:r>
              <a:rPr lang="ru-RU" sz="14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2+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(Si</a:t>
            </a:r>
            <a:r>
              <a:rPr lang="ru-RU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Al)O</a:t>
            </a:r>
            <a:r>
              <a:rPr lang="ru-RU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(OH,F)</a:t>
            </a:r>
            <a:r>
              <a:rPr lang="ru-RU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endParaRPr lang="en-US" sz="1400" baseline="-25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Кварц 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SiO</a:t>
            </a:r>
            <a:r>
              <a:rPr lang="en-US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1400" dirty="0" smtClean="0">
              <a:solidFill>
                <a:schemeClr val="bg1"/>
              </a:solidFill>
            </a:endParaRPr>
          </a:p>
          <a:p>
            <a:endParaRPr lang="en-US" sz="1400" baseline="-25000" dirty="0" smtClean="0">
              <a:solidFill>
                <a:schemeClr val="bg1"/>
              </a:solidFill>
            </a:endParaRPr>
          </a:p>
          <a:p>
            <a:endParaRPr lang="ru-RU" sz="1400" dirty="0" smtClean="0">
              <a:solidFill>
                <a:schemeClr val="bg1"/>
              </a:solidFill>
            </a:endParaRPr>
          </a:p>
          <a:p>
            <a:endParaRPr lang="en-US" sz="1400" baseline="-25000" dirty="0" smtClean="0">
              <a:solidFill>
                <a:schemeClr val="bg1"/>
              </a:solidFill>
            </a:endParaRP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endParaRPr lang="en-US" sz="1400" baseline="-25000" dirty="0" smtClean="0">
              <a:solidFill>
                <a:schemeClr val="bg1"/>
              </a:solidFill>
            </a:endParaRPr>
          </a:p>
          <a:p>
            <a:endParaRPr lang="en-US" sz="1400" baseline="-25000" dirty="0" smtClean="0">
              <a:solidFill>
                <a:schemeClr val="bg1"/>
              </a:solidFill>
            </a:endParaRPr>
          </a:p>
          <a:p>
            <a:endParaRPr lang="ru-RU" sz="1400" baseline="-25000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4678" y="785794"/>
            <a:ext cx="3071834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accent4">
                    <a:lumMod val="75000"/>
                  </a:schemeClr>
                </a:solidFill>
              </a:rPr>
              <a:t>Родингит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1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клиноцоизит</a:t>
            </a:r>
          </a:p>
          <a:p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en-US" sz="14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AlAl</a:t>
            </a:r>
            <a:r>
              <a:rPr lang="en-US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(SiO</a:t>
            </a:r>
            <a:r>
              <a:rPr lang="en-US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)(Si</a:t>
            </a:r>
            <a:r>
              <a:rPr lang="en-US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)O(OH)</a:t>
            </a:r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</a:rPr>
              <a:t>эпидот</a:t>
            </a:r>
          </a:p>
          <a:p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en-US" sz="14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Fe,Al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)Al</a:t>
            </a:r>
            <a:r>
              <a:rPr lang="en-US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(SiO</a:t>
            </a:r>
            <a:r>
              <a:rPr lang="en-US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)(Si</a:t>
            </a:r>
            <a:r>
              <a:rPr lang="en-US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)O(OH)</a:t>
            </a:r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</a:rPr>
              <a:t>актинолит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ru-RU" sz="14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Mg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,Fe)</a:t>
            </a:r>
            <a:r>
              <a:rPr lang="ru-RU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</a:t>
            </a:r>
            <a:r>
              <a:rPr lang="ru-RU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22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(OH)</a:t>
            </a:r>
            <a:r>
              <a:rPr lang="en-US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14678" y="2857496"/>
            <a:ext cx="3000396" cy="86177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Нефрит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тремолит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ru-RU" sz="14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Mg</a:t>
            </a:r>
            <a:r>
              <a:rPr lang="ru-RU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</a:t>
            </a:r>
            <a:r>
              <a:rPr lang="ru-RU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22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(OH)</a:t>
            </a:r>
            <a:r>
              <a:rPr lang="ru-RU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72264" y="785794"/>
            <a:ext cx="2357454" cy="567334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Серпентинит</a:t>
            </a:r>
          </a:p>
          <a:p>
            <a:endParaRPr lang="ru-RU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rgbClr val="00B050"/>
                </a:solidFill>
              </a:rPr>
              <a:t>главные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серпентин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Mg</a:t>
            </a:r>
            <a:r>
              <a:rPr lang="ru-RU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</a:t>
            </a:r>
            <a:r>
              <a:rPr lang="ru-RU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(OH)</a:t>
            </a:r>
            <a:r>
              <a:rPr lang="en-US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</a:t>
            </a:r>
            <a:endParaRPr lang="ru-RU" sz="1400" baseline="-25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rgbClr val="00B050"/>
                </a:solidFill>
              </a:rPr>
              <a:t>реликтовые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оливин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Mg</a:t>
            </a:r>
            <a:r>
              <a:rPr lang="en-US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SiO</a:t>
            </a:r>
            <a:r>
              <a:rPr lang="en-US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</a:p>
          <a:p>
            <a:r>
              <a:rPr lang="ru-RU" b="1" dirty="0" err="1" smtClean="0">
                <a:solidFill>
                  <a:schemeClr val="bg1"/>
                </a:solidFill>
              </a:rPr>
              <a:t>энстатит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Mg,Fe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</a:t>
            </a:r>
            <a:r>
              <a:rPr lang="ru-RU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1400" baseline="-25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диопсид</a:t>
            </a:r>
          </a:p>
          <a:p>
            <a:r>
              <a:rPr lang="ru-RU" sz="1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Mg,Fe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)Si</a:t>
            </a:r>
            <a:r>
              <a:rPr lang="ru-RU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endParaRPr 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 err="1" smtClean="0">
                <a:solidFill>
                  <a:schemeClr val="bg1"/>
                </a:solidFill>
              </a:rPr>
              <a:t>хромшпинелиды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Fe</a:t>
            </a:r>
            <a:r>
              <a:rPr lang="en-US" sz="14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2+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Cr</a:t>
            </a:r>
            <a:r>
              <a:rPr lang="en-US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ru-RU" sz="1400" baseline="-25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магнетит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Fe</a:t>
            </a:r>
            <a:r>
              <a:rPr lang="en-US" sz="14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2+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Fe</a:t>
            </a:r>
            <a:r>
              <a:rPr lang="en-US" sz="14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3+</a:t>
            </a:r>
            <a:r>
              <a:rPr lang="en-US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ru-RU" sz="1400" baseline="-25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ru-RU" sz="1400" baseline="-25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ru-RU" sz="1400" baseline="-25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ru-RU" sz="1400" baseline="-25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ru-RU" sz="1400" baseline="-25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ru-RU" sz="1400" baseline="-25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14678" y="4143380"/>
            <a:ext cx="3060453" cy="233910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accent4">
                    <a:lumMod val="75000"/>
                  </a:schemeClr>
                </a:solidFill>
              </a:rPr>
              <a:t>Родингит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 2</a:t>
            </a:r>
            <a:endParaRPr lang="ru-RU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гроссуляр</a:t>
            </a:r>
          </a:p>
          <a:p>
            <a:r>
              <a:rPr lang="ru-RU" sz="1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Mg,Fe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)Si</a:t>
            </a:r>
            <a:r>
              <a:rPr lang="ru-RU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endParaRPr 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хлорит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Mg,Fe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Al(Si</a:t>
            </a:r>
            <a:r>
              <a:rPr lang="en-US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Al)O</a:t>
            </a:r>
            <a:r>
              <a:rPr lang="en-US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(OH)</a:t>
            </a:r>
            <a:r>
              <a:rPr lang="en-US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</a:t>
            </a:r>
            <a:endParaRPr lang="ru-RU" sz="1400" baseline="-25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пренит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ru-RU" sz="14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ru-RU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</a:t>
            </a:r>
            <a:r>
              <a:rPr lang="ru-RU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OH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везувиан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ru-RU" sz="14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Mg,Fe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ru-RU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[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OH]</a:t>
            </a:r>
            <a:r>
              <a:rPr lang="ru-RU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SiO</a:t>
            </a:r>
            <a:r>
              <a:rPr lang="ru-RU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</a:t>
            </a:r>
            <a:r>
              <a:rPr lang="ru-RU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1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rot="10800000">
            <a:off x="6000760" y="5786454"/>
            <a:ext cx="928694" cy="1588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10800000">
            <a:off x="5857884" y="3000372"/>
            <a:ext cx="928694" cy="1588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2571736" y="1571612"/>
            <a:ext cx="714380" cy="1588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РТ нф мир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714356"/>
            <a:ext cx="7132828" cy="5286412"/>
          </a:xfrm>
          <a:prstGeom prst="rect">
            <a:avLst/>
          </a:prstGeom>
          <a:ln w="31750">
            <a:solidFill>
              <a:schemeClr val="accent5">
                <a:lumMod val="5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214678" y="142852"/>
            <a:ext cx="6072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+mj-lt"/>
              </a:rPr>
              <a:t>Распределение </a:t>
            </a:r>
            <a:r>
              <a:rPr lang="ru-RU" sz="2400" dirty="0" err="1" smtClean="0">
                <a:solidFill>
                  <a:srgbClr val="FFFF00"/>
                </a:solidFill>
                <a:latin typeface="+mj-lt"/>
              </a:rPr>
              <a:t>офиолитов</a:t>
            </a:r>
            <a:r>
              <a:rPr lang="ru-RU" sz="2400" dirty="0" smtClean="0">
                <a:solidFill>
                  <a:srgbClr val="FFFF00"/>
                </a:solidFill>
                <a:latin typeface="+mj-lt"/>
              </a:rPr>
              <a:t> и нефритов </a:t>
            </a:r>
            <a:endParaRPr lang="ru-RU" sz="24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86116" y="4929198"/>
            <a:ext cx="29025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По    </a:t>
            </a:r>
            <a:r>
              <a:rPr lang="en-US" sz="1400" dirty="0" smtClean="0"/>
              <a:t>E. Harlow</a:t>
            </a:r>
            <a:r>
              <a:rPr lang="ru-RU" sz="1400" dirty="0" smtClean="0"/>
              <a:t>  </a:t>
            </a:r>
            <a:r>
              <a:rPr lang="en-US" sz="1400" dirty="0" smtClean="0"/>
              <a:t> </a:t>
            </a:r>
            <a:r>
              <a:rPr lang="ru-RU" sz="1400" dirty="0" smtClean="0"/>
              <a:t>с    дополнениями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42844" y="6072206"/>
            <a:ext cx="8715436" cy="58477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err="1" smtClean="0">
                <a:solidFill>
                  <a:srgbClr val="FFFF00"/>
                </a:solidFill>
                <a:latin typeface="+mj-lt"/>
              </a:rPr>
              <a:t>Офиолиты</a:t>
            </a:r>
            <a:r>
              <a:rPr lang="ru-RU" sz="1600" dirty="0" smtClean="0">
                <a:solidFill>
                  <a:srgbClr val="FFFF00"/>
                </a:solidFill>
                <a:latin typeface="+mj-lt"/>
              </a:rPr>
              <a:t>  – </a:t>
            </a:r>
          </a:p>
          <a:p>
            <a:r>
              <a:rPr lang="ru-RU" sz="1600" dirty="0" smtClean="0">
                <a:solidFill>
                  <a:srgbClr val="FFFF00"/>
                </a:solidFill>
                <a:latin typeface="+mj-lt"/>
              </a:rPr>
              <a:t>  реликты океанической  коры, </a:t>
            </a:r>
            <a:r>
              <a:rPr lang="ru-RU" sz="1600" dirty="0" err="1" smtClean="0">
                <a:solidFill>
                  <a:srgbClr val="FFFF00"/>
                </a:solidFill>
                <a:latin typeface="+mj-lt"/>
              </a:rPr>
              <a:t>тектонически</a:t>
            </a:r>
            <a:r>
              <a:rPr lang="ru-RU" sz="1600" dirty="0" smtClean="0">
                <a:solidFill>
                  <a:srgbClr val="FFFF00"/>
                </a:solidFill>
                <a:latin typeface="+mj-lt"/>
              </a:rPr>
              <a:t>  перемещенные  на окраины материков </a:t>
            </a:r>
            <a:endParaRPr lang="ru-RU" sz="1600" dirty="0">
              <a:solidFill>
                <a:srgbClr val="FFFF0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6" name="Picture 8" descr="Рис субдукц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082" y="5072074"/>
            <a:ext cx="1512233" cy="9246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88" name="Rectangle 16"/>
          <p:cNvSpPr>
            <a:spLocks noChangeArrowheads="1"/>
          </p:cNvSpPr>
          <p:nvPr/>
        </p:nvSpPr>
        <p:spPr bwMode="auto">
          <a:xfrm>
            <a:off x="214282" y="285728"/>
            <a:ext cx="8929718" cy="830263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Нефриты </a:t>
            </a: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Миасского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района являются ценным декоративно-поделочным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сырьем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5" name="Рисунок 9" descr="FIL215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B4E0E3"/>
              </a:clrFrom>
              <a:clrTo>
                <a:srgbClr val="B4E0E3">
                  <a:alpha val="0"/>
                </a:srgbClr>
              </a:clrTo>
            </a:clrChange>
            <a:lum bright="10000" contrast="10000"/>
          </a:blip>
          <a:srcRect l="6250" t="6250" b="9375"/>
          <a:stretch>
            <a:fillRect/>
          </a:stretch>
        </p:blipFill>
        <p:spPr bwMode="auto">
          <a:xfrm>
            <a:off x="452438" y="2628896"/>
            <a:ext cx="2286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Рисунок 10" descr="Изображение 003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B5987A"/>
              </a:clrFrom>
              <a:clrTo>
                <a:srgbClr val="B5987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43638" y="1181096"/>
            <a:ext cx="2505075" cy="457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8" descr="IMG_0002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3035358">
            <a:off x="2677320" y="2566190"/>
            <a:ext cx="3835400" cy="303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14" descr="Untitled-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6A39"/>
              </a:clrFrom>
              <a:clrTo>
                <a:srgbClr val="006A3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25331">
            <a:off x="4832381" y="1591981"/>
            <a:ext cx="1143000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F:\СтанцияРаб_резерв_091111\HOME\нефриты\ФотоНефрит\FOTOobrazci_nef\изделия_нефрит\лампа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14612" y="1285860"/>
            <a:ext cx="1857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00166" y="6088559"/>
            <a:ext cx="63684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/>
              <a:t>Благодарим  за  внимание</a:t>
            </a:r>
            <a:endParaRPr lang="ru-RU" sz="4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l="39614" t="20199" r="27169" b="3146"/>
          <a:stretch>
            <a:fillRect/>
          </a:stretch>
        </p:blipFill>
        <p:spPr bwMode="auto">
          <a:xfrm rot="5400000">
            <a:off x="2000232" y="-24"/>
            <a:ext cx="5214974" cy="7358114"/>
          </a:xfrm>
          <a:prstGeom prst="rect">
            <a:avLst/>
          </a:prstGeom>
          <a:noFill/>
          <a:ln w="508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00034" y="6286520"/>
            <a:ext cx="8501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Е. Н. Черных. КАРГАЛЫ</a:t>
            </a:r>
            <a:r>
              <a:rPr lang="ru-RU" sz="1200" dirty="0" smtClean="0"/>
              <a:t>, том </a:t>
            </a:r>
            <a:r>
              <a:rPr lang="ru-RU" sz="1200" dirty="0" smtClean="0"/>
              <a:t>V: Каргалы: феномен и парадоксы развития; Каргалы в системе металлургических провинций; Потаенная (сакральная) жизнь архаичных горняков и металлургов. — М.: Языки славянской культуры, 2007. — 200 с.</a:t>
            </a:r>
            <a:endParaRPr lang="ru-RU" sz="1200" dirty="0"/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42844" y="214290"/>
            <a:ext cx="8786874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Следы пребывания 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сейминцев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находят на огромной территории –  около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3 миллионов кв. км. - от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Саяно-Алтая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до западной и северной части Европы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3643306" y="1357298"/>
            <a:ext cx="368060" cy="2357887"/>
          </a:xfrm>
          <a:custGeom>
            <a:avLst/>
            <a:gdLst>
              <a:gd name="connsiteX0" fmla="*/ 362309 w 368060"/>
              <a:gd name="connsiteY0" fmla="*/ 2357887 h 2357887"/>
              <a:gd name="connsiteX1" fmla="*/ 368060 w 368060"/>
              <a:gd name="connsiteY1" fmla="*/ 2242868 h 2357887"/>
              <a:gd name="connsiteX2" fmla="*/ 350807 w 368060"/>
              <a:gd name="connsiteY2" fmla="*/ 2162355 h 2357887"/>
              <a:gd name="connsiteX3" fmla="*/ 339305 w 368060"/>
              <a:gd name="connsiteY3" fmla="*/ 2145102 h 2357887"/>
              <a:gd name="connsiteX4" fmla="*/ 322053 w 368060"/>
              <a:gd name="connsiteY4" fmla="*/ 2110596 h 2357887"/>
              <a:gd name="connsiteX5" fmla="*/ 316302 w 368060"/>
              <a:gd name="connsiteY5" fmla="*/ 2081841 h 2357887"/>
              <a:gd name="connsiteX6" fmla="*/ 327803 w 368060"/>
              <a:gd name="connsiteY6" fmla="*/ 2024332 h 2357887"/>
              <a:gd name="connsiteX7" fmla="*/ 322053 w 368060"/>
              <a:gd name="connsiteY7" fmla="*/ 1932317 h 2357887"/>
              <a:gd name="connsiteX8" fmla="*/ 310551 w 368060"/>
              <a:gd name="connsiteY8" fmla="*/ 1840302 h 2357887"/>
              <a:gd name="connsiteX9" fmla="*/ 299049 w 368060"/>
              <a:gd name="connsiteY9" fmla="*/ 1777041 h 2357887"/>
              <a:gd name="connsiteX10" fmla="*/ 293298 w 368060"/>
              <a:gd name="connsiteY10" fmla="*/ 1662023 h 2357887"/>
              <a:gd name="connsiteX11" fmla="*/ 281796 w 368060"/>
              <a:gd name="connsiteY11" fmla="*/ 1621766 h 2357887"/>
              <a:gd name="connsiteX12" fmla="*/ 276045 w 368060"/>
              <a:gd name="connsiteY12" fmla="*/ 1598762 h 2357887"/>
              <a:gd name="connsiteX13" fmla="*/ 281796 w 368060"/>
              <a:gd name="connsiteY13" fmla="*/ 1495245 h 2357887"/>
              <a:gd name="connsiteX14" fmla="*/ 293298 w 368060"/>
              <a:gd name="connsiteY14" fmla="*/ 1460740 h 2357887"/>
              <a:gd name="connsiteX15" fmla="*/ 287547 w 368060"/>
              <a:gd name="connsiteY15" fmla="*/ 1380226 h 2357887"/>
              <a:gd name="connsiteX16" fmla="*/ 270294 w 368060"/>
              <a:gd name="connsiteY16" fmla="*/ 1322717 h 2357887"/>
              <a:gd name="connsiteX17" fmla="*/ 264543 w 368060"/>
              <a:gd name="connsiteY17" fmla="*/ 1305464 h 2357887"/>
              <a:gd name="connsiteX18" fmla="*/ 247290 w 368060"/>
              <a:gd name="connsiteY18" fmla="*/ 1288211 h 2357887"/>
              <a:gd name="connsiteX19" fmla="*/ 241539 w 368060"/>
              <a:gd name="connsiteY19" fmla="*/ 1270958 h 2357887"/>
              <a:gd name="connsiteX20" fmla="*/ 224287 w 368060"/>
              <a:gd name="connsiteY20" fmla="*/ 1259457 h 2357887"/>
              <a:gd name="connsiteX21" fmla="*/ 207034 w 368060"/>
              <a:gd name="connsiteY21" fmla="*/ 1242204 h 2357887"/>
              <a:gd name="connsiteX22" fmla="*/ 195532 w 368060"/>
              <a:gd name="connsiteY22" fmla="*/ 1224951 h 2357887"/>
              <a:gd name="connsiteX23" fmla="*/ 161026 w 368060"/>
              <a:gd name="connsiteY23" fmla="*/ 1201947 h 2357887"/>
              <a:gd name="connsiteX24" fmla="*/ 149524 w 368060"/>
              <a:gd name="connsiteY24" fmla="*/ 1184694 h 2357887"/>
              <a:gd name="connsiteX25" fmla="*/ 132271 w 368060"/>
              <a:gd name="connsiteY25" fmla="*/ 1178943 h 2357887"/>
              <a:gd name="connsiteX26" fmla="*/ 115019 w 368060"/>
              <a:gd name="connsiteY26" fmla="*/ 1161691 h 2357887"/>
              <a:gd name="connsiteX27" fmla="*/ 97766 w 368060"/>
              <a:gd name="connsiteY27" fmla="*/ 1127185 h 2357887"/>
              <a:gd name="connsiteX28" fmla="*/ 92015 w 368060"/>
              <a:gd name="connsiteY28" fmla="*/ 1109932 h 2357887"/>
              <a:gd name="connsiteX29" fmla="*/ 69011 w 368060"/>
              <a:gd name="connsiteY29" fmla="*/ 1075426 h 2357887"/>
              <a:gd name="connsiteX30" fmla="*/ 63260 w 368060"/>
              <a:gd name="connsiteY30" fmla="*/ 1058174 h 2357887"/>
              <a:gd name="connsiteX31" fmla="*/ 40256 w 368060"/>
              <a:gd name="connsiteY31" fmla="*/ 1023668 h 2357887"/>
              <a:gd name="connsiteX32" fmla="*/ 23003 w 368060"/>
              <a:gd name="connsiteY32" fmla="*/ 989162 h 2357887"/>
              <a:gd name="connsiteX33" fmla="*/ 11502 w 368060"/>
              <a:gd name="connsiteY33" fmla="*/ 954657 h 2357887"/>
              <a:gd name="connsiteX34" fmla="*/ 5751 w 368060"/>
              <a:gd name="connsiteY34" fmla="*/ 937404 h 2357887"/>
              <a:gd name="connsiteX35" fmla="*/ 0 w 368060"/>
              <a:gd name="connsiteY35" fmla="*/ 914400 h 2357887"/>
              <a:gd name="connsiteX36" fmla="*/ 11502 w 368060"/>
              <a:gd name="connsiteY36" fmla="*/ 552091 h 2357887"/>
              <a:gd name="connsiteX37" fmla="*/ 28754 w 368060"/>
              <a:gd name="connsiteY37" fmla="*/ 494581 h 2357887"/>
              <a:gd name="connsiteX38" fmla="*/ 40256 w 368060"/>
              <a:gd name="connsiteY38" fmla="*/ 437072 h 2357887"/>
              <a:gd name="connsiteX39" fmla="*/ 69011 w 368060"/>
              <a:gd name="connsiteY39" fmla="*/ 350808 h 2357887"/>
              <a:gd name="connsiteX40" fmla="*/ 80513 w 368060"/>
              <a:gd name="connsiteY40" fmla="*/ 316302 h 2357887"/>
              <a:gd name="connsiteX41" fmla="*/ 86264 w 368060"/>
              <a:gd name="connsiteY41" fmla="*/ 299049 h 2357887"/>
              <a:gd name="connsiteX42" fmla="*/ 103517 w 368060"/>
              <a:gd name="connsiteY42" fmla="*/ 241540 h 2357887"/>
              <a:gd name="connsiteX43" fmla="*/ 109268 w 368060"/>
              <a:gd name="connsiteY43" fmla="*/ 224287 h 2357887"/>
              <a:gd name="connsiteX44" fmla="*/ 115019 w 368060"/>
              <a:gd name="connsiteY44" fmla="*/ 207034 h 2357887"/>
              <a:gd name="connsiteX45" fmla="*/ 126520 w 368060"/>
              <a:gd name="connsiteY45" fmla="*/ 189781 h 2357887"/>
              <a:gd name="connsiteX46" fmla="*/ 132271 w 368060"/>
              <a:gd name="connsiteY46" fmla="*/ 172528 h 2357887"/>
              <a:gd name="connsiteX47" fmla="*/ 143773 w 368060"/>
              <a:gd name="connsiteY47" fmla="*/ 132272 h 2357887"/>
              <a:gd name="connsiteX48" fmla="*/ 172528 w 368060"/>
              <a:gd name="connsiteY48" fmla="*/ 86264 h 2357887"/>
              <a:gd name="connsiteX49" fmla="*/ 178279 w 368060"/>
              <a:gd name="connsiteY49" fmla="*/ 69011 h 2357887"/>
              <a:gd name="connsiteX50" fmla="*/ 212785 w 368060"/>
              <a:gd name="connsiteY50" fmla="*/ 34506 h 2357887"/>
              <a:gd name="connsiteX51" fmla="*/ 235788 w 368060"/>
              <a:gd name="connsiteY51" fmla="*/ 0 h 23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68060" h="2357887">
                <a:moveTo>
                  <a:pt x="362309" y="2357887"/>
                </a:moveTo>
                <a:cubicBezTo>
                  <a:pt x="364226" y="2319547"/>
                  <a:pt x="368060" y="2281256"/>
                  <a:pt x="368060" y="2242868"/>
                </a:cubicBezTo>
                <a:cubicBezTo>
                  <a:pt x="368060" y="2227050"/>
                  <a:pt x="361506" y="2178403"/>
                  <a:pt x="350807" y="2162355"/>
                </a:cubicBezTo>
                <a:cubicBezTo>
                  <a:pt x="346973" y="2156604"/>
                  <a:pt x="342396" y="2151284"/>
                  <a:pt x="339305" y="2145102"/>
                </a:cubicBezTo>
                <a:cubicBezTo>
                  <a:pt x="315491" y="2097474"/>
                  <a:pt x="355019" y="2160049"/>
                  <a:pt x="322053" y="2110596"/>
                </a:cubicBezTo>
                <a:cubicBezTo>
                  <a:pt x="320136" y="2101011"/>
                  <a:pt x="316302" y="2091616"/>
                  <a:pt x="316302" y="2081841"/>
                </a:cubicBezTo>
                <a:cubicBezTo>
                  <a:pt x="316302" y="2055412"/>
                  <a:pt x="320723" y="2045577"/>
                  <a:pt x="327803" y="2024332"/>
                </a:cubicBezTo>
                <a:cubicBezTo>
                  <a:pt x="325886" y="1993660"/>
                  <a:pt x="324503" y="1962951"/>
                  <a:pt x="322053" y="1932317"/>
                </a:cubicBezTo>
                <a:cubicBezTo>
                  <a:pt x="318828" y="1892003"/>
                  <a:pt x="315616" y="1878286"/>
                  <a:pt x="310551" y="1840302"/>
                </a:cubicBezTo>
                <a:cubicBezTo>
                  <a:pt x="303325" y="1786111"/>
                  <a:pt x="309971" y="1809807"/>
                  <a:pt x="299049" y="1777041"/>
                </a:cubicBezTo>
                <a:cubicBezTo>
                  <a:pt x="297132" y="1738702"/>
                  <a:pt x="296486" y="1700278"/>
                  <a:pt x="293298" y="1662023"/>
                </a:cubicBezTo>
                <a:cubicBezTo>
                  <a:pt x="292240" y="1649332"/>
                  <a:pt x="285319" y="1634097"/>
                  <a:pt x="281796" y="1621766"/>
                </a:cubicBezTo>
                <a:cubicBezTo>
                  <a:pt x="279625" y="1614166"/>
                  <a:pt x="277962" y="1606430"/>
                  <a:pt x="276045" y="1598762"/>
                </a:cubicBezTo>
                <a:cubicBezTo>
                  <a:pt x="277962" y="1564256"/>
                  <a:pt x="277509" y="1529537"/>
                  <a:pt x="281796" y="1495245"/>
                </a:cubicBezTo>
                <a:cubicBezTo>
                  <a:pt x="283300" y="1483215"/>
                  <a:pt x="293298" y="1460740"/>
                  <a:pt x="293298" y="1460740"/>
                </a:cubicBezTo>
                <a:cubicBezTo>
                  <a:pt x="291381" y="1433902"/>
                  <a:pt x="290518" y="1406968"/>
                  <a:pt x="287547" y="1380226"/>
                </a:cubicBezTo>
                <a:cubicBezTo>
                  <a:pt x="286099" y="1367191"/>
                  <a:pt x="273184" y="1331388"/>
                  <a:pt x="270294" y="1322717"/>
                </a:cubicBezTo>
                <a:cubicBezTo>
                  <a:pt x="268377" y="1316966"/>
                  <a:pt x="268830" y="1309751"/>
                  <a:pt x="264543" y="1305464"/>
                </a:cubicBezTo>
                <a:lnTo>
                  <a:pt x="247290" y="1288211"/>
                </a:lnTo>
                <a:cubicBezTo>
                  <a:pt x="245373" y="1282460"/>
                  <a:pt x="245326" y="1275692"/>
                  <a:pt x="241539" y="1270958"/>
                </a:cubicBezTo>
                <a:cubicBezTo>
                  <a:pt x="237222" y="1265561"/>
                  <a:pt x="229596" y="1263882"/>
                  <a:pt x="224287" y="1259457"/>
                </a:cubicBezTo>
                <a:cubicBezTo>
                  <a:pt x="218039" y="1254250"/>
                  <a:pt x="212241" y="1248452"/>
                  <a:pt x="207034" y="1242204"/>
                </a:cubicBezTo>
                <a:cubicBezTo>
                  <a:pt x="202609" y="1236894"/>
                  <a:pt x="200734" y="1229502"/>
                  <a:pt x="195532" y="1224951"/>
                </a:cubicBezTo>
                <a:cubicBezTo>
                  <a:pt x="185129" y="1215848"/>
                  <a:pt x="161026" y="1201947"/>
                  <a:pt x="161026" y="1201947"/>
                </a:cubicBezTo>
                <a:cubicBezTo>
                  <a:pt x="157192" y="1196196"/>
                  <a:pt x="154921" y="1189012"/>
                  <a:pt x="149524" y="1184694"/>
                </a:cubicBezTo>
                <a:cubicBezTo>
                  <a:pt x="144790" y="1180907"/>
                  <a:pt x="137315" y="1182306"/>
                  <a:pt x="132271" y="1178943"/>
                </a:cubicBezTo>
                <a:cubicBezTo>
                  <a:pt x="125504" y="1174432"/>
                  <a:pt x="120770" y="1167442"/>
                  <a:pt x="115019" y="1161691"/>
                </a:cubicBezTo>
                <a:cubicBezTo>
                  <a:pt x="100564" y="1118325"/>
                  <a:pt x="120063" y="1171779"/>
                  <a:pt x="97766" y="1127185"/>
                </a:cubicBezTo>
                <a:cubicBezTo>
                  <a:pt x="95055" y="1121763"/>
                  <a:pt x="94959" y="1115231"/>
                  <a:pt x="92015" y="1109932"/>
                </a:cubicBezTo>
                <a:cubicBezTo>
                  <a:pt x="85302" y="1097848"/>
                  <a:pt x="73383" y="1088540"/>
                  <a:pt x="69011" y="1075426"/>
                </a:cubicBezTo>
                <a:cubicBezTo>
                  <a:pt x="67094" y="1069675"/>
                  <a:pt x="66204" y="1063473"/>
                  <a:pt x="63260" y="1058174"/>
                </a:cubicBezTo>
                <a:cubicBezTo>
                  <a:pt x="56547" y="1046090"/>
                  <a:pt x="44627" y="1036782"/>
                  <a:pt x="40256" y="1023668"/>
                </a:cubicBezTo>
                <a:cubicBezTo>
                  <a:pt x="32319" y="999858"/>
                  <a:pt x="37868" y="1011459"/>
                  <a:pt x="23003" y="989162"/>
                </a:cubicBezTo>
                <a:lnTo>
                  <a:pt x="11502" y="954657"/>
                </a:lnTo>
                <a:cubicBezTo>
                  <a:pt x="9585" y="948906"/>
                  <a:pt x="7221" y="943285"/>
                  <a:pt x="5751" y="937404"/>
                </a:cubicBezTo>
                <a:lnTo>
                  <a:pt x="0" y="914400"/>
                </a:lnTo>
                <a:cubicBezTo>
                  <a:pt x="855" y="884481"/>
                  <a:pt x="8501" y="600114"/>
                  <a:pt x="11502" y="552091"/>
                </a:cubicBezTo>
                <a:cubicBezTo>
                  <a:pt x="12371" y="538185"/>
                  <a:pt x="26753" y="504588"/>
                  <a:pt x="28754" y="494581"/>
                </a:cubicBezTo>
                <a:cubicBezTo>
                  <a:pt x="32588" y="475411"/>
                  <a:pt x="34074" y="455618"/>
                  <a:pt x="40256" y="437072"/>
                </a:cubicBezTo>
                <a:lnTo>
                  <a:pt x="69011" y="350808"/>
                </a:lnTo>
                <a:lnTo>
                  <a:pt x="80513" y="316302"/>
                </a:lnTo>
                <a:cubicBezTo>
                  <a:pt x="82430" y="310551"/>
                  <a:pt x="84794" y="304930"/>
                  <a:pt x="86264" y="299049"/>
                </a:cubicBezTo>
                <a:cubicBezTo>
                  <a:pt x="94956" y="264282"/>
                  <a:pt x="89515" y="283545"/>
                  <a:pt x="103517" y="241540"/>
                </a:cubicBezTo>
                <a:lnTo>
                  <a:pt x="109268" y="224287"/>
                </a:lnTo>
                <a:cubicBezTo>
                  <a:pt x="111185" y="218536"/>
                  <a:pt x="111657" y="212078"/>
                  <a:pt x="115019" y="207034"/>
                </a:cubicBezTo>
                <a:cubicBezTo>
                  <a:pt x="118853" y="201283"/>
                  <a:pt x="123429" y="195963"/>
                  <a:pt x="126520" y="189781"/>
                </a:cubicBezTo>
                <a:cubicBezTo>
                  <a:pt x="129231" y="184359"/>
                  <a:pt x="130606" y="178357"/>
                  <a:pt x="132271" y="172528"/>
                </a:cubicBezTo>
                <a:cubicBezTo>
                  <a:pt x="136440" y="157938"/>
                  <a:pt x="137864" y="146060"/>
                  <a:pt x="143773" y="132272"/>
                </a:cubicBezTo>
                <a:cubicBezTo>
                  <a:pt x="154299" y="107712"/>
                  <a:pt x="156015" y="108281"/>
                  <a:pt x="172528" y="86264"/>
                </a:cubicBezTo>
                <a:cubicBezTo>
                  <a:pt x="174445" y="80513"/>
                  <a:pt x="174557" y="73796"/>
                  <a:pt x="178279" y="69011"/>
                </a:cubicBezTo>
                <a:cubicBezTo>
                  <a:pt x="188266" y="56171"/>
                  <a:pt x="212785" y="34506"/>
                  <a:pt x="212785" y="34506"/>
                </a:cubicBezTo>
                <a:cubicBezTo>
                  <a:pt x="226712" y="6653"/>
                  <a:pt x="218225" y="17564"/>
                  <a:pt x="235788" y="0"/>
                </a:cubicBezTo>
              </a:path>
            </a:pathLst>
          </a:cu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929058" y="2928934"/>
            <a:ext cx="71438" cy="71438"/>
          </a:xfrm>
          <a:prstGeom prst="ellipse">
            <a:avLst/>
          </a:prstGeom>
          <a:solidFill>
            <a:srgbClr val="00B050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357554" y="2786058"/>
            <a:ext cx="6429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00B050"/>
                </a:solidFill>
              </a:rPr>
              <a:t>Миасс</a:t>
            </a:r>
            <a:endParaRPr lang="ru-RU" sz="1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Бронзовые втульчатые наконечники топоров-кельтов"/>
          <p:cNvPicPr/>
          <p:nvPr/>
        </p:nvPicPr>
        <p:blipFill>
          <a:blip r:embed="rId2" cstate="print"/>
          <a:srcRect b="43103"/>
          <a:stretch>
            <a:fillRect/>
          </a:stretch>
        </p:blipFill>
        <p:spPr bwMode="auto">
          <a:xfrm>
            <a:off x="1643042" y="4500570"/>
            <a:ext cx="2286016" cy="1500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29059" y="4500570"/>
            <a:ext cx="2428891" cy="147732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Бронзовые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втульчатые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наконечники топоров-кельтов.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Середина 2-го тыс. до н. э. Могильник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Ростовка</a:t>
            </a:r>
            <a:r>
              <a:rPr kumimoji="0" lang="ru-RU" sz="1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Омское </a:t>
            </a:r>
            <a:r>
              <a:rPr kumimoji="0" lang="ru-RU" sz="1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Прииртышье</a:t>
            </a:r>
            <a:r>
              <a:rPr kumimoji="0" lang="ru-RU" sz="1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Западная Сибирь. Раскопки В. И. </a:t>
            </a:r>
            <a:r>
              <a:rPr kumimoji="0" lang="ru-RU" sz="1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Матющенко</a:t>
            </a:r>
            <a:r>
              <a:rPr kumimoji="0" lang="ru-RU" sz="1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МАЭС ТГУ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http://www.organizmica.org/archive/708/pic-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43446"/>
            <a:ext cx="1428760" cy="1509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42844" y="2285992"/>
            <a:ext cx="9001156" cy="707886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FF00"/>
                </a:solidFill>
                <a:latin typeface="+mj-lt"/>
              </a:rPr>
              <a:t>В </a:t>
            </a:r>
            <a:r>
              <a:rPr lang="ru-RU" sz="2000" dirty="0" err="1" smtClean="0">
                <a:solidFill>
                  <a:srgbClr val="FFFF00"/>
                </a:solidFill>
                <a:latin typeface="+mj-lt"/>
              </a:rPr>
              <a:t>Турбинском</a:t>
            </a:r>
            <a:r>
              <a:rPr lang="ru-RU" sz="2000" dirty="0" smtClean="0">
                <a:solidFill>
                  <a:srgbClr val="FFFF00"/>
                </a:solidFill>
                <a:latin typeface="+mj-lt"/>
              </a:rPr>
              <a:t> могильнике, расположенном в пределах города Пермь, </a:t>
            </a:r>
          </a:p>
          <a:p>
            <a:pPr algn="ctr"/>
            <a:r>
              <a:rPr lang="ru-RU" sz="2000" dirty="0" smtClean="0">
                <a:solidFill>
                  <a:srgbClr val="FFFF00"/>
                </a:solidFill>
                <a:latin typeface="+mj-lt"/>
              </a:rPr>
              <a:t>обнаружено </a:t>
            </a:r>
            <a:r>
              <a:rPr lang="ru-RU" sz="2000" b="1" i="1" dirty="0" smtClean="0">
                <a:solidFill>
                  <a:srgbClr val="FFFF00"/>
                </a:solidFill>
                <a:latin typeface="+mj-lt"/>
              </a:rPr>
              <a:t>36 нефритовых</a:t>
            </a:r>
            <a:r>
              <a:rPr lang="ru-RU" sz="2000" dirty="0" smtClean="0">
                <a:solidFill>
                  <a:srgbClr val="FFFF00"/>
                </a:solidFill>
                <a:latin typeface="+mj-lt"/>
              </a:rPr>
              <a:t> колец  </a:t>
            </a:r>
            <a:r>
              <a:rPr lang="ru-RU" sz="1600" dirty="0" smtClean="0">
                <a:solidFill>
                  <a:srgbClr val="FFFF00"/>
                </a:solidFill>
                <a:latin typeface="+mj-lt"/>
              </a:rPr>
              <a:t>[</a:t>
            </a:r>
            <a:r>
              <a:rPr lang="ru-RU" sz="1600" i="1" dirty="0" err="1" smtClean="0">
                <a:solidFill>
                  <a:srgbClr val="FFFF00"/>
                </a:solidFill>
                <a:latin typeface="+mj-lt"/>
              </a:rPr>
              <a:t>Бадер</a:t>
            </a:r>
            <a:r>
              <a:rPr lang="ru-RU" sz="1600" i="1" dirty="0" smtClean="0">
                <a:solidFill>
                  <a:srgbClr val="FFFF00"/>
                </a:solidFill>
                <a:latin typeface="+mj-lt"/>
              </a:rPr>
              <a:t>, 1964</a:t>
            </a:r>
            <a:r>
              <a:rPr lang="ru-RU" sz="1600" dirty="0" smtClean="0">
                <a:solidFill>
                  <a:srgbClr val="FFFF00"/>
                </a:solidFill>
                <a:latin typeface="+mj-lt"/>
              </a:rPr>
              <a:t>].</a:t>
            </a:r>
            <a:endParaRPr lang="ru-RU" sz="16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2928934"/>
            <a:ext cx="9001156" cy="156966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+mj-lt"/>
              </a:rPr>
              <a:t>       Наряду с </a:t>
            </a:r>
            <a:r>
              <a:rPr lang="ru-RU" sz="2400" dirty="0" err="1" smtClean="0">
                <a:latin typeface="+mj-lt"/>
              </a:rPr>
              <a:t>абашевским</a:t>
            </a:r>
            <a:r>
              <a:rPr lang="ru-RU" sz="2400" dirty="0" smtClean="0">
                <a:latin typeface="+mj-lt"/>
              </a:rPr>
              <a:t>, </a:t>
            </a:r>
            <a:r>
              <a:rPr lang="ru-RU" sz="2400" dirty="0" err="1" smtClean="0">
                <a:latin typeface="+mj-lt"/>
              </a:rPr>
              <a:t>сейминско-турбинский</a:t>
            </a:r>
            <a:r>
              <a:rPr lang="ru-RU" sz="2400" dirty="0" smtClean="0">
                <a:latin typeface="+mj-lt"/>
              </a:rPr>
              <a:t> комплекс это единственный сопредельный и хронологически синхронный </a:t>
            </a:r>
            <a:r>
              <a:rPr lang="ru-RU" sz="2400" dirty="0" err="1" smtClean="0">
                <a:latin typeface="+mj-lt"/>
              </a:rPr>
              <a:t>аркаимо-синташтинскому</a:t>
            </a:r>
            <a:r>
              <a:rPr lang="ru-RU" sz="2400" dirty="0" smtClean="0">
                <a:latin typeface="+mj-lt"/>
              </a:rPr>
              <a:t> массиву культурный феномен, сравнимый с ним по уровню развития.</a:t>
            </a:r>
            <a:endParaRPr lang="ru-RU" sz="2400" dirty="0"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0"/>
            <a:ext cx="9001156" cy="2308324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+mj-lt"/>
              </a:rPr>
              <a:t>       С приходом на восточные склоны Урала </a:t>
            </a:r>
            <a:r>
              <a:rPr lang="ru-RU" sz="2400" dirty="0" err="1" smtClean="0">
                <a:latin typeface="+mj-lt"/>
              </a:rPr>
              <a:t>сейминско-турбинские</a:t>
            </a:r>
            <a:r>
              <a:rPr lang="ru-RU" sz="2400" dirty="0" smtClean="0">
                <a:latin typeface="+mj-lt"/>
              </a:rPr>
              <a:t> мигранты воспользовались расположенными севернее месторождениями медно-мышьяковой руды </a:t>
            </a:r>
            <a:r>
              <a:rPr lang="ru-RU" sz="2400" dirty="0" err="1" smtClean="0">
                <a:latin typeface="+mj-lt"/>
              </a:rPr>
              <a:t>ТашКазгана</a:t>
            </a:r>
            <a:r>
              <a:rPr lang="ru-RU" sz="2400" dirty="0" smtClean="0">
                <a:latin typeface="+mj-lt"/>
              </a:rPr>
              <a:t> и медно-серебряной — Никольского, на которых базировался зауральский </a:t>
            </a:r>
            <a:r>
              <a:rPr lang="ru-RU" sz="2400" dirty="0" err="1" smtClean="0">
                <a:latin typeface="+mj-lt"/>
              </a:rPr>
              <a:t>абашевский</a:t>
            </a:r>
            <a:r>
              <a:rPr lang="ru-RU" sz="2400" dirty="0" smtClean="0">
                <a:latin typeface="+mj-lt"/>
              </a:rPr>
              <a:t> металлургический очаг </a:t>
            </a:r>
            <a:r>
              <a:rPr lang="ru-RU" sz="1600" dirty="0" smtClean="0">
                <a:latin typeface="+mj-lt"/>
              </a:rPr>
              <a:t>[Черных, Кузьминых, 1989, с. 273</a:t>
            </a:r>
            <a:r>
              <a:rPr lang="ru-RU" sz="2400" dirty="0" smtClean="0">
                <a:latin typeface="+mj-lt"/>
              </a:rPr>
              <a:t>].</a:t>
            </a:r>
            <a:r>
              <a:rPr lang="ru-RU" dirty="0" smtClean="0">
                <a:latin typeface="+mj-lt"/>
              </a:rPr>
              <a:t> </a:t>
            </a:r>
            <a:endParaRPr lang="ru-RU" dirty="0">
              <a:latin typeface="+mj-lt"/>
            </a:endParaRPr>
          </a:p>
        </p:txBody>
      </p:sp>
      <p:pic>
        <p:nvPicPr>
          <p:cNvPr id="4" name="Рисунок 3" descr="http://lubovbezusl.ucoz.ru/_pu/15/2877064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794" y="4559937"/>
            <a:ext cx="2643206" cy="229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 flipH="1">
            <a:off x="0" y="6088559"/>
            <a:ext cx="6357982" cy="76944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Нефритовый браслет изготовлен путём станкового сверления, вероятно, нашивное украшение на одежду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(Шаманский мыс, Прибайкалье, Байкал, о.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Ольхон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 </a:t>
            </a:r>
            <a:r>
              <a:rPr kumimoji="0" lang="ru-RU" sz="1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глазковская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культура; конец 3-го тыс. до н.э. – начало 2-го тыс. до н.э.; Музей Института археологии и этнографии СО РАН, №28).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l="38432" t="6903" r="28078" b="5702"/>
          <a:stretch>
            <a:fillRect/>
          </a:stretch>
        </p:blipFill>
        <p:spPr bwMode="auto">
          <a:xfrm>
            <a:off x="1071538" y="2857496"/>
            <a:ext cx="1080120" cy="185111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>
            <a:outerShdw blurRad="50800" dist="50800" dir="5400000" algn="ctr" rotWithShape="0">
              <a:srgbClr val="00B050"/>
            </a:outerShdw>
          </a:effectLst>
          <a:scene3d>
            <a:camera prst="orthographicFront"/>
            <a:lightRig rig="threePt" dir="t"/>
          </a:scene3d>
          <a:sp3d extrusionH="76200" contourW="12700">
            <a:bevelT/>
            <a:extrusionClr>
              <a:srgbClr val="00B050"/>
            </a:extrusionClr>
            <a:contourClr>
              <a:srgbClr val="00B050"/>
            </a:contourClr>
          </a:sp3d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38452" t="6109" r="27969" b="5788"/>
          <a:stretch>
            <a:fillRect/>
          </a:stretch>
        </p:blipFill>
        <p:spPr bwMode="auto">
          <a:xfrm>
            <a:off x="428596" y="1357298"/>
            <a:ext cx="1121918" cy="185111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>
            <a:outerShdw blurRad="50800" dist="50800" dir="5400000" algn="ctr" rotWithShape="0">
              <a:srgbClr val="00B050"/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rgbClr val="00B050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4" cstate="print"/>
          <a:srcRect l="36695" t="6189" r="26472" b="5537"/>
          <a:stretch>
            <a:fillRect/>
          </a:stretch>
        </p:blipFill>
        <p:spPr bwMode="auto">
          <a:xfrm>
            <a:off x="357158" y="4429132"/>
            <a:ext cx="1224136" cy="1872208"/>
          </a:xfrm>
          <a:prstGeom prst="rect">
            <a:avLst/>
          </a:prstGeom>
          <a:noFill/>
          <a:ln w="9525">
            <a:solidFill>
              <a:srgbClr val="00B050"/>
            </a:solidFill>
            <a:bevel/>
            <a:headEnd/>
            <a:tailEnd/>
          </a:ln>
          <a:effectLst>
            <a:outerShdw blurRad="50800" dist="38100" dir="2700000" algn="tl" rotWithShape="0">
              <a:srgbClr val="00B050">
                <a:alpha val="40000"/>
              </a:srgbClr>
            </a:outerShdw>
          </a:effectLst>
          <a:scene3d>
            <a:camera prst="orthographicFront"/>
            <a:lightRig rig="sunset" dir="t"/>
          </a:scene3d>
          <a:sp3d extrusionH="76200" contourW="12700" prstMaterial="metal">
            <a:extrusionClr>
              <a:srgbClr val="00B050"/>
            </a:extrusionClr>
            <a:contourClr>
              <a:srgbClr val="00B050"/>
            </a:contourClr>
          </a:sp3d>
        </p:spPr>
      </p:pic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2357422" y="1142984"/>
          <a:ext cx="6215105" cy="2934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1761"/>
                <a:gridCol w="2168060"/>
                <a:gridCol w="3035284"/>
              </a:tblGrid>
              <a:tr h="370840"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Год</a:t>
                      </a:r>
                    </a:p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открытия</a:t>
                      </a:r>
                      <a:endParaRPr lang="ru-RU" sz="12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Проявление</a:t>
                      </a:r>
                      <a:endParaRPr lang="ru-RU" sz="12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авторы</a:t>
                      </a:r>
                      <a:endParaRPr lang="ru-RU" sz="12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1789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Лиственная 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у Пышмы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И. Герман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6542"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1829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latin typeface="Times New Roman"/>
                          <a:ea typeface="Calibri"/>
                          <a:cs typeface="Times New Roman"/>
                        </a:rPr>
                        <a:t>Абзаковское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Э. Гофман, Г.П. Гельмерсен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4314"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1882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р. 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Керала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В.В. Бек, И.В. Мушкетов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5752"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1912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Перво-Павловское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marR="0" indent="0" algn="ctr" defTabSz="914400" rtl="0" eaLnBrk="1" fontAlgn="auto" latinLnBrk="0" hangingPunct="1">
                        <a:lnSpc>
                          <a:spcPts val="8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Б.П. Кротов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4314"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1913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Нурали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Б.П. Кротов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4314"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1916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Бикиляр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А.А. 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Мамуровский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5752"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1934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Козьма-Демьяновское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А.И. Пшеничников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1964?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Миасское-1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М.С. Харитонов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1968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Халиловское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marR="0" indent="0" algn="ctr" defTabSz="914400" rtl="0" eaLnBrk="1" fontAlgn="auto" latinLnBrk="0" hangingPunct="1">
                        <a:lnSpc>
                          <a:spcPts val="8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Никитин, Степанов, 1973</a:t>
                      </a:r>
                      <a:endParaRPr lang="ru-RU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2357422" y="4143380"/>
          <a:ext cx="6215107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0546"/>
                <a:gridCol w="1602086"/>
                <a:gridCol w="3662475"/>
              </a:tblGrid>
              <a:tr h="370840"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Год</a:t>
                      </a:r>
                    </a:p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открытия</a:t>
                      </a:r>
                      <a:endParaRPr lang="ru-RU" sz="12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Проявление</a:t>
                      </a:r>
                      <a:endParaRPr lang="ru-RU" sz="12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авторы</a:t>
                      </a:r>
                      <a:endParaRPr lang="ru-RU" sz="12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1973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Рай-Из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Казак А.П. и др., 1976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1975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Казахстан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Аэров Г.Д. и др., 1975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2002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Студенческое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С.В.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Горбунов, В.В. Масленников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 др.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2003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Юбилейное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Е.П. Макагонов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2005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Пекинка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Е.П. Макагонов, И.А. </a:t>
                      </a:r>
                      <a:r>
                        <a:rPr lang="ru-RU" sz="1200" dirty="0" err="1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Архиреев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428596" y="142852"/>
            <a:ext cx="8072494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Нефрит (с греч. «</a:t>
            </a:r>
            <a:r>
              <a:rPr lang="ru-RU" sz="1600" b="1" dirty="0" err="1">
                <a:solidFill>
                  <a:schemeClr val="bg1"/>
                </a:solidFill>
              </a:rPr>
              <a:t>нефрос</a:t>
            </a:r>
            <a:r>
              <a:rPr lang="ru-RU" sz="1600" b="1" dirty="0">
                <a:solidFill>
                  <a:schemeClr val="bg1"/>
                </a:solidFill>
              </a:rPr>
              <a:t>» - почка</a:t>
            </a:r>
            <a:r>
              <a:rPr lang="ru-RU" sz="1600" b="1" dirty="0" smtClean="0">
                <a:solidFill>
                  <a:schemeClr val="bg1"/>
                </a:solidFill>
              </a:rPr>
              <a:t>) </a:t>
            </a:r>
            <a:r>
              <a:rPr lang="en-US" sz="1600" b="1" dirty="0" smtClean="0">
                <a:solidFill>
                  <a:schemeClr val="bg1"/>
                </a:solidFill>
              </a:rPr>
              <a:t>– 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>
                <a:solidFill>
                  <a:schemeClr val="bg1"/>
                </a:solidFill>
              </a:rPr>
              <a:t>это порода состоящая </a:t>
            </a:r>
            <a:r>
              <a:rPr lang="ru-RU" sz="1600" b="1" dirty="0" smtClean="0">
                <a:solidFill>
                  <a:schemeClr val="bg1"/>
                </a:solidFill>
              </a:rPr>
              <a:t>из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>
                <a:solidFill>
                  <a:schemeClr val="bg1"/>
                </a:solidFill>
              </a:rPr>
              <a:t>амфиболов </a:t>
            </a:r>
            <a:r>
              <a:rPr lang="ru-RU" sz="1600" b="1" dirty="0" err="1">
                <a:solidFill>
                  <a:schemeClr val="bg1"/>
                </a:solidFill>
              </a:rPr>
              <a:t>тремолит-актинолитового</a:t>
            </a:r>
            <a:r>
              <a:rPr lang="ru-RU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</a:rPr>
              <a:t>ряда– </a:t>
            </a:r>
            <a:r>
              <a:rPr lang="en-US" sz="1600" b="1" dirty="0" smtClean="0">
                <a:solidFill>
                  <a:schemeClr val="bg1"/>
                </a:solidFill>
              </a:rPr>
              <a:t>Ca</a:t>
            </a:r>
            <a:r>
              <a:rPr lang="en-US" sz="1600" b="1" baseline="-25000" dirty="0" smtClean="0">
                <a:solidFill>
                  <a:schemeClr val="bg1"/>
                </a:solidFill>
              </a:rPr>
              <a:t>2</a:t>
            </a:r>
            <a:r>
              <a:rPr lang="ru-RU" sz="1600" b="1" dirty="0" smtClean="0">
                <a:solidFill>
                  <a:schemeClr val="bg1"/>
                </a:solidFill>
              </a:rPr>
              <a:t>(</a:t>
            </a:r>
            <a:r>
              <a:rPr lang="en-US" sz="1600" b="1" dirty="0" smtClean="0">
                <a:solidFill>
                  <a:schemeClr val="bg1"/>
                </a:solidFill>
              </a:rPr>
              <a:t>Mg</a:t>
            </a:r>
            <a:r>
              <a:rPr lang="ru-RU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smtClean="0">
                <a:solidFill>
                  <a:schemeClr val="bg1"/>
                </a:solidFill>
              </a:rPr>
              <a:t>Fe)</a:t>
            </a:r>
            <a:r>
              <a:rPr lang="en-US" sz="1600" b="1" baseline="-25000" dirty="0" smtClean="0">
                <a:solidFill>
                  <a:schemeClr val="bg1"/>
                </a:solidFill>
              </a:rPr>
              <a:t>5</a:t>
            </a:r>
            <a:r>
              <a:rPr lang="en-US" sz="1600" b="1" dirty="0" smtClean="0">
                <a:solidFill>
                  <a:schemeClr val="bg1"/>
                </a:solidFill>
              </a:rPr>
              <a:t>[Si</a:t>
            </a:r>
            <a:r>
              <a:rPr lang="en-US" sz="1600" b="1" baseline="-25000" dirty="0" smtClean="0">
                <a:solidFill>
                  <a:schemeClr val="bg1"/>
                </a:solidFill>
              </a:rPr>
              <a:t>4</a:t>
            </a:r>
            <a:r>
              <a:rPr lang="en-US" sz="1600" b="1" dirty="0" smtClean="0">
                <a:solidFill>
                  <a:schemeClr val="bg1"/>
                </a:solidFill>
              </a:rPr>
              <a:t>O</a:t>
            </a:r>
            <a:r>
              <a:rPr lang="en-US" sz="1600" b="1" baseline="-25000" dirty="0" smtClean="0">
                <a:solidFill>
                  <a:schemeClr val="bg1"/>
                </a:solidFill>
              </a:rPr>
              <a:t>11</a:t>
            </a:r>
            <a:r>
              <a:rPr lang="en-US" sz="1600" b="1" dirty="0" smtClean="0">
                <a:solidFill>
                  <a:schemeClr val="bg1"/>
                </a:solidFill>
              </a:rPr>
              <a:t>]</a:t>
            </a:r>
            <a:r>
              <a:rPr lang="en-US" sz="1600" b="1" baseline="-25000" dirty="0" smtClean="0">
                <a:solidFill>
                  <a:schemeClr val="bg1"/>
                </a:solidFill>
              </a:rPr>
              <a:t>2</a:t>
            </a:r>
            <a:r>
              <a:rPr lang="en-US" sz="1600" b="1" dirty="0" smtClean="0">
                <a:solidFill>
                  <a:schemeClr val="bg1"/>
                </a:solidFill>
              </a:rPr>
              <a:t>(OH)</a:t>
            </a:r>
            <a:r>
              <a:rPr lang="en-US" sz="1600" b="1" baseline="-25000" dirty="0" smtClean="0">
                <a:solidFill>
                  <a:schemeClr val="bg1"/>
                </a:solidFill>
              </a:rPr>
              <a:t>2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endParaRPr lang="ru-RU" sz="16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071802" y="0"/>
            <a:ext cx="585791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99FF99"/>
                </a:solidFill>
              </a:rPr>
              <a:t>Схема  размещения  </a:t>
            </a:r>
            <a:r>
              <a:rPr lang="ru-RU" sz="2800" dirty="0">
                <a:solidFill>
                  <a:srgbClr val="99FF99"/>
                </a:solidFill>
              </a:rPr>
              <a:t>нефритовых </a:t>
            </a:r>
            <a:r>
              <a:rPr lang="ru-RU" sz="2800" dirty="0" smtClean="0">
                <a:solidFill>
                  <a:srgbClr val="99FF99"/>
                </a:solidFill>
              </a:rPr>
              <a:t>проявлений  Урала</a:t>
            </a:r>
            <a:endParaRPr lang="ru-RU" sz="3200" dirty="0">
              <a:solidFill>
                <a:srgbClr val="99FF99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500298" y="1214422"/>
            <a:ext cx="2143140" cy="440120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ru-RU" sz="1600" b="1" dirty="0" smtClean="0">
              <a:solidFill>
                <a:schemeClr val="bg1"/>
              </a:solidFill>
            </a:endParaRPr>
          </a:p>
          <a:p>
            <a:r>
              <a:rPr lang="ru-RU" sz="1600" b="1" dirty="0" smtClean="0">
                <a:solidFill>
                  <a:schemeClr val="bg1"/>
                </a:solidFill>
              </a:rPr>
              <a:t>1. Проявления </a:t>
            </a:r>
            <a:r>
              <a:rPr lang="ru-RU" sz="1600" b="1" dirty="0">
                <a:solidFill>
                  <a:schemeClr val="bg1"/>
                </a:solidFill>
              </a:rPr>
              <a:t>нефрита </a:t>
            </a:r>
            <a:endParaRPr lang="ru-RU" sz="1600" b="1" dirty="0" smtClean="0">
              <a:solidFill>
                <a:schemeClr val="bg1"/>
              </a:solidFill>
            </a:endParaRP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rgbClr val="C00000"/>
                </a:solidFill>
              </a:rPr>
              <a:t>1 </a:t>
            </a:r>
            <a:r>
              <a:rPr lang="ru-RU" sz="1600" dirty="0">
                <a:solidFill>
                  <a:srgbClr val="C00000"/>
                </a:solidFill>
              </a:rPr>
              <a:t>– </a:t>
            </a:r>
            <a:r>
              <a:rPr lang="ru-RU" sz="1600" dirty="0" err="1">
                <a:solidFill>
                  <a:srgbClr val="C00000"/>
                </a:solidFill>
              </a:rPr>
              <a:t>Нырдвомершор</a:t>
            </a:r>
            <a:r>
              <a:rPr lang="ru-RU" sz="1600" dirty="0">
                <a:solidFill>
                  <a:srgbClr val="C00000"/>
                </a:solidFill>
              </a:rPr>
              <a:t>, </a:t>
            </a:r>
            <a:endParaRPr lang="ru-RU" sz="1600" dirty="0" smtClean="0">
              <a:solidFill>
                <a:srgbClr val="C00000"/>
              </a:solidFill>
            </a:endParaRPr>
          </a:p>
          <a:p>
            <a:r>
              <a:rPr lang="ru-RU" sz="1600" dirty="0" smtClean="0">
                <a:solidFill>
                  <a:srgbClr val="C00000"/>
                </a:solidFill>
              </a:rPr>
              <a:t>2 – г. Лиственная</a:t>
            </a:r>
            <a:r>
              <a:rPr lang="ru-RU" sz="1600" dirty="0">
                <a:solidFill>
                  <a:srgbClr val="C00000"/>
                </a:solidFill>
              </a:rPr>
              <a:t>, </a:t>
            </a:r>
            <a:endParaRPr lang="ru-RU" sz="1600" dirty="0" smtClean="0">
              <a:solidFill>
                <a:srgbClr val="C00000"/>
              </a:solidFill>
            </a:endParaRPr>
          </a:p>
          <a:p>
            <a:r>
              <a:rPr lang="ru-RU" sz="1600" dirty="0" smtClean="0">
                <a:solidFill>
                  <a:srgbClr val="C00000"/>
                </a:solidFill>
              </a:rPr>
              <a:t>3 </a:t>
            </a:r>
            <a:r>
              <a:rPr lang="ru-RU" sz="1600" dirty="0">
                <a:solidFill>
                  <a:srgbClr val="C00000"/>
                </a:solidFill>
              </a:rPr>
              <a:t>– </a:t>
            </a:r>
            <a:r>
              <a:rPr lang="ru-RU" sz="1600" dirty="0" err="1">
                <a:solidFill>
                  <a:srgbClr val="C00000"/>
                </a:solidFill>
              </a:rPr>
              <a:t>Нейво-Рудник</a:t>
            </a:r>
            <a:r>
              <a:rPr lang="ru-RU" sz="1600" dirty="0">
                <a:solidFill>
                  <a:srgbClr val="C00000"/>
                </a:solidFill>
              </a:rPr>
              <a:t>, </a:t>
            </a:r>
            <a:endParaRPr lang="ru-RU" sz="1600" dirty="0" smtClean="0">
              <a:solidFill>
                <a:srgbClr val="C00000"/>
              </a:solidFill>
            </a:endParaRPr>
          </a:p>
          <a:p>
            <a:r>
              <a:rPr lang="ru-RU" sz="1600" dirty="0" smtClean="0">
                <a:solidFill>
                  <a:srgbClr val="C00000"/>
                </a:solidFill>
              </a:rPr>
              <a:t>4 </a:t>
            </a:r>
            <a:r>
              <a:rPr lang="ru-RU" sz="1600" dirty="0">
                <a:solidFill>
                  <a:srgbClr val="C00000"/>
                </a:solidFill>
              </a:rPr>
              <a:t>– </a:t>
            </a:r>
            <a:r>
              <a:rPr lang="ru-RU" sz="1600" dirty="0" err="1">
                <a:solidFill>
                  <a:srgbClr val="C00000"/>
                </a:solidFill>
              </a:rPr>
              <a:t>Бикиляр</a:t>
            </a:r>
            <a:r>
              <a:rPr lang="ru-RU" sz="1600" dirty="0">
                <a:solidFill>
                  <a:srgbClr val="C00000"/>
                </a:solidFill>
              </a:rPr>
              <a:t>, </a:t>
            </a:r>
            <a:endParaRPr lang="ru-RU" sz="1600" dirty="0" smtClean="0">
              <a:solidFill>
                <a:srgbClr val="C00000"/>
              </a:solidFill>
            </a:endParaRPr>
          </a:p>
          <a:p>
            <a:r>
              <a:rPr lang="ru-RU" sz="1600" dirty="0" smtClean="0">
                <a:solidFill>
                  <a:srgbClr val="C00000"/>
                </a:solidFill>
              </a:rPr>
              <a:t>5 – г. </a:t>
            </a:r>
            <a:r>
              <a:rPr lang="ru-RU" sz="1600" dirty="0" err="1" smtClean="0">
                <a:solidFill>
                  <a:srgbClr val="C00000"/>
                </a:solidFill>
              </a:rPr>
              <a:t>Майдыныр</a:t>
            </a:r>
            <a:r>
              <a:rPr lang="ru-RU" sz="1600" dirty="0">
                <a:solidFill>
                  <a:srgbClr val="C00000"/>
                </a:solidFill>
              </a:rPr>
              <a:t>, </a:t>
            </a:r>
            <a:endParaRPr lang="ru-RU" sz="1600" dirty="0" smtClean="0">
              <a:solidFill>
                <a:srgbClr val="C00000"/>
              </a:solidFill>
            </a:endParaRPr>
          </a:p>
          <a:p>
            <a:r>
              <a:rPr lang="ru-RU" sz="1600" dirty="0" smtClean="0">
                <a:solidFill>
                  <a:srgbClr val="C00000"/>
                </a:solidFill>
              </a:rPr>
              <a:t>6 </a:t>
            </a:r>
            <a:r>
              <a:rPr lang="ru-RU" sz="1600" dirty="0">
                <a:solidFill>
                  <a:srgbClr val="C00000"/>
                </a:solidFill>
              </a:rPr>
              <a:t>– Сибай</a:t>
            </a:r>
            <a:r>
              <a:rPr lang="ru-RU" sz="1600" dirty="0" smtClean="0">
                <a:solidFill>
                  <a:srgbClr val="C00000"/>
                </a:solidFill>
              </a:rPr>
              <a:t>,</a:t>
            </a:r>
          </a:p>
          <a:p>
            <a:r>
              <a:rPr lang="ru-RU" sz="1600" dirty="0" smtClean="0">
                <a:solidFill>
                  <a:srgbClr val="C00000"/>
                </a:solidFill>
              </a:rPr>
              <a:t>7 </a:t>
            </a:r>
            <a:r>
              <a:rPr lang="ru-RU" sz="1600" dirty="0">
                <a:solidFill>
                  <a:srgbClr val="C00000"/>
                </a:solidFill>
              </a:rPr>
              <a:t>– Халилово, </a:t>
            </a:r>
            <a:endParaRPr lang="ru-RU" sz="1600" dirty="0" smtClean="0">
              <a:solidFill>
                <a:srgbClr val="C00000"/>
              </a:solidFill>
            </a:endParaRPr>
          </a:p>
          <a:p>
            <a:r>
              <a:rPr lang="ru-RU" sz="1600" dirty="0" smtClean="0">
                <a:solidFill>
                  <a:srgbClr val="C00000"/>
                </a:solidFill>
              </a:rPr>
              <a:t>8 </a:t>
            </a:r>
            <a:r>
              <a:rPr lang="ru-RU" sz="1600" dirty="0">
                <a:solidFill>
                  <a:srgbClr val="C00000"/>
                </a:solidFill>
              </a:rPr>
              <a:t>– </a:t>
            </a:r>
            <a:r>
              <a:rPr lang="ru-RU" sz="1600" dirty="0" err="1">
                <a:solidFill>
                  <a:srgbClr val="C00000"/>
                </a:solidFill>
              </a:rPr>
              <a:t>Мугоджары</a:t>
            </a:r>
            <a:r>
              <a:rPr lang="ru-RU" sz="1600" dirty="0">
                <a:solidFill>
                  <a:srgbClr val="C00000"/>
                </a:solidFill>
              </a:rPr>
              <a:t>, </a:t>
            </a:r>
            <a:endParaRPr lang="ru-RU" sz="1600" dirty="0" smtClean="0">
              <a:solidFill>
                <a:srgbClr val="C00000"/>
              </a:solidFill>
            </a:endParaRPr>
          </a:p>
          <a:p>
            <a:r>
              <a:rPr lang="ru-RU" sz="1600" dirty="0" smtClean="0">
                <a:solidFill>
                  <a:srgbClr val="C00000"/>
                </a:solidFill>
              </a:rPr>
              <a:t>9 –</a:t>
            </a:r>
            <a:r>
              <a:rPr lang="ru-RU" sz="1600" dirty="0" err="1" smtClean="0">
                <a:solidFill>
                  <a:srgbClr val="C00000"/>
                </a:solidFill>
              </a:rPr>
              <a:t>Джетыгаринское</a:t>
            </a:r>
            <a:endParaRPr lang="ru-RU" sz="1600" dirty="0" smtClean="0">
              <a:solidFill>
                <a:srgbClr val="C00000"/>
              </a:solidFill>
            </a:endParaRPr>
          </a:p>
          <a:p>
            <a:r>
              <a:rPr lang="ru-RU" sz="2000" dirty="0" smtClean="0">
                <a:solidFill>
                  <a:srgbClr val="C00000"/>
                </a:solidFill>
              </a:rPr>
              <a:t> 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2. </a:t>
            </a:r>
            <a:r>
              <a:rPr lang="ru-RU" sz="1600" b="1" dirty="0" err="1" smtClean="0">
                <a:solidFill>
                  <a:schemeClr val="bg1"/>
                </a:solidFill>
              </a:rPr>
              <a:t>Миасский</a:t>
            </a:r>
            <a:endParaRPr lang="ru-RU" sz="1600" b="1" dirty="0" smtClean="0">
              <a:solidFill>
                <a:schemeClr val="bg1"/>
              </a:solidFill>
            </a:endParaRPr>
          </a:p>
          <a:p>
            <a:r>
              <a:rPr lang="ru-RU" sz="1600" b="1" dirty="0" err="1" smtClean="0">
                <a:solidFill>
                  <a:schemeClr val="bg1"/>
                </a:solidFill>
              </a:rPr>
              <a:t>нефритоносный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участок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29190" y="1214422"/>
            <a:ext cx="4000528" cy="452431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3. </a:t>
            </a:r>
            <a:r>
              <a:rPr lang="ru-RU" b="1" dirty="0" err="1" smtClean="0">
                <a:solidFill>
                  <a:schemeClr val="bg1"/>
                </a:solidFill>
              </a:rPr>
              <a:t>Метагипербазитовые</a:t>
            </a:r>
            <a:r>
              <a:rPr lang="ru-RU" b="1" dirty="0" smtClean="0">
                <a:solidFill>
                  <a:schemeClr val="bg1"/>
                </a:solidFill>
              </a:rPr>
              <a:t> пояса</a:t>
            </a:r>
            <a:r>
              <a:rPr lang="ru-RU" dirty="0" smtClean="0">
                <a:solidFill>
                  <a:schemeClr val="bg1"/>
                </a:solidFill>
              </a:rPr>
              <a:t>: 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1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err="1">
                <a:solidFill>
                  <a:schemeClr val="bg1"/>
                </a:solidFill>
              </a:rPr>
              <a:t>Харбейский</a:t>
            </a:r>
            <a:r>
              <a:rPr lang="ru-RU" sz="1400" dirty="0">
                <a:solidFill>
                  <a:schemeClr val="bg1"/>
                </a:solidFill>
              </a:rPr>
              <a:t>; 2 – </a:t>
            </a:r>
            <a:r>
              <a:rPr lang="ru-RU" sz="1400" dirty="0" err="1">
                <a:solidFill>
                  <a:schemeClr val="bg1"/>
                </a:solidFill>
              </a:rPr>
              <a:t>Вишерский</a:t>
            </a:r>
            <a:r>
              <a:rPr lang="ru-RU" sz="1400" dirty="0">
                <a:solidFill>
                  <a:schemeClr val="bg1"/>
                </a:solidFill>
              </a:rPr>
              <a:t>; 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3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err="1">
                <a:solidFill>
                  <a:schemeClr val="bg1"/>
                </a:solidFill>
              </a:rPr>
              <a:t>Сарановский</a:t>
            </a:r>
            <a:r>
              <a:rPr lang="ru-RU" sz="1400" dirty="0">
                <a:solidFill>
                  <a:schemeClr val="bg1"/>
                </a:solidFill>
              </a:rPr>
              <a:t>, 4 – </a:t>
            </a:r>
            <a:r>
              <a:rPr lang="ru-RU" sz="1400" dirty="0" err="1">
                <a:solidFill>
                  <a:schemeClr val="bg1"/>
                </a:solidFill>
              </a:rPr>
              <a:t>Нязепетровский</a:t>
            </a:r>
            <a:r>
              <a:rPr lang="ru-RU" sz="1400" dirty="0">
                <a:solidFill>
                  <a:schemeClr val="bg1"/>
                </a:solidFill>
              </a:rPr>
              <a:t>, 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5 </a:t>
            </a:r>
            <a:r>
              <a:rPr lang="ru-RU" sz="1400" dirty="0">
                <a:solidFill>
                  <a:schemeClr val="bg1"/>
                </a:solidFill>
              </a:rPr>
              <a:t>– Зилаирский; 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6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b="1" i="1" dirty="0">
                <a:solidFill>
                  <a:schemeClr val="bg1"/>
                </a:solidFill>
              </a:rPr>
              <a:t>Главный Уральский пояс</a:t>
            </a:r>
            <a:r>
              <a:rPr lang="ru-RU" sz="1600" dirty="0">
                <a:solidFill>
                  <a:schemeClr val="bg1"/>
                </a:solidFill>
              </a:rPr>
              <a:t>: 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    6а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err="1" smtClean="0">
                <a:solidFill>
                  <a:schemeClr val="bg1"/>
                </a:solidFill>
              </a:rPr>
              <a:t>Ходатинский</a:t>
            </a:r>
            <a:r>
              <a:rPr lang="ru-RU" sz="1400" dirty="0" smtClean="0">
                <a:solidFill>
                  <a:schemeClr val="bg1"/>
                </a:solidFill>
              </a:rPr>
              <a:t>, 6б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err="1">
                <a:solidFill>
                  <a:schemeClr val="bg1"/>
                </a:solidFill>
              </a:rPr>
              <a:t>Войкаро</a:t>
            </a:r>
            <a:r>
              <a:rPr lang="ru-RU" sz="1400" dirty="0" smtClean="0">
                <a:solidFill>
                  <a:schemeClr val="bg1"/>
                </a:solidFill>
              </a:rPr>
              <a:t>–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             </a:t>
            </a:r>
            <a:r>
              <a:rPr lang="ru-RU" sz="1400" dirty="0" err="1" smtClean="0">
                <a:solidFill>
                  <a:schemeClr val="bg1"/>
                </a:solidFill>
              </a:rPr>
              <a:t>Сыньинский</a:t>
            </a:r>
            <a:r>
              <a:rPr lang="ru-RU" sz="1400" dirty="0">
                <a:solidFill>
                  <a:schemeClr val="bg1"/>
                </a:solidFill>
              </a:rPr>
              <a:t>, </a:t>
            </a:r>
            <a:r>
              <a:rPr lang="ru-RU" sz="1400" dirty="0" smtClean="0">
                <a:solidFill>
                  <a:schemeClr val="bg1"/>
                </a:solidFill>
              </a:rPr>
              <a:t>6в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err="1">
                <a:solidFill>
                  <a:schemeClr val="bg1"/>
                </a:solidFill>
              </a:rPr>
              <a:t>Хулгинский</a:t>
            </a:r>
            <a:r>
              <a:rPr lang="ru-RU" sz="1400" dirty="0">
                <a:solidFill>
                  <a:schemeClr val="bg1"/>
                </a:solidFill>
              </a:rPr>
              <a:t>, 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     6г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err="1">
                <a:solidFill>
                  <a:schemeClr val="bg1"/>
                </a:solidFill>
              </a:rPr>
              <a:t>Платиноносный</a:t>
            </a:r>
            <a:r>
              <a:rPr lang="ru-RU" sz="1400" dirty="0">
                <a:solidFill>
                  <a:schemeClr val="bg1"/>
                </a:solidFill>
              </a:rPr>
              <a:t>, </a:t>
            </a:r>
            <a:r>
              <a:rPr lang="ru-RU" sz="1400" dirty="0" smtClean="0">
                <a:solidFill>
                  <a:schemeClr val="bg1"/>
                </a:solidFill>
              </a:rPr>
              <a:t>6д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err="1">
                <a:solidFill>
                  <a:schemeClr val="bg1"/>
                </a:solidFill>
              </a:rPr>
              <a:t>Сакмарский</a:t>
            </a:r>
            <a:r>
              <a:rPr lang="ru-RU" sz="1400" dirty="0">
                <a:solidFill>
                  <a:schemeClr val="bg1"/>
                </a:solidFill>
              </a:rPr>
              <a:t>, 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     6е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err="1">
                <a:solidFill>
                  <a:schemeClr val="bg1"/>
                </a:solidFill>
              </a:rPr>
              <a:t>Салатимский</a:t>
            </a:r>
            <a:r>
              <a:rPr lang="ru-RU" sz="1400" dirty="0">
                <a:solidFill>
                  <a:schemeClr val="bg1"/>
                </a:solidFill>
              </a:rPr>
              <a:t>, </a:t>
            </a:r>
            <a:r>
              <a:rPr lang="ru-RU" sz="1400" dirty="0" smtClean="0">
                <a:solidFill>
                  <a:schemeClr val="bg1"/>
                </a:solidFill>
              </a:rPr>
              <a:t>6ж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err="1">
                <a:solidFill>
                  <a:schemeClr val="bg1"/>
                </a:solidFill>
              </a:rPr>
              <a:t>Кемпирсайский</a:t>
            </a:r>
            <a:r>
              <a:rPr lang="ru-RU" sz="1600" dirty="0">
                <a:solidFill>
                  <a:schemeClr val="bg1"/>
                </a:solidFill>
              </a:rPr>
              <a:t>; 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7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– Узункырский</a:t>
            </a:r>
            <a:r>
              <a:rPr lang="ru-RU" sz="1400" dirty="0">
                <a:solidFill>
                  <a:schemeClr val="bg1"/>
                </a:solidFill>
              </a:rPr>
              <a:t>; 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8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err="1">
                <a:solidFill>
                  <a:schemeClr val="bg1"/>
                </a:solidFill>
              </a:rPr>
              <a:t>Серовско</a:t>
            </a:r>
            <a:r>
              <a:rPr lang="ru-RU" sz="1400" dirty="0">
                <a:solidFill>
                  <a:schemeClr val="bg1"/>
                </a:solidFill>
              </a:rPr>
              <a:t>–</a:t>
            </a:r>
            <a:r>
              <a:rPr lang="ru-RU" sz="1400" dirty="0" err="1">
                <a:solidFill>
                  <a:schemeClr val="bg1"/>
                </a:solidFill>
              </a:rPr>
              <a:t>Невьянский</a:t>
            </a:r>
            <a:r>
              <a:rPr lang="ru-RU" sz="1400" dirty="0">
                <a:solidFill>
                  <a:schemeClr val="bg1"/>
                </a:solidFill>
              </a:rPr>
              <a:t>;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9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–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Миасско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–</a:t>
            </a:r>
          </a:p>
          <a:p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</a:rPr>
              <a:t>Кацбахский</a:t>
            </a:r>
            <a:r>
              <a:rPr lang="ru-RU" sz="1400" dirty="0">
                <a:solidFill>
                  <a:schemeClr val="bg1"/>
                </a:solidFill>
              </a:rPr>
              <a:t>; </a:t>
            </a:r>
            <a:r>
              <a:rPr lang="ru-RU" sz="1400" dirty="0" smtClean="0">
                <a:solidFill>
                  <a:schemeClr val="bg1"/>
                </a:solidFill>
              </a:rPr>
              <a:t>10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err="1">
                <a:solidFill>
                  <a:schemeClr val="bg1"/>
                </a:solidFill>
              </a:rPr>
              <a:t>Салдинско</a:t>
            </a:r>
            <a:r>
              <a:rPr lang="ru-RU" sz="1400" dirty="0" smtClean="0">
                <a:solidFill>
                  <a:schemeClr val="bg1"/>
                </a:solidFill>
              </a:rPr>
              <a:t>–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Свердловский</a:t>
            </a:r>
            <a:r>
              <a:rPr lang="ru-RU" sz="1400" dirty="0">
                <a:solidFill>
                  <a:schemeClr val="bg1"/>
                </a:solidFill>
              </a:rPr>
              <a:t>; </a:t>
            </a:r>
            <a:r>
              <a:rPr lang="ru-RU" sz="1400" dirty="0" smtClean="0">
                <a:solidFill>
                  <a:schemeClr val="bg1"/>
                </a:solidFill>
              </a:rPr>
              <a:t>11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err="1">
                <a:solidFill>
                  <a:schemeClr val="bg1"/>
                </a:solidFill>
              </a:rPr>
              <a:t>Асбестовско</a:t>
            </a:r>
            <a:r>
              <a:rPr lang="ru-RU" sz="1400" dirty="0">
                <a:solidFill>
                  <a:schemeClr val="bg1"/>
                </a:solidFill>
              </a:rPr>
              <a:t>–</a:t>
            </a:r>
            <a:r>
              <a:rPr lang="ru-RU" sz="1400" dirty="0" err="1">
                <a:solidFill>
                  <a:schemeClr val="bg1"/>
                </a:solidFill>
              </a:rPr>
              <a:t>Режевский</a:t>
            </a:r>
            <a:r>
              <a:rPr lang="ru-RU" sz="1400" dirty="0">
                <a:solidFill>
                  <a:schemeClr val="bg1"/>
                </a:solidFill>
              </a:rPr>
              <a:t>; 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12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err="1">
                <a:solidFill>
                  <a:schemeClr val="bg1"/>
                </a:solidFill>
              </a:rPr>
              <a:t>Алапаевско</a:t>
            </a:r>
            <a:r>
              <a:rPr lang="ru-RU" sz="1400" dirty="0">
                <a:solidFill>
                  <a:schemeClr val="bg1"/>
                </a:solidFill>
              </a:rPr>
              <a:t>–Челябинский; 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1З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err="1" smtClean="0">
                <a:solidFill>
                  <a:schemeClr val="bg1"/>
                </a:solidFill>
              </a:rPr>
              <a:t>Айдырлинско</a:t>
            </a:r>
            <a:r>
              <a:rPr lang="ru-RU" sz="1400" dirty="0" smtClean="0">
                <a:solidFill>
                  <a:schemeClr val="bg1"/>
                </a:solidFill>
              </a:rPr>
              <a:t>–</a:t>
            </a:r>
            <a:r>
              <a:rPr lang="ru-RU" sz="1400" dirty="0" err="1" smtClean="0">
                <a:solidFill>
                  <a:schemeClr val="bg1"/>
                </a:solidFill>
              </a:rPr>
              <a:t>Татищевский</a:t>
            </a:r>
            <a:r>
              <a:rPr lang="ru-RU" sz="1400" dirty="0" smtClean="0">
                <a:solidFill>
                  <a:schemeClr val="bg1"/>
                </a:solidFill>
              </a:rPr>
              <a:t>,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14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err="1">
                <a:solidFill>
                  <a:schemeClr val="bg1"/>
                </a:solidFill>
              </a:rPr>
              <a:t>Анихово</a:t>
            </a:r>
            <a:r>
              <a:rPr lang="ru-RU" sz="1400" dirty="0">
                <a:solidFill>
                  <a:schemeClr val="bg1"/>
                </a:solidFill>
              </a:rPr>
              <a:t>–Бородиновский; 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15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err="1">
                <a:solidFill>
                  <a:schemeClr val="bg1"/>
                </a:solidFill>
              </a:rPr>
              <a:t>Аккаргинско</a:t>
            </a:r>
            <a:r>
              <a:rPr lang="ru-RU" sz="1400" dirty="0">
                <a:solidFill>
                  <a:schemeClr val="bg1"/>
                </a:solidFill>
              </a:rPr>
              <a:t>–</a:t>
            </a:r>
            <a:r>
              <a:rPr lang="ru-RU" sz="1400" dirty="0" err="1">
                <a:solidFill>
                  <a:schemeClr val="bg1"/>
                </a:solidFill>
              </a:rPr>
              <a:t>Джетыгаринский</a:t>
            </a:r>
            <a:r>
              <a:rPr lang="ru-RU" sz="1400" dirty="0">
                <a:solidFill>
                  <a:schemeClr val="bg1"/>
                </a:solidFill>
              </a:rPr>
              <a:t>: 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16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err="1">
                <a:solidFill>
                  <a:schemeClr val="bg1"/>
                </a:solidFill>
              </a:rPr>
              <a:t>Притобольский</a:t>
            </a:r>
            <a:r>
              <a:rPr lang="ru-RU" sz="1400" dirty="0">
                <a:solidFill>
                  <a:schemeClr val="bg1"/>
                </a:solidFill>
              </a:rPr>
              <a:t>; </a:t>
            </a:r>
            <a:r>
              <a:rPr lang="ru-RU" sz="1400" dirty="0" smtClean="0">
                <a:solidFill>
                  <a:schemeClr val="bg1"/>
                </a:solidFill>
              </a:rPr>
              <a:t>17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err="1">
                <a:solidFill>
                  <a:schemeClr val="bg1"/>
                </a:solidFill>
              </a:rPr>
              <a:t>Шевченковско</a:t>
            </a:r>
            <a:r>
              <a:rPr lang="ru-RU" sz="1400" dirty="0" smtClean="0">
                <a:solidFill>
                  <a:schemeClr val="bg1"/>
                </a:solidFill>
              </a:rPr>
              <a:t>–</a:t>
            </a:r>
          </a:p>
          <a:p>
            <a:r>
              <a:rPr lang="ru-RU" sz="1400" dirty="0" err="1" smtClean="0">
                <a:solidFill>
                  <a:schemeClr val="bg1"/>
                </a:solidFill>
              </a:rPr>
              <a:t>Жетыкульский</a:t>
            </a:r>
            <a:r>
              <a:rPr lang="ru-RU" sz="1400" dirty="0">
                <a:solidFill>
                  <a:schemeClr val="bg1"/>
                </a:solidFill>
              </a:rPr>
              <a:t>; 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18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err="1" smtClean="0">
                <a:solidFill>
                  <a:schemeClr val="bg1"/>
                </a:solidFill>
              </a:rPr>
              <a:t>Ольгинский</a:t>
            </a:r>
            <a:r>
              <a:rPr lang="ru-RU" sz="1400" dirty="0" smtClean="0">
                <a:solidFill>
                  <a:schemeClr val="bg1"/>
                </a:solidFill>
              </a:rPr>
              <a:t>. </a:t>
            </a:r>
            <a:endParaRPr lang="ru-RU" sz="1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143768" y="5286388"/>
            <a:ext cx="17924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i="1" dirty="0" smtClean="0">
                <a:solidFill>
                  <a:schemeClr val="bg1"/>
                </a:solidFill>
              </a:rPr>
              <a:t>Гипербазитовые пояса</a:t>
            </a:r>
          </a:p>
          <a:p>
            <a:r>
              <a:rPr lang="ru-RU" sz="1000" i="1" dirty="0" smtClean="0">
                <a:solidFill>
                  <a:schemeClr val="bg1"/>
                </a:solidFill>
              </a:rPr>
              <a:t> по варианту  Л.Д. </a:t>
            </a:r>
            <a:r>
              <a:rPr lang="ru-RU" sz="1000" i="1" dirty="0" err="1" smtClean="0">
                <a:solidFill>
                  <a:schemeClr val="bg1"/>
                </a:solidFill>
              </a:rPr>
              <a:t>Булыкина</a:t>
            </a:r>
            <a:r>
              <a:rPr lang="ru-RU" sz="1000" i="1" dirty="0" smtClean="0">
                <a:solidFill>
                  <a:schemeClr val="bg1"/>
                </a:solidFill>
              </a:rPr>
              <a:t> </a:t>
            </a:r>
            <a:endParaRPr lang="ru-RU" sz="1000" i="1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Пояса гипер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42852"/>
            <a:ext cx="2000264" cy="56436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5720" y="5929330"/>
            <a:ext cx="8643998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+mj-lt"/>
              </a:rPr>
              <a:t>Гипербазиты – группа  бесполевошпатовых  ультраосновных  пород 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+mj-lt"/>
              </a:rPr>
              <a:t>(дуниты,  </a:t>
            </a:r>
            <a:r>
              <a:rPr lang="ru-RU" sz="1400" dirty="0" err="1" smtClean="0">
                <a:solidFill>
                  <a:schemeClr val="bg1"/>
                </a:solidFill>
                <a:latin typeface="+mj-lt"/>
              </a:rPr>
              <a:t>оливиниты</a:t>
            </a:r>
            <a:r>
              <a:rPr lang="ru-RU" sz="1400" dirty="0" smtClean="0">
                <a:solidFill>
                  <a:schemeClr val="bg1"/>
                </a:solidFill>
                <a:latin typeface="+mj-lt"/>
              </a:rPr>
              <a:t>,  перидотиты).      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SiO</a:t>
            </a:r>
            <a:r>
              <a:rPr lang="en-US" sz="1400" b="1" baseline="-25000" dirty="0" smtClean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 &lt;</a:t>
            </a:r>
            <a:r>
              <a:rPr lang="ru-RU" sz="1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 45 </a:t>
            </a:r>
            <a:r>
              <a:rPr lang="ru-RU" sz="1400" dirty="0" err="1" smtClean="0">
                <a:solidFill>
                  <a:schemeClr val="bg1"/>
                </a:solidFill>
                <a:latin typeface="+mj-lt"/>
              </a:rPr>
              <a:t>мас</a:t>
            </a:r>
            <a:r>
              <a:rPr lang="ru-RU" sz="1400" dirty="0" smtClean="0">
                <a:solidFill>
                  <a:schemeClr val="bg1"/>
                </a:solidFill>
                <a:latin typeface="+mj-lt"/>
              </a:rPr>
              <a:t>.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 %</a:t>
            </a:r>
            <a:endParaRPr lang="ru-RU" sz="14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geologicheskaya-karta-massiva-ray-i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2285992"/>
            <a:ext cx="4000528" cy="4125545"/>
          </a:xfrm>
          <a:prstGeom prst="rect">
            <a:avLst/>
          </a:prstGeom>
        </p:spPr>
      </p:pic>
      <p:pic>
        <p:nvPicPr>
          <p:cNvPr id="6" name="Рисунок 5" descr="Нефритовое ущелье перед водопадом 0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3570" y="2357430"/>
            <a:ext cx="2643206" cy="4041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29255" y="683990"/>
            <a:ext cx="2927403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Полярный Урал</a:t>
            </a:r>
          </a:p>
          <a:p>
            <a:pPr algn="ctr"/>
            <a:r>
              <a:rPr lang="ru-RU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Нырдвомершор</a:t>
            </a:r>
            <a:endParaRPr lang="ru-RU" sz="3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 smtClean="0">
                <a:solidFill>
                  <a:srgbClr val="FFFF00"/>
                </a:solidFill>
              </a:rPr>
              <a:t> открыто  в  1973 г.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7" name="5-конечная звезда 6"/>
          <p:cNvSpPr/>
          <p:nvPr/>
        </p:nvSpPr>
        <p:spPr>
          <a:xfrm>
            <a:off x="2357422" y="3643314"/>
            <a:ext cx="428628" cy="357190"/>
          </a:xfrm>
          <a:prstGeom prst="star5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" name="Рисунок 7" descr="Rai-Iz_0.gif"/>
          <p:cNvPicPr>
            <a:picLocks noChangeAspect="1"/>
          </p:cNvPicPr>
          <p:nvPr/>
        </p:nvPicPr>
        <p:blipFill>
          <a:blip r:embed="rId4" cstate="print"/>
          <a:srcRect l="-802" t="17177" r="-591" b="27024"/>
          <a:stretch>
            <a:fillRect/>
          </a:stretch>
        </p:blipFill>
        <p:spPr>
          <a:xfrm>
            <a:off x="642910" y="500042"/>
            <a:ext cx="4143404" cy="15599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14612" y="1643050"/>
            <a:ext cx="1000132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  </a:t>
            </a:r>
            <a:r>
              <a:rPr lang="ru-RU" sz="1600" dirty="0" err="1" smtClean="0">
                <a:solidFill>
                  <a:schemeClr val="accent4">
                    <a:lumMod val="75000"/>
                  </a:schemeClr>
                </a:solidFill>
              </a:rPr>
              <a:t>Рай-Из</a:t>
            </a:r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еол_Миасс_площад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71480"/>
            <a:ext cx="4091612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214942" y="1357298"/>
            <a:ext cx="38100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sz="1700" dirty="0">
                <a:latin typeface="+mj-lt"/>
                <a:cs typeface="Times New Roman" pitchFamily="18" charset="0"/>
              </a:rPr>
              <a:t>1 – </a:t>
            </a:r>
            <a:r>
              <a:rPr lang="ru-RU" sz="1700" dirty="0" err="1" smtClean="0">
                <a:latin typeface="+mj-lt"/>
                <a:cs typeface="Times New Roman" pitchFamily="18" charset="0"/>
              </a:rPr>
              <a:t>нижнекарбоновые</a:t>
            </a:r>
            <a:endParaRPr lang="ru-RU" sz="1700" dirty="0" smtClean="0">
              <a:latin typeface="+mj-lt"/>
              <a:cs typeface="Times New Roman" pitchFamily="18" charset="0"/>
            </a:endParaRPr>
          </a:p>
          <a:p>
            <a:pPr algn="just" eaLnBrk="0" hangingPunct="0"/>
            <a:r>
              <a:rPr lang="ru-RU" sz="1700" dirty="0" smtClean="0">
                <a:latin typeface="+mj-lt"/>
                <a:cs typeface="Times New Roman" pitchFamily="18" charset="0"/>
              </a:rPr>
              <a:t>      осадочные </a:t>
            </a:r>
            <a:r>
              <a:rPr lang="ru-RU" sz="1700" dirty="0">
                <a:latin typeface="+mj-lt"/>
                <a:cs typeface="Times New Roman" pitchFamily="18" charset="0"/>
              </a:rPr>
              <a:t>отложения</a:t>
            </a:r>
            <a:r>
              <a:rPr lang="ru-RU" sz="1700" dirty="0" smtClean="0">
                <a:latin typeface="+mj-lt"/>
                <a:cs typeface="Times New Roman" pitchFamily="18" charset="0"/>
              </a:rPr>
              <a:t>;</a:t>
            </a:r>
          </a:p>
          <a:p>
            <a:pPr algn="just" eaLnBrk="0" hangingPunct="0"/>
            <a:r>
              <a:rPr lang="ru-RU" sz="1700" dirty="0" smtClean="0">
                <a:latin typeface="+mj-lt"/>
                <a:cs typeface="Times New Roman" pitchFamily="18" charset="0"/>
              </a:rPr>
              <a:t>2 </a:t>
            </a:r>
            <a:r>
              <a:rPr lang="ru-RU" sz="1700" dirty="0">
                <a:latin typeface="+mj-lt"/>
                <a:cs typeface="Times New Roman" pitchFamily="18" charset="0"/>
              </a:rPr>
              <a:t>– </a:t>
            </a:r>
            <a:r>
              <a:rPr lang="ru-RU" sz="1700" dirty="0" smtClean="0">
                <a:latin typeface="+mj-lt"/>
                <a:cs typeface="Times New Roman" pitchFamily="18" charset="0"/>
              </a:rPr>
              <a:t>девонские </a:t>
            </a:r>
            <a:r>
              <a:rPr lang="ru-RU" sz="1700" dirty="0" err="1" smtClean="0">
                <a:latin typeface="+mj-lt"/>
                <a:cs typeface="Times New Roman" pitchFamily="18" charset="0"/>
              </a:rPr>
              <a:t>вулканогенно</a:t>
            </a:r>
            <a:r>
              <a:rPr lang="ru-RU" sz="1700" dirty="0" smtClean="0">
                <a:latin typeface="+mj-lt"/>
                <a:cs typeface="Times New Roman" pitchFamily="18" charset="0"/>
              </a:rPr>
              <a:t>- </a:t>
            </a:r>
          </a:p>
          <a:p>
            <a:pPr algn="just" eaLnBrk="0" hangingPunct="0"/>
            <a:r>
              <a:rPr lang="ru-RU" sz="1700" dirty="0" smtClean="0">
                <a:latin typeface="+mj-lt"/>
                <a:cs typeface="Times New Roman" pitchFamily="18" charset="0"/>
              </a:rPr>
              <a:t>      осадочные </a:t>
            </a:r>
            <a:r>
              <a:rPr lang="ru-RU" sz="1700" dirty="0">
                <a:latin typeface="+mj-lt"/>
                <a:cs typeface="Times New Roman" pitchFamily="18" charset="0"/>
              </a:rPr>
              <a:t>образования</a:t>
            </a:r>
            <a:r>
              <a:rPr lang="ru-RU" sz="1700" dirty="0" smtClean="0">
                <a:latin typeface="+mj-lt"/>
                <a:cs typeface="Times New Roman" pitchFamily="18" charset="0"/>
              </a:rPr>
              <a:t>;</a:t>
            </a:r>
          </a:p>
          <a:p>
            <a:pPr algn="just" eaLnBrk="0" hangingPunct="0"/>
            <a:r>
              <a:rPr lang="ru-RU" sz="1700" dirty="0" smtClean="0">
                <a:latin typeface="+mj-lt"/>
                <a:cs typeface="Times New Roman" pitchFamily="18" charset="0"/>
              </a:rPr>
              <a:t>3 </a:t>
            </a:r>
            <a:r>
              <a:rPr lang="ru-RU" sz="1700" dirty="0">
                <a:latin typeface="+mj-lt"/>
                <a:cs typeface="Times New Roman" pitchFamily="18" charset="0"/>
              </a:rPr>
              <a:t>– базальты, углистые </a:t>
            </a:r>
            <a:r>
              <a:rPr lang="ru-RU" sz="1700" dirty="0" smtClean="0">
                <a:latin typeface="+mj-lt"/>
                <a:cs typeface="Times New Roman" pitchFamily="18" charset="0"/>
              </a:rPr>
              <a:t>сланцы</a:t>
            </a:r>
          </a:p>
          <a:p>
            <a:pPr algn="just" eaLnBrk="0" hangingPunct="0"/>
            <a:r>
              <a:rPr lang="ru-RU" sz="1700" dirty="0" smtClean="0">
                <a:latin typeface="+mj-lt"/>
                <a:cs typeface="Times New Roman" pitchFamily="18" charset="0"/>
              </a:rPr>
              <a:t>      нижнего </a:t>
            </a:r>
            <a:r>
              <a:rPr lang="ru-RU" sz="1700" dirty="0">
                <a:latin typeface="+mj-lt"/>
                <a:cs typeface="Times New Roman" pitchFamily="18" charset="0"/>
              </a:rPr>
              <a:t>и среднего </a:t>
            </a:r>
            <a:r>
              <a:rPr lang="ru-RU" sz="1700" dirty="0" err="1">
                <a:latin typeface="+mj-lt"/>
                <a:cs typeface="Times New Roman" pitchFamily="18" charset="0"/>
              </a:rPr>
              <a:t>ордовика</a:t>
            </a:r>
            <a:r>
              <a:rPr lang="ru-RU" sz="1700" dirty="0" smtClean="0">
                <a:latin typeface="+mj-lt"/>
                <a:cs typeface="Times New Roman" pitchFamily="18" charset="0"/>
              </a:rPr>
              <a:t>;</a:t>
            </a:r>
          </a:p>
          <a:p>
            <a:pPr algn="just" eaLnBrk="0" hangingPunct="0"/>
            <a:r>
              <a:rPr lang="ru-RU" sz="1700" dirty="0" smtClean="0">
                <a:latin typeface="+mj-lt"/>
                <a:cs typeface="Times New Roman" pitchFamily="18" charset="0"/>
              </a:rPr>
              <a:t>4 </a:t>
            </a:r>
            <a:r>
              <a:rPr lang="ru-RU" sz="1700" dirty="0">
                <a:latin typeface="+mj-lt"/>
                <a:cs typeface="Times New Roman" pitchFamily="18" charset="0"/>
              </a:rPr>
              <a:t>– </a:t>
            </a:r>
            <a:r>
              <a:rPr lang="ru-RU" sz="1700" dirty="0" err="1">
                <a:latin typeface="+mj-lt"/>
                <a:cs typeface="Times New Roman" pitchFamily="18" charset="0"/>
              </a:rPr>
              <a:t>рифейские</a:t>
            </a:r>
            <a:r>
              <a:rPr lang="ru-RU" sz="1700" dirty="0">
                <a:latin typeface="+mj-lt"/>
                <a:cs typeface="Times New Roman" pitchFamily="18" charset="0"/>
              </a:rPr>
              <a:t> </a:t>
            </a:r>
            <a:r>
              <a:rPr lang="ru-RU" sz="1700" dirty="0" err="1">
                <a:latin typeface="+mj-lt"/>
                <a:cs typeface="Times New Roman" pitchFamily="18" charset="0"/>
              </a:rPr>
              <a:t>плагиосланцы</a:t>
            </a:r>
            <a:r>
              <a:rPr lang="ru-RU" sz="1700" dirty="0">
                <a:latin typeface="+mj-lt"/>
                <a:cs typeface="Times New Roman" pitchFamily="18" charset="0"/>
              </a:rPr>
              <a:t> </a:t>
            </a:r>
            <a:endParaRPr lang="ru-RU" sz="1700" dirty="0" smtClean="0">
              <a:latin typeface="+mj-lt"/>
              <a:cs typeface="Times New Roman" pitchFamily="18" charset="0"/>
            </a:endParaRPr>
          </a:p>
          <a:p>
            <a:pPr algn="just" eaLnBrk="0" hangingPunct="0"/>
            <a:r>
              <a:rPr lang="ru-RU" sz="1700" dirty="0" smtClean="0">
                <a:latin typeface="+mj-lt"/>
                <a:cs typeface="Times New Roman" pitchFamily="18" charset="0"/>
              </a:rPr>
              <a:t>      с </a:t>
            </a:r>
            <a:r>
              <a:rPr lang="ru-RU" sz="1700" dirty="0">
                <a:latin typeface="+mj-lt"/>
                <a:cs typeface="Times New Roman" pitchFamily="18" charset="0"/>
              </a:rPr>
              <a:t>прослоями </a:t>
            </a:r>
            <a:r>
              <a:rPr lang="ru-RU" sz="1700" dirty="0" smtClean="0">
                <a:latin typeface="+mj-lt"/>
                <a:cs typeface="Times New Roman" pitchFamily="18" charset="0"/>
              </a:rPr>
              <a:t>графитовых</a:t>
            </a:r>
          </a:p>
          <a:p>
            <a:pPr algn="just" eaLnBrk="0" hangingPunct="0"/>
            <a:r>
              <a:rPr lang="ru-RU" sz="1700" dirty="0" smtClean="0">
                <a:latin typeface="+mj-lt"/>
                <a:cs typeface="Times New Roman" pitchFamily="18" charset="0"/>
              </a:rPr>
              <a:t>      </a:t>
            </a:r>
            <a:r>
              <a:rPr lang="ru-RU" sz="1700" dirty="0">
                <a:latin typeface="+mj-lt"/>
                <a:cs typeface="Times New Roman" pitchFamily="18" charset="0"/>
              </a:rPr>
              <a:t>кварцитов</a:t>
            </a:r>
            <a:r>
              <a:rPr lang="ru-RU" sz="1700" dirty="0" smtClean="0">
                <a:latin typeface="+mj-lt"/>
                <a:cs typeface="Times New Roman" pitchFamily="18" charset="0"/>
              </a:rPr>
              <a:t>;</a:t>
            </a:r>
          </a:p>
          <a:p>
            <a:pPr algn="just" eaLnBrk="0" hangingPunct="0"/>
            <a:r>
              <a:rPr lang="ru-RU" sz="1700" dirty="0" smtClean="0">
                <a:latin typeface="+mj-lt"/>
                <a:cs typeface="Times New Roman" pitchFamily="18" charset="0"/>
              </a:rPr>
              <a:t>5 </a:t>
            </a:r>
            <a:r>
              <a:rPr lang="ru-RU" sz="1700" dirty="0">
                <a:latin typeface="+mj-lt"/>
                <a:cs typeface="Times New Roman" pitchFamily="18" charset="0"/>
              </a:rPr>
              <a:t>– </a:t>
            </a:r>
            <a:r>
              <a:rPr lang="ru-RU" sz="1700" dirty="0" err="1">
                <a:latin typeface="+mj-lt"/>
                <a:cs typeface="Times New Roman" pitchFamily="18" charset="0"/>
              </a:rPr>
              <a:t>гнейсо-амфиболитовые</a:t>
            </a:r>
            <a:r>
              <a:rPr lang="ru-RU" sz="1700" dirty="0">
                <a:latin typeface="+mj-lt"/>
                <a:cs typeface="Times New Roman" pitchFamily="18" charset="0"/>
              </a:rPr>
              <a:t> </a:t>
            </a:r>
            <a:r>
              <a:rPr lang="ru-RU" sz="1700" dirty="0" smtClean="0">
                <a:latin typeface="+mj-lt"/>
                <a:cs typeface="Times New Roman" pitchFamily="18" charset="0"/>
              </a:rPr>
              <a:t>толщи</a:t>
            </a:r>
          </a:p>
          <a:p>
            <a:pPr algn="just" eaLnBrk="0" hangingPunct="0"/>
            <a:r>
              <a:rPr lang="ru-RU" sz="1700" dirty="0" smtClean="0">
                <a:latin typeface="+mj-lt"/>
                <a:cs typeface="Times New Roman" pitchFamily="18" charset="0"/>
              </a:rPr>
              <a:t>      архея;</a:t>
            </a:r>
          </a:p>
          <a:p>
            <a:pPr algn="just" eaLnBrk="0" hangingPunct="0"/>
            <a:r>
              <a:rPr lang="ru-RU" sz="1700" dirty="0" smtClean="0">
                <a:latin typeface="+mj-lt"/>
                <a:cs typeface="Times New Roman" pitchFamily="18" charset="0"/>
              </a:rPr>
              <a:t>6 </a:t>
            </a:r>
            <a:r>
              <a:rPr lang="ru-RU" sz="1700" dirty="0">
                <a:latin typeface="+mj-lt"/>
                <a:cs typeface="Times New Roman" pitchFamily="18" charset="0"/>
              </a:rPr>
              <a:t>– </a:t>
            </a:r>
            <a:r>
              <a:rPr lang="ru-RU" sz="1700" dirty="0" err="1">
                <a:latin typeface="+mj-lt"/>
                <a:cs typeface="Times New Roman" pitchFamily="18" charset="0"/>
              </a:rPr>
              <a:t>плагиограниты</a:t>
            </a:r>
            <a:r>
              <a:rPr lang="ru-RU" sz="1700" dirty="0" smtClean="0">
                <a:latin typeface="+mj-lt"/>
                <a:cs typeface="Times New Roman" pitchFamily="18" charset="0"/>
              </a:rPr>
              <a:t>;</a:t>
            </a:r>
          </a:p>
          <a:p>
            <a:pPr algn="just" eaLnBrk="0" hangingPunct="0"/>
            <a:r>
              <a:rPr lang="ru-RU" sz="1700" dirty="0" smtClean="0">
                <a:latin typeface="+mj-lt"/>
                <a:cs typeface="Times New Roman" pitchFamily="18" charset="0"/>
              </a:rPr>
              <a:t>7 </a:t>
            </a:r>
            <a:r>
              <a:rPr lang="ru-RU" sz="1700" dirty="0">
                <a:latin typeface="+mj-lt"/>
                <a:cs typeface="Times New Roman" pitchFamily="18" charset="0"/>
              </a:rPr>
              <a:t>– диориты и кварцевые диориты</a:t>
            </a:r>
            <a:r>
              <a:rPr lang="ru-RU" sz="1700" dirty="0" smtClean="0">
                <a:latin typeface="+mj-lt"/>
                <a:cs typeface="Times New Roman" pitchFamily="18" charset="0"/>
              </a:rPr>
              <a:t>;</a:t>
            </a:r>
          </a:p>
          <a:p>
            <a:pPr algn="just" eaLnBrk="0" hangingPunct="0"/>
            <a:r>
              <a:rPr lang="ru-RU" sz="1700" dirty="0" smtClean="0">
                <a:latin typeface="+mj-lt"/>
                <a:cs typeface="Times New Roman" pitchFamily="18" charset="0"/>
              </a:rPr>
              <a:t>8 </a:t>
            </a:r>
            <a:r>
              <a:rPr lang="ru-RU" sz="1700" dirty="0">
                <a:latin typeface="+mj-lt"/>
                <a:cs typeface="Times New Roman" pitchFamily="18" charset="0"/>
              </a:rPr>
              <a:t>– габбро, </a:t>
            </a:r>
            <a:r>
              <a:rPr lang="ru-RU" sz="1700" dirty="0" err="1">
                <a:latin typeface="+mj-lt"/>
                <a:cs typeface="Times New Roman" pitchFamily="18" charset="0"/>
              </a:rPr>
              <a:t>пироксениты</a:t>
            </a:r>
            <a:r>
              <a:rPr lang="ru-RU" sz="1700" dirty="0" smtClean="0">
                <a:latin typeface="+mj-lt"/>
                <a:cs typeface="Times New Roman" pitchFamily="18" charset="0"/>
              </a:rPr>
              <a:t>;</a:t>
            </a:r>
          </a:p>
          <a:p>
            <a:pPr algn="just" eaLnBrk="0" hangingPunct="0"/>
            <a:r>
              <a:rPr lang="ru-RU" sz="1700" dirty="0" smtClean="0">
                <a:latin typeface="+mj-lt"/>
                <a:cs typeface="Times New Roman" pitchFamily="18" charset="0"/>
              </a:rPr>
              <a:t>9 </a:t>
            </a:r>
            <a:r>
              <a:rPr lang="ru-RU" sz="1700" dirty="0">
                <a:latin typeface="+mj-lt"/>
                <a:cs typeface="Times New Roman" pitchFamily="18" charset="0"/>
              </a:rPr>
              <a:t>– </a:t>
            </a:r>
            <a:r>
              <a:rPr lang="ru-RU" sz="1700" dirty="0" err="1">
                <a:latin typeface="+mj-lt"/>
                <a:cs typeface="Times New Roman" pitchFamily="18" charset="0"/>
              </a:rPr>
              <a:t>ультрамафиты</a:t>
            </a:r>
            <a:r>
              <a:rPr lang="ru-RU" sz="1700" dirty="0" smtClean="0">
                <a:latin typeface="+mj-lt"/>
                <a:cs typeface="Times New Roman" pitchFamily="18" charset="0"/>
              </a:rPr>
              <a:t>;</a:t>
            </a:r>
          </a:p>
          <a:p>
            <a:pPr algn="just" eaLnBrk="0" hangingPunct="0"/>
            <a:r>
              <a:rPr lang="ru-RU" sz="1700" dirty="0" smtClean="0">
                <a:latin typeface="+mj-lt"/>
                <a:cs typeface="Times New Roman" pitchFamily="18" charset="0"/>
              </a:rPr>
              <a:t>10 </a:t>
            </a:r>
            <a:r>
              <a:rPr lang="ru-RU" sz="1700" dirty="0">
                <a:latin typeface="+mj-lt"/>
                <a:cs typeface="Times New Roman" pitchFamily="18" charset="0"/>
              </a:rPr>
              <a:t>– разрывные нарушения</a:t>
            </a:r>
            <a:r>
              <a:rPr lang="ru-RU" sz="1700" dirty="0" smtClean="0">
                <a:latin typeface="+mj-lt"/>
                <a:cs typeface="Times New Roman" pitchFamily="18" charset="0"/>
              </a:rPr>
              <a:t>;</a:t>
            </a:r>
          </a:p>
          <a:p>
            <a:pPr algn="just" eaLnBrk="0" hangingPunct="0"/>
            <a:r>
              <a:rPr lang="ru-RU" sz="1700" dirty="0" smtClean="0">
                <a:latin typeface="+mj-lt"/>
                <a:cs typeface="Times New Roman" pitchFamily="18" charset="0"/>
              </a:rPr>
              <a:t>11 </a:t>
            </a:r>
            <a:r>
              <a:rPr lang="ru-RU" sz="1700" dirty="0">
                <a:latin typeface="+mj-lt"/>
                <a:cs typeface="Times New Roman" pitchFamily="18" charset="0"/>
              </a:rPr>
              <a:t>– проявления нефрита: </a:t>
            </a:r>
            <a:endParaRPr lang="ru-RU" sz="1700" dirty="0" smtClean="0">
              <a:latin typeface="+mj-lt"/>
              <a:cs typeface="Times New Roman" pitchFamily="18" charset="0"/>
            </a:endParaRPr>
          </a:p>
          <a:p>
            <a:pPr algn="just" eaLnBrk="0" hangingPunct="0"/>
            <a:r>
              <a:rPr lang="ru-RU" sz="1700" dirty="0" smtClean="0">
                <a:latin typeface="+mj-lt"/>
                <a:cs typeface="Times New Roman" pitchFamily="18" charset="0"/>
              </a:rPr>
              <a:t>        крупные </a:t>
            </a:r>
            <a:r>
              <a:rPr lang="ru-RU" sz="1700" dirty="0">
                <a:latin typeface="+mj-lt"/>
                <a:cs typeface="Times New Roman" pitchFamily="18" charset="0"/>
              </a:rPr>
              <a:t>(а), мелкие (б</a:t>
            </a:r>
            <a:r>
              <a:rPr lang="ru-RU" sz="1700" dirty="0" smtClean="0">
                <a:latin typeface="+mj-lt"/>
                <a:cs typeface="Times New Roman" pitchFamily="18" charset="0"/>
              </a:rPr>
              <a:t>);</a:t>
            </a:r>
          </a:p>
          <a:p>
            <a:pPr algn="just" eaLnBrk="0" hangingPunct="0"/>
            <a:r>
              <a:rPr lang="ru-RU" sz="1700" dirty="0" smtClean="0">
                <a:latin typeface="+mj-lt"/>
                <a:cs typeface="Times New Roman" pitchFamily="18" charset="0"/>
              </a:rPr>
              <a:t> </a:t>
            </a:r>
            <a:r>
              <a:rPr lang="ru-RU" sz="1700" dirty="0">
                <a:latin typeface="+mj-lt"/>
                <a:cs typeface="Times New Roman" pitchFamily="18" charset="0"/>
              </a:rPr>
              <a:t>12 – контур </a:t>
            </a:r>
            <a:r>
              <a:rPr lang="ru-RU" sz="1700" dirty="0" smtClean="0">
                <a:latin typeface="+mj-lt"/>
                <a:cs typeface="Times New Roman" pitchFamily="18" charset="0"/>
              </a:rPr>
              <a:t>Академического</a:t>
            </a:r>
          </a:p>
          <a:p>
            <a:pPr algn="just" eaLnBrk="0" hangingPunct="0"/>
            <a:r>
              <a:rPr lang="ru-RU" sz="1700" dirty="0" smtClean="0">
                <a:latin typeface="+mj-lt"/>
                <a:cs typeface="Times New Roman" pitchFamily="18" charset="0"/>
              </a:rPr>
              <a:t>         </a:t>
            </a:r>
            <a:r>
              <a:rPr lang="ru-RU" sz="1700" dirty="0">
                <a:latin typeface="+mj-lt"/>
                <a:cs typeface="Times New Roman" pitchFamily="18" charset="0"/>
              </a:rPr>
              <a:t>участка.</a:t>
            </a:r>
            <a:endParaRPr lang="ru-RU" sz="17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72066" y="142852"/>
            <a:ext cx="391267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+mj-lt"/>
              </a:rPr>
              <a:t>Карта размещения точек </a:t>
            </a:r>
            <a:br>
              <a:rPr lang="ru-RU" sz="2000" b="1" dirty="0" smtClean="0">
                <a:solidFill>
                  <a:srgbClr val="FFFF00"/>
                </a:solidFill>
                <a:latin typeface="+mj-lt"/>
              </a:rPr>
            </a:br>
            <a:r>
              <a:rPr lang="ru-RU" sz="2000" b="1" dirty="0" smtClean="0">
                <a:solidFill>
                  <a:srgbClr val="FFFF00"/>
                </a:solidFill>
                <a:latin typeface="+mj-lt"/>
              </a:rPr>
              <a:t>нефритовой минерализации 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+mj-lt"/>
              </a:rPr>
              <a:t>на  </a:t>
            </a:r>
            <a:r>
              <a:rPr lang="ru-RU" sz="2000" b="1" dirty="0" err="1" smtClean="0">
                <a:solidFill>
                  <a:srgbClr val="FFFF00"/>
                </a:solidFill>
                <a:latin typeface="+mj-lt"/>
              </a:rPr>
              <a:t>Миасской</a:t>
            </a:r>
            <a:r>
              <a:rPr lang="ru-RU" sz="2000" b="1" dirty="0" smtClean="0">
                <a:solidFill>
                  <a:srgbClr val="FFFF00"/>
                </a:solidFill>
                <a:latin typeface="+mj-lt"/>
              </a:rPr>
              <a:t> площади</a:t>
            </a:r>
            <a:endParaRPr lang="ru-RU" sz="2000" dirty="0" smtClean="0">
              <a:solidFill>
                <a:srgbClr val="FFFF00"/>
              </a:solidFill>
              <a:latin typeface="+mj-lt"/>
            </a:endParaRPr>
          </a:p>
          <a:p>
            <a:endParaRPr lang="ru-RU" dirty="0"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7158" y="2714620"/>
            <a:ext cx="1681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err="1" smtClean="0">
                <a:solidFill>
                  <a:schemeClr val="bg1"/>
                </a:solidFill>
              </a:rPr>
              <a:t>Кемпирсайский</a:t>
            </a:r>
            <a:r>
              <a:rPr lang="ru-RU" sz="1200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sz="1200" b="1" dirty="0" smtClean="0">
                <a:solidFill>
                  <a:schemeClr val="bg1"/>
                </a:solidFill>
              </a:rPr>
              <a:t>гипербазитовый пояс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4" name="TextBox 30"/>
          <p:cNvSpPr txBox="1">
            <a:spLocks noChangeArrowheads="1"/>
          </p:cNvSpPr>
          <p:nvPr/>
        </p:nvSpPr>
        <p:spPr bwMode="auto">
          <a:xfrm>
            <a:off x="2357422" y="6396335"/>
            <a:ext cx="2071702" cy="4616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b="1" dirty="0" err="1">
                <a:solidFill>
                  <a:schemeClr val="bg1"/>
                </a:solidFill>
              </a:rPr>
              <a:t>Уфалейско-Кацбахский</a:t>
            </a:r>
            <a:r>
              <a:rPr lang="ru-RU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</a:rPr>
              <a:t>гипербазитовый  </a:t>
            </a:r>
            <a:r>
              <a:rPr lang="ru-RU" sz="1200" b="1" dirty="0">
                <a:solidFill>
                  <a:schemeClr val="bg1"/>
                </a:solidFill>
              </a:rPr>
              <a:t>пояс</a:t>
            </a:r>
          </a:p>
        </p:txBody>
      </p:sp>
      <p:sp>
        <p:nvSpPr>
          <p:cNvPr id="15" name="TextBox 26"/>
          <p:cNvSpPr txBox="1">
            <a:spLocks noChangeArrowheads="1"/>
          </p:cNvSpPr>
          <p:nvPr/>
        </p:nvSpPr>
        <p:spPr bwMode="auto">
          <a:xfrm>
            <a:off x="428596" y="3643314"/>
            <a:ext cx="13573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Узункырский гипербазитовый</a:t>
            </a:r>
          </a:p>
          <a:p>
            <a:r>
              <a:rPr lang="ru-RU" sz="1200" b="1" dirty="0" smtClean="0">
                <a:solidFill>
                  <a:schemeClr val="bg1"/>
                </a:solidFill>
              </a:rPr>
              <a:t> </a:t>
            </a:r>
            <a:r>
              <a:rPr lang="ru-RU" sz="1200" b="1" dirty="0">
                <a:solidFill>
                  <a:schemeClr val="bg1"/>
                </a:solidFill>
              </a:rPr>
              <a:t>пояс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 flipV="1">
            <a:off x="1857356" y="1428736"/>
            <a:ext cx="1785950" cy="1357322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1000100" y="4143380"/>
            <a:ext cx="1500198" cy="1214446"/>
          </a:xfrm>
          <a:prstGeom prst="straightConnector1">
            <a:avLst/>
          </a:prstGeom>
          <a:ln w="3175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16200000" flipH="1">
            <a:off x="1750199" y="3393281"/>
            <a:ext cx="785818" cy="571504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16200000" flipV="1">
            <a:off x="2964646" y="5750735"/>
            <a:ext cx="928695" cy="428630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олилиния 31"/>
          <p:cNvSpPr/>
          <p:nvPr/>
        </p:nvSpPr>
        <p:spPr>
          <a:xfrm>
            <a:off x="2571736" y="4857760"/>
            <a:ext cx="712382" cy="776802"/>
          </a:xfrm>
          <a:custGeom>
            <a:avLst/>
            <a:gdLst>
              <a:gd name="connsiteX0" fmla="*/ 691117 w 712382"/>
              <a:gd name="connsiteY0" fmla="*/ 57213 h 776802"/>
              <a:gd name="connsiteX1" fmla="*/ 680484 w 712382"/>
              <a:gd name="connsiteY1" fmla="*/ 99743 h 776802"/>
              <a:gd name="connsiteX2" fmla="*/ 637954 w 712382"/>
              <a:gd name="connsiteY2" fmla="*/ 163539 h 776802"/>
              <a:gd name="connsiteX3" fmla="*/ 595424 w 712382"/>
              <a:gd name="connsiteY3" fmla="*/ 248599 h 776802"/>
              <a:gd name="connsiteX4" fmla="*/ 552893 w 712382"/>
              <a:gd name="connsiteY4" fmla="*/ 344292 h 776802"/>
              <a:gd name="connsiteX5" fmla="*/ 510363 w 712382"/>
              <a:gd name="connsiteY5" fmla="*/ 429353 h 776802"/>
              <a:gd name="connsiteX6" fmla="*/ 489098 w 712382"/>
              <a:gd name="connsiteY6" fmla="*/ 493148 h 776802"/>
              <a:gd name="connsiteX7" fmla="*/ 467833 w 712382"/>
              <a:gd name="connsiteY7" fmla="*/ 525046 h 776802"/>
              <a:gd name="connsiteX8" fmla="*/ 446568 w 712382"/>
              <a:gd name="connsiteY8" fmla="*/ 588841 h 776802"/>
              <a:gd name="connsiteX9" fmla="*/ 425303 w 712382"/>
              <a:gd name="connsiteY9" fmla="*/ 620739 h 776802"/>
              <a:gd name="connsiteX10" fmla="*/ 393405 w 712382"/>
              <a:gd name="connsiteY10" fmla="*/ 695166 h 776802"/>
              <a:gd name="connsiteX11" fmla="*/ 372140 w 712382"/>
              <a:gd name="connsiteY11" fmla="*/ 716432 h 776802"/>
              <a:gd name="connsiteX12" fmla="*/ 361507 w 712382"/>
              <a:gd name="connsiteY12" fmla="*/ 748329 h 776802"/>
              <a:gd name="connsiteX13" fmla="*/ 297712 w 712382"/>
              <a:gd name="connsiteY13" fmla="*/ 737697 h 776802"/>
              <a:gd name="connsiteX14" fmla="*/ 265814 w 712382"/>
              <a:gd name="connsiteY14" fmla="*/ 727064 h 776802"/>
              <a:gd name="connsiteX15" fmla="*/ 202019 w 712382"/>
              <a:gd name="connsiteY15" fmla="*/ 673901 h 776802"/>
              <a:gd name="connsiteX16" fmla="*/ 170121 w 712382"/>
              <a:gd name="connsiteY16" fmla="*/ 642004 h 776802"/>
              <a:gd name="connsiteX17" fmla="*/ 138224 w 712382"/>
              <a:gd name="connsiteY17" fmla="*/ 631371 h 776802"/>
              <a:gd name="connsiteX18" fmla="*/ 74428 w 712382"/>
              <a:gd name="connsiteY18" fmla="*/ 588841 h 776802"/>
              <a:gd name="connsiteX19" fmla="*/ 42531 w 712382"/>
              <a:gd name="connsiteY19" fmla="*/ 567576 h 776802"/>
              <a:gd name="connsiteX20" fmla="*/ 21266 w 712382"/>
              <a:gd name="connsiteY20" fmla="*/ 535678 h 776802"/>
              <a:gd name="connsiteX21" fmla="*/ 0 w 712382"/>
              <a:gd name="connsiteY21" fmla="*/ 514413 h 776802"/>
              <a:gd name="connsiteX22" fmla="*/ 21266 w 712382"/>
              <a:gd name="connsiteY22" fmla="*/ 493148 h 776802"/>
              <a:gd name="connsiteX23" fmla="*/ 42531 w 712382"/>
              <a:gd name="connsiteY23" fmla="*/ 461250 h 776802"/>
              <a:gd name="connsiteX24" fmla="*/ 85061 w 712382"/>
              <a:gd name="connsiteY24" fmla="*/ 365557 h 776802"/>
              <a:gd name="connsiteX25" fmla="*/ 148856 w 712382"/>
              <a:gd name="connsiteY25" fmla="*/ 344292 h 776802"/>
              <a:gd name="connsiteX26" fmla="*/ 212652 w 712382"/>
              <a:gd name="connsiteY26" fmla="*/ 376190 h 776802"/>
              <a:gd name="connsiteX27" fmla="*/ 244549 w 712382"/>
              <a:gd name="connsiteY27" fmla="*/ 386822 h 776802"/>
              <a:gd name="connsiteX28" fmla="*/ 276447 w 712382"/>
              <a:gd name="connsiteY28" fmla="*/ 408087 h 776802"/>
              <a:gd name="connsiteX29" fmla="*/ 350875 w 712382"/>
              <a:gd name="connsiteY29" fmla="*/ 386822 h 776802"/>
              <a:gd name="connsiteX30" fmla="*/ 425303 w 712382"/>
              <a:gd name="connsiteY30" fmla="*/ 301762 h 776802"/>
              <a:gd name="connsiteX31" fmla="*/ 457200 w 712382"/>
              <a:gd name="connsiteY31" fmla="*/ 269864 h 776802"/>
              <a:gd name="connsiteX32" fmla="*/ 478466 w 712382"/>
              <a:gd name="connsiteY32" fmla="*/ 248599 h 776802"/>
              <a:gd name="connsiteX33" fmla="*/ 520996 w 712382"/>
              <a:gd name="connsiteY33" fmla="*/ 152906 h 776802"/>
              <a:gd name="connsiteX34" fmla="*/ 563526 w 712382"/>
              <a:gd name="connsiteY34" fmla="*/ 99743 h 776802"/>
              <a:gd name="connsiteX35" fmla="*/ 606056 w 712382"/>
              <a:gd name="connsiteY35" fmla="*/ 46580 h 776802"/>
              <a:gd name="connsiteX36" fmla="*/ 648586 w 712382"/>
              <a:gd name="connsiteY36" fmla="*/ 4050 h 776802"/>
              <a:gd name="connsiteX37" fmla="*/ 712382 w 712382"/>
              <a:gd name="connsiteY37" fmla="*/ 25315 h 776802"/>
              <a:gd name="connsiteX38" fmla="*/ 691117 w 712382"/>
              <a:gd name="connsiteY38" fmla="*/ 57213 h 776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12382" h="776802">
                <a:moveTo>
                  <a:pt x="691117" y="57213"/>
                </a:moveTo>
                <a:cubicBezTo>
                  <a:pt x="685801" y="69618"/>
                  <a:pt x="687019" y="86673"/>
                  <a:pt x="680484" y="99743"/>
                </a:cubicBezTo>
                <a:cubicBezTo>
                  <a:pt x="669054" y="122602"/>
                  <a:pt x="637954" y="163539"/>
                  <a:pt x="637954" y="163539"/>
                </a:cubicBezTo>
                <a:cubicBezTo>
                  <a:pt x="611844" y="267974"/>
                  <a:pt x="649645" y="140156"/>
                  <a:pt x="595424" y="248599"/>
                </a:cubicBezTo>
                <a:cubicBezTo>
                  <a:pt x="519513" y="400422"/>
                  <a:pt x="615443" y="250470"/>
                  <a:pt x="552893" y="344292"/>
                </a:cubicBezTo>
                <a:cubicBezTo>
                  <a:pt x="528458" y="417597"/>
                  <a:pt x="547478" y="392237"/>
                  <a:pt x="510363" y="429353"/>
                </a:cubicBezTo>
                <a:cubicBezTo>
                  <a:pt x="503275" y="450618"/>
                  <a:pt x="501532" y="474497"/>
                  <a:pt x="489098" y="493148"/>
                </a:cubicBezTo>
                <a:cubicBezTo>
                  <a:pt x="482010" y="503781"/>
                  <a:pt x="473023" y="513369"/>
                  <a:pt x="467833" y="525046"/>
                </a:cubicBezTo>
                <a:cubicBezTo>
                  <a:pt x="458729" y="545529"/>
                  <a:pt x="459002" y="570190"/>
                  <a:pt x="446568" y="588841"/>
                </a:cubicBezTo>
                <a:cubicBezTo>
                  <a:pt x="439480" y="599474"/>
                  <a:pt x="431018" y="609309"/>
                  <a:pt x="425303" y="620739"/>
                </a:cubicBezTo>
                <a:cubicBezTo>
                  <a:pt x="396950" y="677445"/>
                  <a:pt x="437654" y="628792"/>
                  <a:pt x="393405" y="695166"/>
                </a:cubicBezTo>
                <a:cubicBezTo>
                  <a:pt x="387844" y="703507"/>
                  <a:pt x="379228" y="709343"/>
                  <a:pt x="372140" y="716432"/>
                </a:cubicBezTo>
                <a:cubicBezTo>
                  <a:pt x="368596" y="727064"/>
                  <a:pt x="369432" y="740404"/>
                  <a:pt x="361507" y="748329"/>
                </a:cubicBezTo>
                <a:cubicBezTo>
                  <a:pt x="333034" y="776802"/>
                  <a:pt x="321209" y="749445"/>
                  <a:pt x="297712" y="737697"/>
                </a:cubicBezTo>
                <a:cubicBezTo>
                  <a:pt x="287687" y="732685"/>
                  <a:pt x="276447" y="730608"/>
                  <a:pt x="265814" y="727064"/>
                </a:cubicBezTo>
                <a:cubicBezTo>
                  <a:pt x="172645" y="633892"/>
                  <a:pt x="290821" y="747901"/>
                  <a:pt x="202019" y="673901"/>
                </a:cubicBezTo>
                <a:cubicBezTo>
                  <a:pt x="190467" y="664275"/>
                  <a:pt x="182632" y="650345"/>
                  <a:pt x="170121" y="642004"/>
                </a:cubicBezTo>
                <a:cubicBezTo>
                  <a:pt x="160796" y="635787"/>
                  <a:pt x="148021" y="636814"/>
                  <a:pt x="138224" y="631371"/>
                </a:cubicBezTo>
                <a:cubicBezTo>
                  <a:pt x="115883" y="618959"/>
                  <a:pt x="95693" y="603018"/>
                  <a:pt x="74428" y="588841"/>
                </a:cubicBezTo>
                <a:lnTo>
                  <a:pt x="42531" y="567576"/>
                </a:lnTo>
                <a:cubicBezTo>
                  <a:pt x="35443" y="556943"/>
                  <a:pt x="29249" y="545657"/>
                  <a:pt x="21266" y="535678"/>
                </a:cubicBezTo>
                <a:cubicBezTo>
                  <a:pt x="15004" y="527850"/>
                  <a:pt x="0" y="524438"/>
                  <a:pt x="0" y="514413"/>
                </a:cubicBezTo>
                <a:cubicBezTo>
                  <a:pt x="0" y="504388"/>
                  <a:pt x="15004" y="500976"/>
                  <a:pt x="21266" y="493148"/>
                </a:cubicBezTo>
                <a:cubicBezTo>
                  <a:pt x="29249" y="483169"/>
                  <a:pt x="35443" y="471883"/>
                  <a:pt x="42531" y="461250"/>
                </a:cubicBezTo>
                <a:cubicBezTo>
                  <a:pt x="46059" y="450666"/>
                  <a:pt x="63778" y="378859"/>
                  <a:pt x="85061" y="365557"/>
                </a:cubicBezTo>
                <a:cubicBezTo>
                  <a:pt x="104069" y="353677"/>
                  <a:pt x="148856" y="344292"/>
                  <a:pt x="148856" y="344292"/>
                </a:cubicBezTo>
                <a:cubicBezTo>
                  <a:pt x="229036" y="371020"/>
                  <a:pt x="130201" y="334965"/>
                  <a:pt x="212652" y="376190"/>
                </a:cubicBezTo>
                <a:cubicBezTo>
                  <a:pt x="222676" y="381202"/>
                  <a:pt x="233917" y="383278"/>
                  <a:pt x="244549" y="386822"/>
                </a:cubicBezTo>
                <a:cubicBezTo>
                  <a:pt x="255182" y="393910"/>
                  <a:pt x="263797" y="406280"/>
                  <a:pt x="276447" y="408087"/>
                </a:cubicBezTo>
                <a:cubicBezTo>
                  <a:pt x="285795" y="409422"/>
                  <a:pt x="338904" y="390813"/>
                  <a:pt x="350875" y="386822"/>
                </a:cubicBezTo>
                <a:cubicBezTo>
                  <a:pt x="386042" y="334072"/>
                  <a:pt x="363103" y="363963"/>
                  <a:pt x="425303" y="301762"/>
                </a:cubicBezTo>
                <a:lnTo>
                  <a:pt x="457200" y="269864"/>
                </a:lnTo>
                <a:lnTo>
                  <a:pt x="478466" y="248599"/>
                </a:lnTo>
                <a:cubicBezTo>
                  <a:pt x="503772" y="172681"/>
                  <a:pt x="487297" y="203455"/>
                  <a:pt x="520996" y="152906"/>
                </a:cubicBezTo>
                <a:cubicBezTo>
                  <a:pt x="547718" y="72734"/>
                  <a:pt x="508564" y="168443"/>
                  <a:pt x="563526" y="99743"/>
                </a:cubicBezTo>
                <a:cubicBezTo>
                  <a:pt x="622225" y="26371"/>
                  <a:pt x="514637" y="107530"/>
                  <a:pt x="606056" y="46580"/>
                </a:cubicBezTo>
                <a:cubicBezTo>
                  <a:pt x="614157" y="22278"/>
                  <a:pt x="612133" y="0"/>
                  <a:pt x="648586" y="4050"/>
                </a:cubicBezTo>
                <a:cubicBezTo>
                  <a:pt x="670865" y="6525"/>
                  <a:pt x="712382" y="25315"/>
                  <a:pt x="712382" y="25315"/>
                </a:cubicBezTo>
                <a:cubicBezTo>
                  <a:pt x="700628" y="60575"/>
                  <a:pt x="696433" y="44808"/>
                  <a:pt x="691117" y="57213"/>
                </a:cubicBezTo>
                <a:close/>
              </a:path>
            </a:pathLst>
          </a:custGeom>
          <a:noFill/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85720" y="785794"/>
          <a:ext cx="8501122" cy="38392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6214"/>
                <a:gridCol w="1214446"/>
                <a:gridCol w="928694"/>
                <a:gridCol w="1571636"/>
                <a:gridCol w="1000132"/>
              </a:tblGrid>
              <a:tr h="370840"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Точки нефритовой минерализации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 2000 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2003 г.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2003-2014 гг.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endParaRPr lang="ru-RU" sz="16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Всего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2102"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I. </a:t>
                      </a:r>
                      <a:r>
                        <a:rPr lang="ru-RU" sz="1600" b="1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Кемпирсайский</a:t>
                      </a: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пояс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57190"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368300" marR="0" indent="-342900" algn="ctr" defTabSz="914400" rtl="0" eaLnBrk="1" fontAlgn="auto" latinLnBrk="0" hangingPunct="1">
                        <a:lnSpc>
                          <a:spcPts val="8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Западная часть</a:t>
                      </a:r>
                      <a:endParaRPr lang="ru-RU" sz="1600" dirty="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68300" indent="-342900" algn="ctr">
                        <a:lnSpc>
                          <a:spcPts val="840"/>
                        </a:lnSpc>
                        <a:spcAft>
                          <a:spcPts val="0"/>
                        </a:spcAft>
                        <a:buAutoNum type="arabicPeriod"/>
                      </a:pPr>
                      <a:endParaRPr lang="ru-RU" sz="16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1.1 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ru-RU" sz="16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Таловское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поле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600" dirty="0" smtClean="0">
                        <a:latin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 smtClean="0">
                          <a:latin typeface="Calibri"/>
                          <a:cs typeface="Times New Roman"/>
                        </a:rPr>
                        <a:t>---</a:t>
                      </a:r>
                      <a:endParaRPr lang="ru-RU" sz="16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---</a:t>
                      </a:r>
                      <a:endParaRPr lang="ru-RU" sz="16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22635"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1.2 - </a:t>
                      </a:r>
                      <a:r>
                        <a:rPr lang="ru-RU" sz="16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Нуралинское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поле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 smtClean="0">
                          <a:latin typeface="Calibri"/>
                          <a:cs typeface="Times New Roman"/>
                        </a:rPr>
                        <a:t>---</a:t>
                      </a:r>
                      <a:endParaRPr lang="ru-RU" sz="16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----</a:t>
                      </a:r>
                      <a:endParaRPr lang="ru-RU" sz="16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4314"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 Восточная часть</a:t>
                      </a:r>
                      <a:endParaRPr lang="ru-RU" sz="16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4314"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II. </a:t>
                      </a:r>
                      <a:r>
                        <a:rPr lang="ru-RU" sz="1600" b="1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Западно-Узункырский</a:t>
                      </a: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пояс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 smtClean="0">
                          <a:latin typeface="Calibri"/>
                          <a:cs typeface="Times New Roman"/>
                        </a:rPr>
                        <a:t>---</a:t>
                      </a:r>
                      <a:endParaRPr lang="ru-RU" sz="16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5752"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III. </a:t>
                      </a:r>
                      <a:r>
                        <a:rPr lang="ru-RU" sz="1600" b="1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Восточно-Узункырский</a:t>
                      </a: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пояс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37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49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4314"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 Северный участок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6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4314"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 Студенческое поле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4314"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3. Факультетское поле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4314"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4. Поле Смородинка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 smtClean="0">
                          <a:latin typeface="Calibri"/>
                          <a:cs typeface="Times New Roman"/>
                        </a:rPr>
                        <a:t>---</a:t>
                      </a:r>
                      <a:endParaRPr lang="ru-RU" sz="16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4314"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IV. </a:t>
                      </a:r>
                      <a:r>
                        <a:rPr lang="ru-RU" sz="16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Уфалейско-Кацбахский</a:t>
                      </a: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пояс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ВСЕГО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53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84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89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5" name="Picture 2" descr="C:\Users\user\Desktop\Изображение 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714884"/>
            <a:ext cx="2500330" cy="187524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5720" y="142853"/>
            <a:ext cx="8627582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+mj-lt"/>
              </a:rPr>
              <a:t>Распределение точек нефритовой минерализации на  </a:t>
            </a:r>
            <a:r>
              <a:rPr lang="ru-RU" sz="2000" b="1" dirty="0" err="1" smtClean="0">
                <a:solidFill>
                  <a:srgbClr val="FFFF00"/>
                </a:solidFill>
                <a:latin typeface="+mj-lt"/>
              </a:rPr>
              <a:t>Миасской</a:t>
            </a:r>
            <a:r>
              <a:rPr lang="ru-RU" sz="2000" b="1" dirty="0" smtClean="0">
                <a:solidFill>
                  <a:srgbClr val="FFFF00"/>
                </a:solidFill>
                <a:latin typeface="+mj-lt"/>
              </a:rPr>
              <a:t> площади</a:t>
            </a:r>
            <a:endParaRPr lang="ru-RU" dirty="0">
              <a:latin typeface="+mj-lt"/>
            </a:endParaRPr>
          </a:p>
        </p:txBody>
      </p:sp>
      <p:pic>
        <p:nvPicPr>
          <p:cNvPr id="7" name="Picture 2" descr="D:\ARHI_RESEARCHES\RabStanciya\архив_СтанцияРаб_переносной\yanvar14\NEFRITES\ФотоНефрит\mestorojdeniynefrit_foto\кротов_ленинск\жила1а.jpg"/>
          <p:cNvPicPr>
            <a:picLocks noChangeAspect="1" noChangeArrowheads="1"/>
          </p:cNvPicPr>
          <p:nvPr/>
        </p:nvPicPr>
        <p:blipFill>
          <a:blip r:embed="rId3" cstate="print"/>
          <a:srcRect l="16393" t="25665" r="43372" b="41726"/>
          <a:stretch>
            <a:fillRect/>
          </a:stretch>
        </p:blipFill>
        <p:spPr bwMode="auto">
          <a:xfrm>
            <a:off x="2857488" y="4714884"/>
            <a:ext cx="3092596" cy="1879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05Нефрит3-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0760" y="4714883"/>
            <a:ext cx="2783225" cy="1863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4357694"/>
            <a:ext cx="2786082" cy="203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286116" y="1214422"/>
            <a:ext cx="5347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latin typeface="+mj-lt"/>
              </a:rPr>
              <a:t>Козьма</a:t>
            </a:r>
            <a:r>
              <a:rPr lang="ru-RU" dirty="0" smtClean="0">
                <a:latin typeface="+mj-lt"/>
              </a:rPr>
              <a:t> – </a:t>
            </a:r>
            <a:r>
              <a:rPr lang="ru-RU" dirty="0" err="1" smtClean="0">
                <a:latin typeface="+mj-lt"/>
              </a:rPr>
              <a:t>Демьяновское</a:t>
            </a:r>
            <a:r>
              <a:rPr lang="ru-RU" dirty="0" smtClean="0">
                <a:latin typeface="+mj-lt"/>
              </a:rPr>
              <a:t>   проявление   нефрита</a:t>
            </a:r>
            <a:endParaRPr lang="ru-RU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43306" y="214290"/>
            <a:ext cx="4904997" cy="70788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FF00"/>
                </a:solidFill>
                <a:latin typeface="+mj-lt"/>
              </a:rPr>
              <a:t>Проявления нефрита </a:t>
            </a:r>
          </a:p>
          <a:p>
            <a:pPr algn="ctr"/>
            <a:r>
              <a:rPr lang="ru-RU" sz="2000" dirty="0" err="1" smtClean="0">
                <a:solidFill>
                  <a:srgbClr val="FFFF00"/>
                </a:solidFill>
                <a:latin typeface="+mj-lt"/>
              </a:rPr>
              <a:t>Кемпирсайского</a:t>
            </a:r>
            <a:r>
              <a:rPr lang="ru-RU" sz="2000" dirty="0" smtClean="0">
                <a:solidFill>
                  <a:srgbClr val="FFFF00"/>
                </a:solidFill>
                <a:latin typeface="+mj-lt"/>
              </a:rPr>
              <a:t> гипербазитового пояса</a:t>
            </a:r>
            <a:endParaRPr lang="ru-RU" sz="20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8" name="Рисунок 7" descr="Гео НФ Козьма_Демьяновс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8641" y="1791304"/>
            <a:ext cx="4047607" cy="45666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0" y="1714488"/>
            <a:ext cx="42148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ru-RU" sz="1400" dirty="0" smtClean="0">
                <a:solidFill>
                  <a:srgbClr val="FFFF00"/>
                </a:solidFill>
                <a:latin typeface="+mj-lt"/>
              </a:rPr>
              <a:t>1 – четвертичные  отложения; </a:t>
            </a:r>
          </a:p>
          <a:p>
            <a:pPr marL="228600" indent="-228600"/>
            <a:r>
              <a:rPr lang="ru-RU" sz="1400" dirty="0" smtClean="0">
                <a:solidFill>
                  <a:srgbClr val="FFFF00"/>
                </a:solidFill>
                <a:latin typeface="+mj-lt"/>
              </a:rPr>
              <a:t>2–3  – верхний протерозой:</a:t>
            </a:r>
          </a:p>
          <a:p>
            <a:pPr marL="228600" indent="-228600"/>
            <a:r>
              <a:rPr lang="ru-RU" sz="1400" dirty="0" smtClean="0">
                <a:solidFill>
                  <a:srgbClr val="FFFF00"/>
                </a:solidFill>
                <a:latin typeface="+mj-lt"/>
              </a:rPr>
              <a:t>   </a:t>
            </a:r>
            <a:r>
              <a:rPr lang="ru-RU" sz="1400" dirty="0" smtClean="0">
                <a:solidFill>
                  <a:srgbClr val="FFFF00"/>
                </a:solidFill>
                <a:latin typeface="+mj-lt"/>
              </a:rPr>
              <a:t>     </a:t>
            </a:r>
            <a:r>
              <a:rPr lang="ru-RU" sz="1400" dirty="0" smtClean="0">
                <a:solidFill>
                  <a:srgbClr val="FFFF00"/>
                </a:solidFill>
                <a:latin typeface="+mj-lt"/>
              </a:rPr>
              <a:t>2 –сланцы  слюдисто-кварцевые,  </a:t>
            </a:r>
            <a:r>
              <a:rPr lang="ru-RU" sz="1400" dirty="0" smtClean="0">
                <a:solidFill>
                  <a:srgbClr val="FFFF00"/>
                </a:solidFill>
                <a:latin typeface="+mj-lt"/>
              </a:rPr>
              <a:t> </a:t>
            </a:r>
          </a:p>
          <a:p>
            <a:pPr marL="228600" indent="-228600"/>
            <a:r>
              <a:rPr lang="ru-RU" sz="14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rgbClr val="FFFF00"/>
                </a:solidFill>
                <a:latin typeface="+mj-lt"/>
              </a:rPr>
              <a:t>            </a:t>
            </a:r>
            <a:r>
              <a:rPr lang="ru-RU" sz="1400" dirty="0" smtClean="0">
                <a:solidFill>
                  <a:srgbClr val="FFFF00"/>
                </a:solidFill>
                <a:latin typeface="+mj-lt"/>
              </a:rPr>
              <a:t> кварциты</a:t>
            </a:r>
            <a:r>
              <a:rPr lang="ru-RU" sz="1400" dirty="0" smtClean="0">
                <a:solidFill>
                  <a:srgbClr val="FFFF00"/>
                </a:solidFill>
                <a:latin typeface="+mj-lt"/>
              </a:rPr>
              <a:t>, </a:t>
            </a:r>
          </a:p>
          <a:p>
            <a:pPr marL="228600" indent="-228600"/>
            <a:r>
              <a:rPr lang="ru-RU" sz="1400" dirty="0" smtClean="0">
                <a:solidFill>
                  <a:srgbClr val="FFFF00"/>
                </a:solidFill>
                <a:latin typeface="+mj-lt"/>
              </a:rPr>
              <a:t>     </a:t>
            </a:r>
            <a:r>
              <a:rPr lang="ru-RU" sz="1400" dirty="0" smtClean="0">
                <a:solidFill>
                  <a:srgbClr val="FFFF00"/>
                </a:solidFill>
                <a:latin typeface="+mj-lt"/>
              </a:rPr>
              <a:t>   3 </a:t>
            </a:r>
            <a:r>
              <a:rPr lang="ru-RU" sz="1400" dirty="0" smtClean="0">
                <a:solidFill>
                  <a:srgbClr val="FFFF00"/>
                </a:solidFill>
                <a:latin typeface="+mj-lt"/>
              </a:rPr>
              <a:t>– сланцы  кварцево-хлоритовые; </a:t>
            </a:r>
          </a:p>
          <a:p>
            <a:pPr marL="228600" indent="-228600"/>
            <a:r>
              <a:rPr lang="ru-RU" sz="1400" dirty="0" smtClean="0">
                <a:solidFill>
                  <a:srgbClr val="FFFF00"/>
                </a:solidFill>
                <a:latin typeface="+mj-lt"/>
              </a:rPr>
              <a:t>4 – граниты биотитовые;  </a:t>
            </a:r>
            <a:r>
              <a:rPr lang="ru-RU" sz="1400" dirty="0" smtClean="0">
                <a:solidFill>
                  <a:srgbClr val="FFFF00"/>
                </a:solidFill>
                <a:latin typeface="+mj-lt"/>
              </a:rPr>
              <a:t>   5 </a:t>
            </a:r>
            <a:r>
              <a:rPr lang="ru-RU" sz="1400" dirty="0" smtClean="0">
                <a:solidFill>
                  <a:srgbClr val="FFFF00"/>
                </a:solidFill>
                <a:latin typeface="+mj-lt"/>
              </a:rPr>
              <a:t>– аплиты; </a:t>
            </a:r>
          </a:p>
          <a:p>
            <a:pPr marL="228600" indent="-228600"/>
            <a:r>
              <a:rPr lang="ru-RU" sz="1400" dirty="0" smtClean="0">
                <a:solidFill>
                  <a:srgbClr val="FFFF00"/>
                </a:solidFill>
                <a:latin typeface="+mj-lt"/>
              </a:rPr>
              <a:t> 6–8 – серпентиниты:  </a:t>
            </a:r>
            <a:r>
              <a:rPr lang="ru-RU" sz="1400" dirty="0" smtClean="0">
                <a:solidFill>
                  <a:srgbClr val="FFFF00"/>
                </a:solidFill>
                <a:latin typeface="+mj-lt"/>
              </a:rPr>
              <a:t>    </a:t>
            </a:r>
            <a:r>
              <a:rPr lang="ru-RU" sz="1400" dirty="0" smtClean="0">
                <a:solidFill>
                  <a:srgbClr val="FFFF00"/>
                </a:solidFill>
                <a:latin typeface="+mj-lt"/>
              </a:rPr>
              <a:t>6 – массивные, </a:t>
            </a:r>
          </a:p>
          <a:p>
            <a:pPr marL="228600" indent="-228600"/>
            <a:r>
              <a:rPr lang="ru-RU" sz="1400" dirty="0" smtClean="0">
                <a:solidFill>
                  <a:srgbClr val="FFFF00"/>
                </a:solidFill>
                <a:latin typeface="+mj-lt"/>
              </a:rPr>
              <a:t>     </a:t>
            </a:r>
            <a:r>
              <a:rPr lang="ru-RU" sz="1400" dirty="0" smtClean="0">
                <a:solidFill>
                  <a:srgbClr val="FFFF00"/>
                </a:solidFill>
                <a:latin typeface="+mj-lt"/>
              </a:rPr>
              <a:t>   7 </a:t>
            </a:r>
            <a:r>
              <a:rPr lang="ru-RU" sz="1400" dirty="0" smtClean="0">
                <a:solidFill>
                  <a:srgbClr val="FFFF00"/>
                </a:solidFill>
                <a:latin typeface="+mj-lt"/>
              </a:rPr>
              <a:t>– скорлуповатые, </a:t>
            </a:r>
            <a:r>
              <a:rPr lang="ru-RU" sz="1400" dirty="0" smtClean="0">
                <a:solidFill>
                  <a:srgbClr val="FFFF00"/>
                </a:solidFill>
                <a:latin typeface="+mj-lt"/>
              </a:rPr>
              <a:t> 8 </a:t>
            </a:r>
            <a:r>
              <a:rPr lang="ru-RU" sz="1400" dirty="0" smtClean="0">
                <a:solidFill>
                  <a:srgbClr val="FFFF00"/>
                </a:solidFill>
                <a:latin typeface="+mj-lt"/>
              </a:rPr>
              <a:t>– </a:t>
            </a:r>
            <a:r>
              <a:rPr lang="ru-RU" sz="1400" dirty="0" err="1" smtClean="0">
                <a:solidFill>
                  <a:srgbClr val="FFFF00"/>
                </a:solidFill>
                <a:latin typeface="+mj-lt"/>
              </a:rPr>
              <a:t>рассланцованные</a:t>
            </a:r>
            <a:r>
              <a:rPr lang="ru-RU" sz="1400" dirty="0" smtClean="0">
                <a:solidFill>
                  <a:srgbClr val="FFFF00"/>
                </a:solidFill>
                <a:latin typeface="+mj-lt"/>
              </a:rPr>
              <a:t> </a:t>
            </a:r>
            <a:endParaRPr lang="ru-RU" sz="1400" dirty="0" smtClean="0">
              <a:solidFill>
                <a:srgbClr val="FFFF00"/>
              </a:solidFill>
              <a:latin typeface="+mj-lt"/>
            </a:endParaRPr>
          </a:p>
          <a:p>
            <a:pPr marL="228600" indent="-228600"/>
            <a:r>
              <a:rPr lang="ru-RU" sz="14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rgbClr val="FFFF00"/>
                </a:solidFill>
                <a:latin typeface="+mj-lt"/>
              </a:rPr>
              <a:t>        </a:t>
            </a:r>
            <a:r>
              <a:rPr lang="ru-RU" sz="14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rgbClr val="FFFF00"/>
                </a:solidFill>
                <a:latin typeface="+mj-lt"/>
              </a:rPr>
              <a:t>и </a:t>
            </a:r>
            <a:r>
              <a:rPr lang="ru-RU" sz="1400" dirty="0" err="1" smtClean="0">
                <a:solidFill>
                  <a:srgbClr val="FFFF00"/>
                </a:solidFill>
                <a:latin typeface="+mj-lt"/>
              </a:rPr>
              <a:t>оталькованные</a:t>
            </a:r>
            <a:r>
              <a:rPr lang="ru-RU" sz="1400" dirty="0" smtClean="0">
                <a:solidFill>
                  <a:srgbClr val="FFFF00"/>
                </a:solidFill>
                <a:latin typeface="+mj-lt"/>
              </a:rPr>
              <a:t>;</a:t>
            </a:r>
          </a:p>
          <a:p>
            <a:pPr marL="228600" indent="-228600"/>
            <a:r>
              <a:rPr lang="ru-RU" sz="1400" dirty="0" smtClean="0">
                <a:solidFill>
                  <a:srgbClr val="FFFF00"/>
                </a:solidFill>
                <a:latin typeface="+mj-lt"/>
              </a:rPr>
              <a:t> 9 – </a:t>
            </a:r>
            <a:r>
              <a:rPr lang="ru-RU" sz="1400" dirty="0" err="1" smtClean="0">
                <a:solidFill>
                  <a:srgbClr val="FFFF00"/>
                </a:solidFill>
                <a:latin typeface="+mj-lt"/>
              </a:rPr>
              <a:t>тальк-хлоритовые</a:t>
            </a:r>
            <a:r>
              <a:rPr lang="ru-RU" sz="1400" dirty="0" smtClean="0">
                <a:solidFill>
                  <a:srgbClr val="FFFF00"/>
                </a:solidFill>
                <a:latin typeface="+mj-lt"/>
              </a:rPr>
              <a:t>   породы, </a:t>
            </a:r>
          </a:p>
          <a:p>
            <a:pPr marL="228600" indent="-228600"/>
            <a:r>
              <a:rPr lang="ru-RU" sz="1400" dirty="0" smtClean="0">
                <a:solidFill>
                  <a:srgbClr val="FFFF00"/>
                </a:solidFill>
                <a:latin typeface="+mj-lt"/>
              </a:rPr>
              <a:t>10 – </a:t>
            </a:r>
            <a:r>
              <a:rPr lang="ru-RU" sz="1400" dirty="0" err="1" smtClean="0">
                <a:solidFill>
                  <a:srgbClr val="FFFF00"/>
                </a:solidFill>
                <a:latin typeface="+mj-lt"/>
              </a:rPr>
              <a:t>карбонатизированные</a:t>
            </a:r>
            <a:r>
              <a:rPr lang="ru-RU" sz="1400" dirty="0" smtClean="0">
                <a:solidFill>
                  <a:srgbClr val="FFFF00"/>
                </a:solidFill>
                <a:latin typeface="+mj-lt"/>
              </a:rPr>
              <a:t>     серпентиниты,</a:t>
            </a:r>
          </a:p>
          <a:p>
            <a:pPr marL="228600" indent="-228600"/>
            <a:r>
              <a:rPr lang="ru-RU" sz="1400" dirty="0" smtClean="0">
                <a:solidFill>
                  <a:srgbClr val="FFFF00"/>
                </a:solidFill>
                <a:latin typeface="+mj-lt"/>
              </a:rPr>
              <a:t> 11 делювиальные россыпи нефрита</a:t>
            </a:r>
            <a:r>
              <a:rPr lang="ru-RU" sz="1200" dirty="0" smtClean="0">
                <a:solidFill>
                  <a:srgbClr val="FFFF00"/>
                </a:solidFill>
                <a:latin typeface="+mj-lt"/>
              </a:rPr>
              <a:t>.</a:t>
            </a:r>
          </a:p>
          <a:p>
            <a:endParaRPr lang="ru-RU" sz="1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1321</TotalTime>
  <Words>1434</Words>
  <Application>Microsoft Office PowerPoint</Application>
  <PresentationFormat>Экран (4:3)</PresentationFormat>
  <Paragraphs>381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Imin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Нефрит Урала</dc:title>
  <dc:creator>Makagonov</dc:creator>
  <cp:lastModifiedBy>Makagonov</cp:lastModifiedBy>
  <cp:revision>160</cp:revision>
  <dcterms:created xsi:type="dcterms:W3CDTF">2014-08-29T06:07:32Z</dcterms:created>
  <dcterms:modified xsi:type="dcterms:W3CDTF">2014-09-08T17:00:52Z</dcterms:modified>
</cp:coreProperties>
</file>