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wav" ContentType="audio/wav"/>
  <Default Extension="wma" ContentType="audio/x-ms-wma"/>
  <Default Extension="mp3" ContentType="audio/unknown"/>
  <Default Extension="m4a" ContentType="audio/unknown"/>
  <Default Extension="wmv" ContentType="video/x-ms-wmv"/>
  <Default Extension="avi" ContentType="video/avi"/>
  <Default Extension="m4v" ContentType="video/unknown"/>
  <Default Extension="mp4" ContentType="video/unknown"/>
  <Default Extension="mov" ContentType="video/unknown"/>
  <Default Extension="xls" ContentType="application/vnd.ms-excel"/>
  <Default Extension="xlsx" ContentType="application/vnd.openxmlformats-officedocument.spreadsheetml.sheet"/>
  <Default Extension="bin" ContentType="application/vnd.openxmlformats-officedocument.oleObject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08000" cy="6840000" type="screen4x3"/>
  <p:notesSz cx="6840000" cy="9108000"/>
  <p:defaultTextStyle>
    <a:lvl1pPr rtl="0" fontAlgn="base" marL="0" indent="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1pPr>
    <a:lvl2pPr rtl="0" fontAlgn="base" marL="457200" indent="4572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2pPr>
    <a:lvl3pPr rtl="0" fontAlgn="base" marL="914400" indent="9144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3pPr>
    <a:lvl4pPr rtl="0" fontAlgn="base" marL="1371600" indent="13716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4pPr>
    <a:lvl5pPr rtl="0" fontAlgn="base" marL="1828800" indent="18288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5pPr>
    <a:lvl6pPr>
      <a:defRPr sz="1800" lang="ru-RU">
        <a:latin typeface="Arial"/>
      </a:defRPr>
    </a:lvl6pPr>
    <a:lvl7pPr>
      <a:defRPr sz="1800" lang="ru-RU">
        <a:latin typeface="Arial"/>
      </a:defRPr>
    </a:lvl7pPr>
    <a:lvl8pPr>
      <a:defRPr sz="1800" lang="ru-RU">
        <a:latin typeface="Arial"/>
      </a:defRPr>
    </a:lvl8pPr>
    <a:lvl9pPr>
      <a:defRPr sz="1800" lang="ru-RU">
        <a:latin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presProps" Target="presProps.xml"/><Relationship Id="rId20" Type="http://schemas.openxmlformats.org/officeDocument/2006/relationships/tableStyles" Target="tableStyles.xml"/><Relationship Id="rId21" Type="http://schemas.openxmlformats.org/officeDocument/2006/relationships/viewProps" Target="viewProps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Верхний колонтитул 1"/>
          <p:cNvSpPr>
            <a:spLocks noGrp="1" noChangeArrowheads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/>
          <a:lstStyle/>
          <a:p>
            <a:endParaRPr dirty="0"/>
          </a:p>
        </p:txBody>
      </p:sp>
      <p:sp>
        <p:nvSpPr>
          <p:cNvPr id="18435" name="Дата 2"/>
          <p:cNvSpPr>
            <a:spLocks noGrp="1" noChangeArrowheads="1"/>
          </p:cNvSpPr>
          <p:nvPr>
            <p:ph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/>
          <a:lstStyle/>
          <a:p>
            <a:pPr lvl="0" marL="0" indent="0" algn="r">
              <a:buNone/>
            </a:pPr>
            <a:r>
              <a:rPr sz="1200"/>
              <a:t>*</a:t>
            </a:r>
          </a:p>
        </p:txBody>
      </p:sp>
      <p:sp>
        <p:nvSpPr>
          <p:cNvPr id="18436" name="Нижний колонтитул 3"/>
          <p:cNvSpPr>
            <a:spLocks noGrp="1" noChangeArrowheads="1"/>
          </p:cNvSpPr>
          <p:nvPr>
            <p:ph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endParaRPr dirty="0"/>
          </a:p>
        </p:txBody>
      </p:sp>
      <p:sp>
        <p:nvSpPr>
          <p:cNvPr id="18437" name="Номер слайда 4"/>
          <p:cNvSpPr>
            <a:spLocks noGrp="1" noChangeArrowheads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lvl="0" marL="0" indent="0" algn="r">
              <a:buNone/>
            </a:pPr>
            <a:r>
              <a:rPr sz="1200"/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Верхний колонтитул 1"/>
          <p:cNvSpPr>
            <a:spLocks noGrp="1" noChangeArrowheads="1"/>
          </p:cNvSpPr>
          <p:nvPr>
            <p:ph type="hdr" size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/>
          <a:lstStyle/>
          <a:p>
            <a:endParaRPr dirty="0"/>
          </a:p>
        </p:txBody>
      </p:sp>
      <p:sp>
        <p:nvSpPr>
          <p:cNvPr id="16387" name="Дата 2"/>
          <p:cNvSpPr>
            <a:spLocks noGrp="1" noChangeArrowheads="1"/>
          </p:cNvSpPr>
          <p:nvPr>
            <p:ph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/>
          <a:lstStyle/>
          <a:p>
            <a:pPr lvl="0" marL="0" indent="0" algn="r">
              <a:buNone/>
            </a:pPr>
            <a:r>
              <a:rPr sz="1200"/>
              <a:t>*</a:t>
            </a:r>
          </a:p>
        </p:txBody>
      </p:sp>
      <p:sp>
        <p:nvSpPr>
          <p:cNvPr id="16388" name="Образ слайда 3"/>
          <p:cNvSpPr>
            <a:spLocks noGrp="1" noChangeArrowheads="1"/>
          </p:cNvSpPr>
          <p:nvPr>
            <p:ph type="sldImg"/>
          </p:nvPr>
        </p:nvSpPr>
        <p:spPr>
          <a:xfrm>
            <a:off x="1142999" y="685799"/>
            <a:ext cx="4571999" cy="3428999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19" rIns="91439" bIns="45720" anchor="ctr" anchorCtr="0"/>
          <a:lstStyle/>
          <a:p>
            <a:endParaRPr dirty="0"/>
          </a:p>
        </p:txBody>
      </p:sp>
      <p:sp>
        <p:nvSpPr>
          <p:cNvPr id="16389" name="Заметки 4"/>
          <p:cNvSpPr>
            <a:spLocks noGrp="1" noChangeArrowheads="1"/>
          </p:cNvSpPr>
          <p:nvPr>
            <p:ph type="body" size="quarter"/>
          </p:nvPr>
        </p:nvSpPr>
        <p:spPr>
          <a:xfrm>
            <a:off x="685799" y="4343400"/>
            <a:ext cx="5486400" cy="4114800"/>
          </a:xfrm>
          <a:prstGeom prst="rect">
            <a:avLst/>
          </a:prstGeom>
          <a:noFill/>
        </p:spPr>
        <p:txBody>
          <a:bodyPr lIns="91439" tIns="45719" rIns="91440" bIns="45720"/>
          <a:lstStyle/>
          <a:p>
            <a:pPr lvl="0" marL="0" indent="0">
              <a:buNone/>
            </a:pPr>
            <a:r>
              <a:rPr/>
              <a:t>Образец текста</a:t>
            </a:r>
          </a:p>
          <a:p>
            <a:pPr lvl="1" marL="457200" indent="0">
              <a:buNone/>
            </a:pPr>
            <a:r>
              <a:rPr/>
              <a:t>Второй уровень</a:t>
            </a:r>
          </a:p>
          <a:p>
            <a:pPr lvl="2" marL="914400" indent="0">
              <a:buNone/>
            </a:pPr>
            <a:r>
              <a:rPr/>
              <a:t>Третий уровень</a:t>
            </a:r>
          </a:p>
          <a:p>
            <a:pPr lvl="3" marL="1371600" indent="0">
              <a:buNone/>
            </a:pPr>
            <a:r>
              <a:rPr/>
              <a:t>Четвертый уровень</a:t>
            </a:r>
          </a:p>
          <a:p>
            <a:pPr lvl="4" marL="1828800" indent="0">
              <a:buNone/>
            </a:pPr>
            <a:r>
              <a:rPr/>
              <a:t>Пятый уровень</a:t>
            </a:r>
          </a:p>
        </p:txBody>
      </p:sp>
      <p:sp>
        <p:nvSpPr>
          <p:cNvPr id="16390" name="Нижний колонтитул 5"/>
          <p:cNvSpPr>
            <a:spLocks noGrp="1" noChangeArrowheads="1"/>
          </p:cNvSpPr>
          <p:nvPr>
            <p:ph type="ftr" size="quarte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endParaRPr dirty="0"/>
          </a:p>
        </p:txBody>
      </p:sp>
      <p:sp>
        <p:nvSpPr>
          <p:cNvPr id="16391" name="Номер слайда 6"/>
          <p:cNvSpPr>
            <a:spLocks noGrp="1" noChangeArrowheads="1"/>
          </p:cNvSpPr>
          <p:nvPr>
            <p:ph type="sldNum" size="quarter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lvl="0" marL="0" indent="0" algn="r">
              <a:buNone/>
            </a:pPr>
            <a:r>
              <a:rPr sz="1200"/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rtl="0" fontAlgn="base" marL="0" indent="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1pPr>
    <a:lvl2pPr rtl="0" fontAlgn="base" marL="457200" indent="4572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2pPr>
    <a:lvl3pPr rtl="0" fontAlgn="base" marL="914400" indent="9144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3pPr>
    <a:lvl4pPr rtl="0" fontAlgn="base" marL="1371600" indent="13716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4pPr>
    <a:lvl5pPr rtl="0" fontAlgn="base" marL="1828800" indent="1828800" algn="l" defTabSz="914400">
      <a:buNone/>
      <a:lnSpc>
        <a:spcPct val="100000"/>
      </a:lnSpc>
      <a:defRPr sz="1800" lang="ru-RU">
        <a:solidFill>
          <a:schemeClr val="dk1"/>
        </a:solidFill>
        <a:latin typeface="+mj-lt"/>
      </a:defRPr>
    </a:lvl5pPr>
    <a:lvl6pPr>
      <a:defRPr sz="1800" lang="ru-RU">
        <a:latin typeface="Arial"/>
      </a:defRPr>
    </a:lvl6pPr>
    <a:lvl7pPr>
      <a:defRPr sz="1800" lang="ru-RU">
        <a:latin typeface="Arial"/>
      </a:defRPr>
    </a:lvl7pPr>
    <a:lvl8pPr>
      <a:defRPr sz="1800" lang="ru-RU">
        <a:latin typeface="Arial"/>
      </a:defRPr>
    </a:lvl8pPr>
    <a:lvl9pPr>
      <a:defRPr sz="1800" lang="ru-RU">
        <a:latin typeface="Arial"/>
      </a:defRPr>
    </a:lvl9pPr>
  </p:notesStyle>
</p:notesMaster>
</file>

<file path=ppt/notesSlides/_rels/notesSlide1.xml.rels><?xml version="1.0" encoding="UTF-8" standalone="yes" ?>							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ChangeArrowheads="1"/>
          </p:cNvSpPr>
          <p:nvPr>
            <p:ph type="sldImg" idx="0"/>
          </p:nvPr>
        </p:nvSpPr>
        <p:spPr>
          <a:xfrm>
            <a:off x="1142999" y="685799"/>
            <a:ext cx="4571999" cy="3428999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19" rIns="91439" bIns="45720" anchor="ctr" anchorCtr="0"/>
          <a:lstStyle/>
          <a:p>
            <a:endParaRPr dirty="0"/>
          </a:p>
        </p:txBody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799" y="4343400"/>
            <a:ext cx="5486400" cy="4114800"/>
          </a:xfrm>
          <a:prstGeom prst="rect">
            <a:avLst/>
          </a:prstGeom>
          <a:noFill/>
        </p:spPr>
        <p:txBody>
          <a:bodyPr lIns="91439" tIns="45719" rIns="91440" bIns="45720" anchor="t"/>
          <a:lstStyle/>
          <a:p>
            <a:endParaRPr dirty="0"/>
          </a:p>
        </p:txBody>
      </p:sp>
      <p:sp>
        <p:nvSpPr>
          <p:cNvPr id="17412" name="Номер слайда 3"/>
          <p:cNvSpPr txBox="1">
            <a:spLocks noGrp="1" noChangeArrowheads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lvl="0" marL="0" indent="0" algn="r">
              <a:buNone/>
            </a:pPr>
            <a:r>
              <a:rPr sz="120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1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xfrm>
            <a:off x="455399" y="6339666"/>
            <a:ext cx="2125199" cy="36416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0"/>
          </p:nvPr>
        </p:nvSpPr>
        <p:spPr>
          <a:xfrm>
            <a:off x="455399" y="273916"/>
            <a:ext cx="8197200" cy="1140000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 lvl="0" marL="0" indent="0">
              <a:buNone/>
            </a:pPr>
            <a:r>
              <a:rPr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455399" y="1596000"/>
            <a:ext cx="8197200" cy="4514083"/>
          </a:xfrm>
          <a:prstGeom prst="rect">
            <a:avLst/>
          </a:prstGeom>
          <a:noFill/>
        </p:spPr>
        <p:txBody>
          <a:bodyPr lIns="91439" tIns="45720" rIns="91440" bIns="45720"/>
          <a:lstStyle>
            <a:lvl1pPr rtl="0" fontAlgn="base" marL="342900" indent="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+mn-lt"/>
              </a:defRPr>
            </a:lvl1pPr>
            <a:lvl2pPr rtl="0" fontAlgn="base" marL="742950" indent="45720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+mn-lt"/>
              </a:defRPr>
            </a:lvl2pPr>
            <a:lvl3pPr rtl="0" fontAlgn="base" marL="1143000" indent="9144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+mn-lt"/>
              </a:defRPr>
            </a:lvl3pPr>
            <a:lvl4pPr rtl="0" fontAlgn="base" marL="1600200" indent="1371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+mn-lt"/>
              </a:defRPr>
            </a:lvl4pPr>
            <a:lvl5pPr rtl="0" fontAlgn="base" marL="2057400" indent="18288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+mn-lt"/>
              </a:defRPr>
            </a:lvl5pPr>
          </a:lstStyle>
          <a:p>
            <a:pPr lvl="0" marL="342900" indent="-342900">
              <a:spcBef>
                <a:spcPct val="20000"/>
              </a:spcBef>
              <a:buFont typeface="Arial"/>
              <a:buChar char="•"/>
            </a:pPr>
            <a:r>
              <a:rPr/>
              <a:t>Образец текста</a:t>
            </a:r>
          </a:p>
          <a:p>
            <a:pPr lvl="1" marL="742950" indent="-285750">
              <a:spcBef>
                <a:spcPct val="20000"/>
              </a:spcBef>
              <a:buFontTx/>
              <a:buChar char="–"/>
            </a:pPr>
            <a:r>
              <a:rPr/>
              <a:t>Второй уровень</a:t>
            </a:r>
          </a:p>
          <a:p>
            <a:pPr lvl="2" marL="1143000" indent="-228600">
              <a:spcBef>
                <a:spcPct val="20000"/>
              </a:spcBef>
              <a:buFontTx/>
              <a:buChar char="•"/>
            </a:pPr>
            <a:r>
              <a:rPr/>
              <a:t>Третий уровень</a:t>
            </a:r>
          </a:p>
          <a:p>
            <a:pPr lvl="3" marL="1600200" indent="-228600">
              <a:spcBef>
                <a:spcPct val="20000"/>
              </a:spcBef>
              <a:buFontTx/>
              <a:buChar char="–"/>
            </a:pPr>
            <a:r>
              <a:rPr/>
              <a:t>Четвертый уровень</a:t>
            </a:r>
          </a:p>
          <a:p>
            <a:pPr lvl="4" marL="2057400" indent="-228600">
              <a:spcBef>
                <a:spcPct val="20000"/>
              </a:spcBef>
              <a:buFontTx/>
              <a:buChar char="»"/>
            </a:pPr>
            <a:r>
              <a:rPr/>
              <a:t>Пятый уровень</a:t>
            </a:r>
          </a:p>
        </p:txBody>
      </p:sp>
      <p:sp>
        <p:nvSpPr>
          <p:cNvPr id="1028" name="Дата 3"/>
          <p:cNvSpPr>
            <a:spLocks noGrp="1" noChangeArrowheads="1"/>
          </p:cNvSpPr>
          <p:nvPr>
            <p:ph type="dt" idx="2"/>
          </p:nvPr>
        </p:nvSpPr>
        <p:spPr>
          <a:xfrm>
            <a:off x="455399" y="6339666"/>
            <a:ext cx="2125199" cy="36416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  <p:sp>
        <p:nvSpPr>
          <p:cNvPr id="1029" name="Нижний колонтитул 4"/>
          <p:cNvSpPr>
            <a:spLocks noGrp="1" noChangeArrowheads="1"/>
          </p:cNvSpPr>
          <p:nvPr>
            <p:ph type="ftr" idx="3" size="quarter"/>
          </p:nvPr>
        </p:nvSpPr>
        <p:spPr>
          <a:xfrm>
            <a:off x="3111900" y="6339666"/>
            <a:ext cx="2884199" cy="364166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/>
          <a:p>
            <a:endParaRPr dirty="0"/>
          </a:p>
        </p:txBody>
      </p:sp>
      <p:sp>
        <p:nvSpPr>
          <p:cNvPr id="1030" name="Номер слайда 5"/>
          <p:cNvSpPr>
            <a:spLocks noGrp="1" noChangeArrowheads="1"/>
          </p:cNvSpPr>
          <p:nvPr>
            <p:ph type="sldNum" idx="4" size="quarter"/>
          </p:nvPr>
        </p:nvSpPr>
        <p:spPr>
          <a:xfrm>
            <a:off x="6527400" y="6339666"/>
            <a:ext cx="2125200" cy="364166"/>
          </a:xfrm>
          <a:prstGeom prst="rect">
            <a:avLst/>
          </a:prstGeom>
          <a:noFill/>
        </p:spPr>
        <p:txBody>
          <a:bodyPr lIns="91439" tIns="45720" rIns="91439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200">
                <a:solidFill>
                  <a:srgbClr val="898989"/>
                </a:solidFill>
                <a:latin typeface="+mn-lt"/>
              </a:rPr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rtl="0" fontAlgn="base" marL="0" indent="0" algn="ctr" defTabSz="914400">
        <a:buNone/>
        <a:lnSpc>
          <a:spcPct val="100000"/>
        </a:lnSpc>
        <a:defRPr sz="4400" lang="ru-RU">
          <a:solidFill>
            <a:schemeClr val="dk1"/>
          </a:solidFill>
          <a:latin typeface="+mn-lt"/>
        </a:defRPr>
      </a:lvl1pPr>
      <a:lvl2pPr rtl="0" fontAlgn="base" marL="0" indent="0" algn="ctr" defTabSz="914400">
        <a:buNone/>
        <a:lnSpc>
          <a:spcPct val="100000"/>
        </a:lnSpc>
        <a:defRPr sz="4400" lang="ru-RU">
          <a:solidFill>
            <a:schemeClr val="dk1"/>
          </a:solidFill>
          <a:latin typeface="+mn-lt"/>
        </a:defRPr>
      </a:lvl2pPr>
      <a:lvl3pPr rtl="0" fontAlgn="base" marL="0" indent="0" algn="ctr" defTabSz="914400">
        <a:buNone/>
        <a:lnSpc>
          <a:spcPct val="100000"/>
        </a:lnSpc>
        <a:defRPr sz="4400" lang="ru-RU">
          <a:solidFill>
            <a:schemeClr val="dk1"/>
          </a:solidFill>
          <a:latin typeface="+mn-lt"/>
        </a:defRPr>
      </a:lvl3pPr>
      <a:lvl4pPr rtl="0" fontAlgn="base" marL="0" indent="0" algn="ctr" defTabSz="914400">
        <a:buNone/>
        <a:lnSpc>
          <a:spcPct val="100000"/>
        </a:lnSpc>
        <a:defRPr sz="4400" lang="ru-RU">
          <a:solidFill>
            <a:schemeClr val="dk1"/>
          </a:solidFill>
          <a:latin typeface="+mn-lt"/>
        </a:defRPr>
      </a:lvl4pPr>
      <a:lvl5pPr rtl="0" fontAlgn="base" marL="0" indent="0" algn="ctr" defTabSz="914400">
        <a:buNone/>
        <a:lnSpc>
          <a:spcPct val="100000"/>
        </a:lnSpc>
        <a:defRPr sz="4400" lang="ru-RU">
          <a:solidFill>
            <a:schemeClr val="dk1"/>
          </a:solidFill>
          <a:latin typeface="+mn-lt"/>
        </a:defRPr>
      </a:lvl5pPr>
      <a:lvl6pPr>
        <a:defRPr sz="1800" lang="ru-RU">
          <a:latin typeface="Arial"/>
        </a:defRPr>
      </a:lvl6pPr>
      <a:lvl7pPr>
        <a:defRPr sz="1800" lang="ru-RU">
          <a:latin typeface="Arial"/>
        </a:defRPr>
      </a:lvl7pPr>
      <a:lvl8pPr>
        <a:defRPr sz="1800" lang="ru-RU">
          <a:latin typeface="Arial"/>
        </a:defRPr>
      </a:lvl8pPr>
      <a:lvl9pPr>
        <a:defRPr sz="1800" lang="ru-RU">
          <a:latin typeface="Arial"/>
        </a:defRPr>
      </a:lvl9pPr>
    </p:titleStyle>
    <p:bodyStyle>
      <a:lvl1pPr rtl="0" fontAlgn="base" marL="342900" indent="0" algn="l" defTabSz="914400">
        <a:buFont typeface="Arial"/>
        <a:buChar char="•"/>
        <a:lnSpc>
          <a:spcPct val="100000"/>
        </a:lnSpc>
        <a:spcBef>
          <a:spcPct val="20000"/>
        </a:spcBef>
        <a:defRPr sz="3200" lang="ru-RU">
          <a:solidFill>
            <a:schemeClr val="dk1"/>
          </a:solidFill>
          <a:latin typeface="+mn-lt"/>
        </a:defRPr>
      </a:lvl1pPr>
      <a:lvl2pPr rtl="0" fontAlgn="base" marL="742950" indent="457200" algn="l" defTabSz="914400">
        <a:buChar char="–"/>
        <a:lnSpc>
          <a:spcPct val="100000"/>
        </a:lnSpc>
        <a:spcBef>
          <a:spcPct val="20000"/>
        </a:spcBef>
        <a:defRPr sz="2800" lang="ru-RU">
          <a:solidFill>
            <a:schemeClr val="dk1"/>
          </a:solidFill>
          <a:latin typeface="+mn-lt"/>
        </a:defRPr>
      </a:lvl2pPr>
      <a:lvl3pPr rtl="0" fontAlgn="base" marL="1143000" indent="914400" algn="l" defTabSz="914400">
        <a:buChar char="•"/>
        <a:lnSpc>
          <a:spcPct val="100000"/>
        </a:lnSpc>
        <a:spcBef>
          <a:spcPct val="20000"/>
        </a:spcBef>
        <a:defRPr sz="2400" lang="ru-RU">
          <a:solidFill>
            <a:schemeClr val="dk1"/>
          </a:solidFill>
          <a:latin typeface="+mn-lt"/>
        </a:defRPr>
      </a:lvl3pPr>
      <a:lvl4pPr rtl="0" fontAlgn="base" marL="1600200" indent="1371600" algn="l" defTabSz="914400">
        <a:buChar char="–"/>
        <a:lnSpc>
          <a:spcPct val="100000"/>
        </a:lnSpc>
        <a:spcBef>
          <a:spcPct val="20000"/>
        </a:spcBef>
        <a:defRPr sz="2000" lang="ru-RU">
          <a:solidFill>
            <a:schemeClr val="dk1"/>
          </a:solidFill>
          <a:latin typeface="+mn-lt"/>
        </a:defRPr>
      </a:lvl4pPr>
      <a:lvl5pPr rtl="0" fontAlgn="base" marL="2057400" indent="1828800" algn="l" defTabSz="914400">
        <a:buChar char="»"/>
        <a:lnSpc>
          <a:spcPct val="100000"/>
        </a:lnSpc>
        <a:spcBef>
          <a:spcPct val="20000"/>
        </a:spcBef>
        <a:defRPr sz="2000" lang="ru-RU">
          <a:solidFill>
            <a:schemeClr val="dk1"/>
          </a:solidFill>
          <a:latin typeface="+mn-lt"/>
        </a:defRPr>
      </a:lvl5pPr>
      <a:lvl6pPr>
        <a:defRPr sz="1800" lang="ru-RU">
          <a:latin typeface="Arial"/>
        </a:defRPr>
      </a:lvl6pPr>
      <a:lvl7pPr>
        <a:defRPr sz="1800" lang="ru-RU">
          <a:latin typeface="Arial"/>
        </a:defRPr>
      </a:lvl7pPr>
      <a:lvl8pPr>
        <a:defRPr sz="1800" lang="ru-RU">
          <a:latin typeface="Arial"/>
        </a:defRPr>
      </a:lvl8pPr>
      <a:lvl9pPr>
        <a:defRPr sz="1800" lang="ru-RU">
          <a:latin typeface="Arial"/>
        </a:defRPr>
      </a:lvl9pPr>
    </p:bodyStyle>
    <p:otherStyle>
      <a:lvl1pPr rtl="0" fontAlgn="base" marL="0" indent="0" algn="l" defTabSz="914400">
        <a:buNone/>
        <a:lnSpc>
          <a:spcPct val="100000"/>
        </a:lnSpc>
        <a:defRPr sz="1800" lang="ru-RU">
          <a:solidFill>
            <a:schemeClr val="dk1"/>
          </a:solidFill>
          <a:latin typeface="+mj-lt"/>
        </a:defRPr>
      </a:lvl1pPr>
      <a:lvl2pPr rtl="0" fontAlgn="base" marL="457200" indent="457200" algn="l" defTabSz="914400">
        <a:buNone/>
        <a:lnSpc>
          <a:spcPct val="100000"/>
        </a:lnSpc>
        <a:defRPr sz="1800" lang="ru-RU">
          <a:solidFill>
            <a:schemeClr val="dk1"/>
          </a:solidFill>
          <a:latin typeface="+mj-lt"/>
        </a:defRPr>
      </a:lvl2pPr>
      <a:lvl3pPr rtl="0" fontAlgn="base" marL="914400" indent="914400" algn="l" defTabSz="914400">
        <a:buNone/>
        <a:lnSpc>
          <a:spcPct val="100000"/>
        </a:lnSpc>
        <a:defRPr sz="1800" lang="ru-RU">
          <a:solidFill>
            <a:schemeClr val="dk1"/>
          </a:solidFill>
          <a:latin typeface="+mj-lt"/>
        </a:defRPr>
      </a:lvl3pPr>
      <a:lvl4pPr rtl="0" fontAlgn="base" marL="1371600" indent="1371600" algn="l" defTabSz="914400">
        <a:buNone/>
        <a:lnSpc>
          <a:spcPct val="100000"/>
        </a:lnSpc>
        <a:defRPr sz="1800" lang="ru-RU">
          <a:solidFill>
            <a:schemeClr val="dk1"/>
          </a:solidFill>
          <a:latin typeface="+mj-lt"/>
        </a:defRPr>
      </a:lvl4pPr>
      <a:lvl5pPr rtl="0" fontAlgn="base" marL="1828800" indent="1828800" algn="l" defTabSz="914400">
        <a:buNone/>
        <a:lnSpc>
          <a:spcPct val="100000"/>
        </a:lnSpc>
        <a:defRPr sz="1800" lang="ru-RU">
          <a:solidFill>
            <a:schemeClr val="dk1"/>
          </a:solidFill>
          <a:latin typeface="+mj-lt"/>
        </a:defRPr>
      </a:lvl5pPr>
      <a:lvl6pPr>
        <a:defRPr sz="1800" lang="ru-RU">
          <a:latin typeface="Arial"/>
        </a:defRPr>
      </a:lvl6pPr>
      <a:lvl7pPr>
        <a:defRPr sz="1800" lang="ru-RU">
          <a:latin typeface="Arial"/>
        </a:defRPr>
      </a:lvl7pPr>
      <a:lvl8pPr>
        <a:defRPr sz="1800" lang="ru-RU">
          <a:latin typeface="Arial"/>
        </a:defRPr>
      </a:lvl8pPr>
      <a:lvl9pPr>
        <a:defRPr sz="1800" lang="ru-RU">
          <a:latin typeface="Arial"/>
        </a:defRPr>
      </a:lvl9pPr>
    </p:otherStyle>
  </p:txStyles>
</p:sldMaster>
</file>

<file path=ppt/slides/_rels/slide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/Relationships>
</file>

<file path=ppt/slides/_rels/slide1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</file>

<file path=ppt/slides/_rels/slide1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1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/Relationships>
</file>

<file path=ppt/slides/_rels/slide5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6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/Relationships>
</file>

<file path=ppt/slides/_rels/slide7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8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</file>

<file path=ppt/slides/_rels/slide9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3999" cy="2143124"/>
          </a:xfrm>
          <a:prstGeom prst="rect">
            <a:avLst/>
          </a:prstGeom>
          <a:noFill/>
        </p:spPr>
        <p:txBody>
          <a:bodyPr lIns="91440" tIns="45720" rIns="91440" bIns="45719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marL="0" indent="0">
              <a:buNone/>
            </a:pPr>
            <a:r>
              <a:rPr sz="1400">
                <a:latin typeface="Times New Roman"/>
                <a:ea typeface="Times New Roman"/>
              </a:rPr>
              <a:t>Федеральное государственное бюджетное образовательное учреждени</a:t>
            </a:r>
            <a:br>
              <a:rPr sz="1400">
                <a:latin typeface="Times New Roman"/>
                <a:ea typeface="Times New Roman"/>
              </a:rPr>
            </a:br>
            <a:r>
              <a:rPr sz="1400">
                <a:latin typeface="Times New Roman"/>
                <a:ea typeface="Times New Roman"/>
              </a:rPr>
              <a:t>высшего профессионального образовани</a:t>
            </a:r>
            <a:br>
              <a:rPr sz="1400">
                <a:latin typeface="Times New Roman"/>
                <a:ea typeface="Times New Roman"/>
              </a:rPr>
            </a:br>
            <a:r>
              <a:rPr sz="1400">
                <a:latin typeface="Times New Roman"/>
                <a:ea typeface="Times New Roman"/>
              </a:rPr>
              <a:t>Южно-Уральский государственный университе</a:t>
            </a:r>
            <a:br>
              <a:rPr sz="1400">
                <a:latin typeface="Times New Roman"/>
                <a:ea typeface="Times New Roman"/>
              </a:rPr>
            </a:br>
            <a:r>
              <a:rPr sz="1400">
                <a:latin typeface="Times New Roman"/>
                <a:ea typeface="Times New Roman"/>
              </a:rPr>
              <a:t>(национальный исследовательский университет</a:t>
            </a:r>
            <a:br>
              <a:rPr sz="1400">
                <a:latin typeface="Times New Roman"/>
                <a:ea typeface="Times New Roman"/>
              </a:rPr>
            </a:br>
            <a:r>
              <a:rPr sz="1400">
                <a:latin typeface="Times New Roman"/>
                <a:ea typeface="Times New Roman"/>
              </a:rPr>
              <a:t>Филиал в Г. Миасс</a:t>
            </a:r>
            <a:br>
              <a:rPr sz="1400">
                <a:latin typeface="Times New Roman"/>
                <a:ea typeface="Times New Roman"/>
              </a:rPr>
            </a:br>
            <a:r>
              <a:rPr sz="1400">
                <a:latin typeface="Times New Roman"/>
                <a:ea typeface="Times New Roman"/>
              </a:rPr>
              <a:t>Геологический факульте</a:t>
            </a:r>
            <a:br>
              <a:rPr sz="1400">
                <a:latin typeface="Times New Roman"/>
                <a:ea typeface="Times New Roman"/>
              </a:rPr>
            </a:br>
            <a:r>
              <a:rPr sz="1400">
                <a:latin typeface="Times New Roman"/>
                <a:ea typeface="Times New Roman"/>
              </a:rPr>
              <a:t>Кафедра геологии</a:t>
            </a:r>
            <a:r>
              <a:rPr sz="1300" b="1"/>
              <a:t> </a:t>
            </a:r>
            <a:br>
              <a:rPr sz="1300"/>
            </a:br>
            <a:r>
              <a:rPr sz="1300" b="1"/>
              <a:t> </a:t>
            </a:r>
            <a:br>
              <a:rPr sz="1300"/>
            </a:br>
            <a:endParaRPr lang="en-US" sz="1300"/>
          </a:p>
        </p:txBody>
      </p:sp>
      <p:sp>
        <p:nvSpPr>
          <p:cNvPr id="2051" name="Подзаголовок 2"/>
          <p:cNvSpPr>
            <a:spLocks noGrp="1" noChangeArrowheads="1"/>
          </p:cNvSpPr>
          <p:nvPr>
            <p:ph type="subTitle"/>
          </p:nvPr>
        </p:nvSpPr>
        <p:spPr>
          <a:xfrm>
            <a:off x="0" y="1928812"/>
            <a:ext cx="9143999" cy="492918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lvl="0" marL="0" indent="0" algn="r">
              <a:lnSpc>
                <a:spcPct val="90000"/>
              </a:lnSpc>
              <a:buNone/>
            </a:pPr>
            <a:endParaRPr lang="en-US" sz="1600"/>
          </a:p>
          <a:p>
            <a:pPr lvl="0" marL="0" indent="0" algn="r">
              <a:lnSpc>
                <a:spcPct val="90000"/>
              </a:lnSpc>
              <a:buNone/>
            </a:pPr>
          </a:p>
          <a:p>
            <a:pPr lvl="0" marL="0" indent="0">
              <a:lnSpc>
                <a:spcPct val="90000"/>
              </a:lnSpc>
              <a:buNone/>
            </a:pPr>
            <a:r>
              <a:rPr sz="2400">
                <a:latin typeface="Times New Roman"/>
                <a:ea typeface="Times New Roman"/>
              </a:rPr>
              <a:t>Условия формирования золотопродуктивных минеральных ассоциаций месторождения Копто, Тарданский рудный узел (Восточная Тыва)</a:t>
            </a:r>
          </a:p>
          <a:p>
            <a:pPr lvl="0" marL="0" indent="0" algn="r">
              <a:lnSpc>
                <a:spcPct val="90000"/>
              </a:lnSpc>
              <a:buNone/>
            </a:pPr>
            <a:endParaRPr lang="en-US" sz="2400"/>
          </a:p>
          <a:p>
            <a:pPr lvl="0" marL="0" indent="0" algn="r">
              <a:lnSpc>
                <a:spcPct val="90000"/>
              </a:lnSpc>
              <a:buNone/>
            </a:pPr>
          </a:p>
          <a:p>
            <a:pPr lvl="0" marL="0" indent="0" algn="l">
              <a:lnSpc>
                <a:spcPct val="90000"/>
              </a:lnSpc>
              <a:buNone/>
            </a:pPr>
            <a:r>
              <a:rPr sz="1800">
                <a:latin typeface="Times New Roman"/>
                <a:ea typeface="Times New Roman"/>
              </a:rPr>
              <a:t>                                                                         Выполнил: студент МиГеО 405 Бутузов А.С.</a:t>
            </a:r>
          </a:p>
          <a:p>
            <a:pPr lvl="0" marL="0" indent="0" algn="l">
              <a:lnSpc>
                <a:spcPct val="90000"/>
              </a:lnSpc>
              <a:buNone/>
            </a:pPr>
            <a:r>
              <a:rPr sz="1800">
                <a:latin typeface="Times New Roman"/>
                <a:ea typeface="Times New Roman"/>
              </a:rPr>
              <a:t>                                                                         Руководитель: к.г.-м.н., ст.преп. Анкушева Н.Н.</a:t>
            </a:r>
          </a:p>
          <a:p>
            <a:pPr lvl="0" marL="0" indent="0">
              <a:lnSpc>
                <a:spcPct val="90000"/>
              </a:lnSpc>
              <a:buNone/>
            </a:pPr>
            <a:endParaRPr lang="en-US" sz="1800"/>
          </a:p>
          <a:p>
            <a:pPr lvl="0" marL="0" indent="0">
              <a:lnSpc>
                <a:spcPct val="90000"/>
              </a:lnSpc>
              <a:buNone/>
            </a:pPr>
            <a:endParaRPr lang="en-US" sz="1600"/>
          </a:p>
          <a:p>
            <a:pPr lvl="0" marL="0" indent="0">
              <a:lnSpc>
                <a:spcPct val="90000"/>
              </a:lnSpc>
              <a:buNone/>
            </a:pPr>
            <a:endParaRPr lang="en-US" sz="1600"/>
          </a:p>
          <a:p>
            <a:pPr lvl="0" marL="0" indent="0">
              <a:lnSpc>
                <a:spcPct val="90000"/>
              </a:lnSpc>
              <a:buNone/>
            </a:pPr>
            <a:endParaRPr lang="en-US" sz="1600"/>
          </a:p>
          <a:p>
            <a:pPr lvl="0" marL="0" indent="0">
              <a:lnSpc>
                <a:spcPct val="90000"/>
              </a:lnSpc>
              <a:buNone/>
            </a:pPr>
            <a:r>
              <a:rPr sz="1600">
                <a:latin typeface="Times New Roman"/>
                <a:ea typeface="Times New Roman"/>
              </a:rPr>
              <a:t>Миасс</a:t>
            </a:r>
          </a:p>
          <a:p>
            <a:pPr lvl="0" marL="0" indent="0">
              <a:lnSpc>
                <a:spcPct val="90000"/>
              </a:lnSpc>
              <a:buNone/>
            </a:pPr>
            <a:r>
              <a:rPr sz="1600">
                <a:latin typeface="Times New Roman"/>
                <a:ea typeface="Times New Roman"/>
              </a:rPr>
              <a:t>2018</a:t>
            </a:r>
          </a:p>
        </p:txBody>
      </p:sp>
      <p:pic>
        <p:nvPicPr>
          <p:cNvPr id="2052" name="Picture 3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5349" cy="1801812"/>
          </a:xfrm>
          <a:prstGeom prst="rect">
            <a:avLst/>
          </a:prstGeom>
          <a:noFill/>
        </p:spPr>
      </p:pic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" y="-142874"/>
            <a:ext cx="8229599" cy="823912"/>
          </a:xfrm>
          <a:prstGeom prst="rect">
            <a:avLst/>
          </a:prstGeom>
          <a:noFill/>
        </p:spPr>
        <p:txBody>
          <a:bodyPr lIns="91440" tIns="45720" rIns="91440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2400">
                <a:latin typeface="Times New Roman"/>
              </a:rPr>
              <a:t>Минеральный состав руд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/>
        </p:nvSpPr>
        <p:spPr>
          <a:xfrm>
            <a:off x="5143500" y="3000374"/>
            <a:ext cx="3286124" cy="523875"/>
          </a:xfrm>
          <a:prstGeom prst="rect">
            <a:avLst/>
          </a:prstGeom>
          <a:noFill/>
        </p:spPr>
        <p:txBody>
          <a:bodyPr lIns="91439" tIns="45719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Золото (Au) в кальците (Са). (Аншлиф ХП-35)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/>
        </p:nvSpPr>
        <p:spPr>
          <a:xfrm>
            <a:off x="857249" y="2928937"/>
            <a:ext cx="3286124" cy="738187"/>
          </a:xfrm>
          <a:prstGeom prst="rect">
            <a:avLst/>
          </a:prstGeom>
          <a:noFill/>
        </p:spPr>
        <p:txBody>
          <a:bodyPr lIns="91439" tIns="45719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Золото (Au) в кальците (Са) с медно-окисленной пленкой бурого цвета. (Аншлиф ХП-35) </a:t>
            </a:r>
          </a:p>
        </p:txBody>
      </p:sp>
      <p:sp>
        <p:nvSpPr>
          <p:cNvPr id="11269" name="Rectangle 9"/>
          <p:cNvSpPr>
            <a:spLocks noGrp="1" noChangeArrowheads="1"/>
          </p:cNvSpPr>
          <p:nvPr/>
        </p:nvSpPr>
        <p:spPr>
          <a:xfrm>
            <a:off x="785812" y="6072187"/>
            <a:ext cx="3357562" cy="523875"/>
          </a:xfrm>
          <a:prstGeom prst="rect">
            <a:avLst/>
          </a:prstGeom>
          <a:noFill/>
        </p:spPr>
        <p:txBody>
          <a:bodyPr lIns="91439" tIns="45720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>
                <a:latin typeface="Times New Roman"/>
                <a:ea typeface="Times New Roman"/>
              </a:rPr>
              <a:t>Пирит (Ру) в кварце (Са). (Аншлиф ХП-5А)  </a:t>
            </a:r>
          </a:p>
        </p:txBody>
      </p:sp>
      <p:sp>
        <p:nvSpPr>
          <p:cNvPr id="11270" name="Номер слайда 15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pic>
        <p:nvPicPr>
          <p:cNvPr id="11271" name="Рисунок 11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49" y="571499"/>
            <a:ext cx="3214687" cy="2428874"/>
          </a:xfrm>
          <a:prstGeom prst="rect">
            <a:avLst/>
          </a:prstGeom>
          <a:noFill/>
        </p:spPr>
      </p:pic>
      <p:pic>
        <p:nvPicPr>
          <p:cNvPr id="11272" name="Рисунок 12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0" y="571499"/>
            <a:ext cx="3143249" cy="2428874"/>
          </a:xfrm>
          <a:prstGeom prst="rect">
            <a:avLst/>
          </a:prstGeom>
          <a:noFill/>
        </p:spPr>
      </p:pic>
      <p:pic>
        <p:nvPicPr>
          <p:cNvPr id="11273" name="Рисунок 13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49" y="3643312"/>
            <a:ext cx="3214687" cy="2487612"/>
          </a:xfrm>
          <a:prstGeom prst="rect">
            <a:avLst/>
          </a:prstGeom>
          <a:noFill/>
        </p:spPr>
      </p:pic>
      <p:pic>
        <p:nvPicPr>
          <p:cNvPr id="11274" name="Рисунок 14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43500" y="3643312"/>
            <a:ext cx="3143249" cy="2500312"/>
          </a:xfrm>
          <a:prstGeom prst="rect">
            <a:avLst/>
          </a:prstGeom>
          <a:noFill/>
        </p:spPr>
      </p:pic>
      <p:sp>
        <p:nvSpPr>
          <p:cNvPr id="11275" name="Прямоугольник 15"/>
          <p:cNvSpPr>
            <a:spLocks noGrp="1" noChangeArrowheads="1"/>
          </p:cNvSpPr>
          <p:nvPr/>
        </p:nvSpPr>
        <p:spPr>
          <a:xfrm>
            <a:off x="5143500" y="6119812"/>
            <a:ext cx="3143249" cy="738187"/>
          </a:xfrm>
          <a:prstGeom prst="rect">
            <a:avLst/>
          </a:prstGeom>
          <a:noFill/>
        </p:spPr>
        <p:txBody>
          <a:bodyPr lIns="91439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  <a:ea typeface="Times New Roman"/>
              </a:rPr>
              <a:t>Золото (Au) на границе кварца (Q) и гетита (Gt) с пиритом (Py). (Аншлиф ХП-1б)</a:t>
            </a:r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4" y="142874"/>
            <a:ext cx="8229599" cy="476249"/>
          </a:xfrm>
          <a:prstGeom prst="rect">
            <a:avLst/>
          </a:prstGeom>
          <a:noFill/>
        </p:spPr>
        <p:txBody>
          <a:bodyPr lIns="91440" tIns="45720" rIns="91440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2400">
                <a:latin typeface="Times New Roman"/>
              </a:rPr>
              <a:t>Флюидные включения в кварце сульфидно-кварцевых жил</a:t>
            </a:r>
          </a:p>
        </p:txBody>
      </p:sp>
      <p:sp>
        <p:nvSpPr>
          <p:cNvPr id="12291" name="Rectangle 15"/>
          <p:cNvSpPr>
            <a:spLocks noGrp="1" noChangeArrowheads="1"/>
          </p:cNvSpPr>
          <p:nvPr/>
        </p:nvSpPr>
        <p:spPr>
          <a:xfrm>
            <a:off x="1357312" y="5714999"/>
            <a:ext cx="7891462" cy="581025"/>
          </a:xfrm>
          <a:prstGeom prst="rect">
            <a:avLst/>
          </a:prstGeom>
          <a:noFill/>
        </p:spPr>
        <p:txBody>
          <a:bodyPr lIns="91439" tIns="45720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just">
              <a:buNone/>
            </a:pPr>
            <a:r>
              <a:rPr sz="1600">
                <a:latin typeface="Times New Roman"/>
              </a:rPr>
              <a:t>1 – первичные двухфазные газово-жидкие флюидные включения</a:t>
            </a:r>
          </a:p>
          <a:p>
            <a:pPr lvl="0" marL="0" indent="0" algn="just">
              <a:buNone/>
            </a:pPr>
            <a:r>
              <a:rPr sz="1600">
                <a:latin typeface="Times New Roman"/>
              </a:rPr>
              <a:t>2 – вторичные однофазные и двухфазные флюидные включения</a:t>
            </a:r>
          </a:p>
        </p:txBody>
      </p:sp>
      <p:sp>
        <p:nvSpPr>
          <p:cNvPr id="12292" name="Номер слайда 7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pic>
        <p:nvPicPr>
          <p:cNvPr id="12293" name="Содержимое 11"/>
          <p:cNvPicPr>
            <a:picLocks noGrp="1" noChangeAspect="1"/>
          </p:cNvPicPr>
          <p:nvPr>
            <p:ph type="obj"/>
          </p:nvPr>
        </p:nvPicPr>
        <p:blipFill>
          <a:blip r:embed="rId2"/>
          <a:srcRect l="0" t="0" r="0" b="0"/>
          <a:stretch>
            <a:fillRect/>
          </a:stretch>
        </p:blipFill>
        <p:spPr>
          <a:xfrm>
            <a:off x="892174" y="714374"/>
            <a:ext cx="3424237" cy="2285999"/>
          </a:xfrm>
          <a:prstGeom prst="rect">
            <a:avLst/>
          </a:prstGeom>
          <a:noFill/>
        </p:spPr>
      </p:pic>
      <p:pic>
        <p:nvPicPr>
          <p:cNvPr id="12294" name="Содержимое 13"/>
          <p:cNvPicPr>
            <a:picLocks noGrp="1" noChangeAspect="1"/>
          </p:cNvPicPr>
          <p:nvPr>
            <p:ph type="obj"/>
          </p:nvPr>
        </p:nvPicPr>
        <p:blipFill>
          <a:blip r:embed="rId3"/>
          <a:srcRect l="0" t="0" r="0" b="0"/>
          <a:stretch>
            <a:fillRect/>
          </a:stretch>
        </p:blipFill>
        <p:spPr>
          <a:xfrm>
            <a:off x="4786312" y="714374"/>
            <a:ext cx="3325812" cy="2357437"/>
          </a:xfrm>
          <a:prstGeom prst="rect">
            <a:avLst/>
          </a:prstGeom>
          <a:noFill/>
        </p:spPr>
      </p:pic>
      <p:pic>
        <p:nvPicPr>
          <p:cNvPr id="12295" name="Содержимое 15"/>
          <p:cNvPicPr>
            <a:picLocks noGrp="1" noChangeAspect="1"/>
          </p:cNvPicPr>
          <p:nvPr>
            <p:ph type="obj"/>
          </p:nvPr>
        </p:nvPicPr>
        <p:blipFill>
          <a:blip r:embed="rId4"/>
          <a:srcRect l="0" t="0" r="0" b="0"/>
          <a:stretch>
            <a:fillRect/>
          </a:stretch>
        </p:blipFill>
        <p:spPr>
          <a:xfrm>
            <a:off x="892174" y="3428999"/>
            <a:ext cx="3414712" cy="2285999"/>
          </a:xfrm>
          <a:prstGeom prst="rect">
            <a:avLst/>
          </a:prstGeom>
          <a:noFill/>
        </p:spPr>
      </p:pic>
      <p:pic>
        <p:nvPicPr>
          <p:cNvPr id="12296" name="Содержимое 17"/>
          <p:cNvPicPr>
            <a:picLocks noGrp="1" noChangeAspect="1"/>
          </p:cNvPicPr>
          <p:nvPr>
            <p:ph type="obj"/>
          </p:nvPr>
        </p:nvPicPr>
        <p:blipFill>
          <a:blip r:embed="rId5"/>
          <a:srcRect l="0" t="0" r="0" b="0"/>
          <a:stretch>
            <a:fillRect/>
          </a:stretch>
        </p:blipFill>
        <p:spPr>
          <a:xfrm>
            <a:off x="4786312" y="3428999"/>
            <a:ext cx="3357562" cy="2251075"/>
          </a:xfrm>
          <a:prstGeom prst="rect">
            <a:avLst/>
          </a:prstGeom>
          <a:noFill/>
        </p:spPr>
      </p:pic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2874"/>
            <a:ext cx="8764587" cy="928687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2200">
                <a:latin typeface="Times New Roman"/>
                <a:ea typeface="Times New Roman"/>
              </a:rPr>
              <a:t>Гистограмма температуры гомогенизации флюидных включений в кварце</a:t>
            </a:r>
          </a:p>
        </p:txBody>
      </p:sp>
      <p:sp>
        <p:nvSpPr>
          <p:cNvPr id="13315" name="Номер слайда 3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sp>
        <p:nvSpPr>
          <p:cNvPr id="13316" name="Rectangle 2"/>
          <p:cNvSpPr>
            <a:spLocks noGrp="1" noChangeArrowheads="1"/>
          </p:cNvSpPr>
          <p:nvPr/>
        </p:nvSpPr>
        <p:spPr>
          <a:xfrm>
            <a:off x="0" y="0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endParaRPr dirty="0"/>
          </a:p>
        </p:txBody>
      </p:sp>
      <p:pic>
        <p:nvPicPr>
          <p:cNvPr id="13317" name="Picture 7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524" y="1196974"/>
            <a:ext cx="5048250" cy="4017962"/>
          </a:xfrm>
          <a:prstGeom prst="rect">
            <a:avLst/>
          </a:prstGeom>
          <a:noFill/>
        </p:spPr>
      </p:pic>
      <p:sp>
        <p:nvSpPr>
          <p:cNvPr id="13318" name="Прямоугольник 6"/>
          <p:cNvSpPr>
            <a:spLocks noGrp="1" noChangeArrowheads="1"/>
          </p:cNvSpPr>
          <p:nvPr/>
        </p:nvSpPr>
        <p:spPr>
          <a:xfrm>
            <a:off x="5364162" y="949324"/>
            <a:ext cx="3424237" cy="5908674"/>
          </a:xfrm>
          <a:prstGeom prst="rect">
            <a:avLst/>
          </a:prstGeom>
          <a:noFill/>
        </p:spPr>
        <p:txBody>
          <a:bodyPr lIns="91439" tIns="45719" rIns="91440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>
                <a:latin typeface="Times New Roman"/>
                <a:ea typeface="Times New Roman"/>
              </a:rPr>
              <a:t>При термобарогеохимических замерах, были исследованы 4 кварцевые пластины (ХП-1б, ХП-7, ХП-4, ХП-4б). Замерялась температура гомогенизации. Было сделано 44-45 замеров. По результатам которых была построена гистограмма температур гомогенизации. </a:t>
            </a:r>
          </a:p>
          <a:p>
            <a:pPr lvl="0" marL="0" indent="0">
              <a:buNone/>
            </a:pPr>
            <a:r>
              <a:rPr>
                <a:latin typeface="Times New Roman"/>
                <a:ea typeface="Times New Roman"/>
              </a:rPr>
              <a:t>Интервал температур гомогенизации (Т</a:t>
            </a:r>
            <a:r>
              <a:rPr baseline="-25000">
                <a:latin typeface="Times New Roman"/>
                <a:ea typeface="Times New Roman"/>
              </a:rPr>
              <a:t>гом</a:t>
            </a:r>
            <a:r>
              <a:rPr lang="en-US">
                <a:latin typeface="Times New Roman"/>
                <a:ea typeface="Times New Roman"/>
              </a:rPr>
              <a:t>, n=45) составляет 100–300 °C. Данные температуры считаются минимальными температурами образования жил (Юминов, 2008). Гистограмма показывает однородный характер распределения с двумя ярко выраженными пиками – 200–220 и 240-260 °C.</a:t>
            </a:r>
          </a:p>
          <a:p>
            <a:pPr lvl="0" marL="0" indent="0" algn="just">
              <a:buNone/>
            </a:pPr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00062" y="428624"/>
            <a:ext cx="8320087" cy="5448299"/>
          </a:xfrm>
          <a:prstGeom prst="rect">
            <a:avLst/>
          </a:prstGeom>
          <a:noFill/>
        </p:spPr>
        <p:txBody>
          <a:bodyPr lIns="91440" tIns="45719" rIns="91440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l">
              <a:lnSpc>
                <a:spcPct val="150000"/>
              </a:lnSpc>
              <a:buNone/>
            </a:pPr>
            <a:r>
              <a:rPr sz="2000">
                <a:latin typeface="Times New Roman"/>
                <a:ea typeface="Times New Roman"/>
              </a:rPr>
              <a:t>                                                    </a:t>
            </a:r>
            <a:r>
              <a:rPr sz="2400">
                <a:latin typeface="Times New Roman"/>
                <a:ea typeface="Times New Roman"/>
              </a:rPr>
              <a:t>Заключение</a:t>
            </a:r>
            <a:br>
              <a:rPr sz="2000">
                <a:latin typeface="Times New Roman"/>
                <a:ea typeface="Times New Roman"/>
              </a:rPr>
            </a:br>
            <a:r>
              <a:rPr sz="1600">
                <a:latin typeface="Times New Roman"/>
                <a:ea typeface="Times New Roman"/>
              </a:rPr>
              <a:t>- Вмещающие породы месторождения Копто представлены гранатовыми скарнами, состоящими из граната (предположительно, андрадит) и пироксена; пироксеновым скарном,  состоящими из пироксена, кварца, плагиоклаза, малахита. Сульфидная минерализация с золотом приурочена к карбонатно-кварцевым жилам, состоящим из кальцита, кварца, эпидота, малахита, гематита</a:t>
            </a:r>
            <a:br>
              <a:rPr sz="1600">
                <a:latin typeface="Times New Roman"/>
                <a:ea typeface="Times New Roman"/>
              </a:rPr>
            </a:br>
            <a:r>
              <a:rPr sz="1600">
                <a:latin typeface="Times New Roman"/>
                <a:ea typeface="Times New Roman"/>
              </a:rPr>
              <a:t>- Рудная минерализация месторождения Копто связана с карбонатно-кварцевыми жилами и представлена пиритом, лимонитом. Самородное золото приурочено к пириту, лимониту в виде включений и зерен пластинчатой формы</a:t>
            </a:r>
            <a:br>
              <a:rPr sz="1600">
                <a:latin typeface="Times New Roman"/>
                <a:ea typeface="Times New Roman"/>
              </a:rPr>
            </a:br>
            <a:r>
              <a:rPr sz="1600">
                <a:latin typeface="Times New Roman"/>
                <a:ea typeface="Times New Roman"/>
              </a:rPr>
              <a:t>- Золото-сульфидно-карбонатно-кварцевые жилы на месторождении Копто образовались при температурах не ниже 100-300˚С (преобладающий интервал 200-260 ˚С), т.е. рудная минерализация на месторождении Копто относится к среднетемпературной гидротермальной минеральной ассоциации. . </a:t>
            </a:r>
          </a:p>
        </p:txBody>
      </p:sp>
      <p:sp>
        <p:nvSpPr>
          <p:cNvPr id="14339" name="Номер слайда 3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4" y="3428999"/>
            <a:ext cx="8229599" cy="1142999"/>
          </a:xfrm>
          <a:prstGeom prst="rect">
            <a:avLst/>
          </a:prstGeom>
          <a:noFill/>
        </p:spPr>
        <p:txBody>
          <a:bodyPr lIns="91440" tIns="45719" rIns="91440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/>
              <a:t>СПАСИБО ЗА ВНИМАНИЕ!</a:t>
            </a:r>
          </a:p>
        </p:txBody>
      </p:sp>
      <p:sp>
        <p:nvSpPr>
          <p:cNvPr id="15363" name="Номер слайда 2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sp>
        <p:nvSpPr>
          <p:cNvPr id="15364" name="Rectangle 5"/>
          <p:cNvSpPr>
            <a:spLocks noGrp="1" noChangeArrowheads="1"/>
          </p:cNvSpPr>
          <p:nvPr/>
        </p:nvSpPr>
        <p:spPr>
          <a:xfrm>
            <a:off x="395287" y="908049"/>
            <a:ext cx="8358187" cy="1600199"/>
          </a:xfrm>
          <a:prstGeom prst="rect">
            <a:avLst/>
          </a:prstGeom>
          <a:noFill/>
        </p:spPr>
        <p:txBody>
          <a:bodyPr lIns="91440" tIns="45719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450850" algn="just">
              <a:buNone/>
            </a:pPr>
            <a:r>
              <a:rPr sz="1600">
                <a:solidFill>
                  <a:srgbClr val="00000a"/>
                </a:solidFill>
                <a:latin typeface="Times New Roman"/>
                <a:ea typeface="Times New Roman"/>
              </a:rPr>
              <a:t>Хочу поблагодарить руководителя кг-мн Н.Н. Анкушеву за помощь и консультации при выполнении работы, Л.Я. Кабанову за помощь при изучении шлифов. А.М. Юминова за консультации при проведении ТБГХ измерений, Е.В. Белогуб за помощь в поисках золота в кварце, Р.В. Кужугета за предоставление материалов для выполнения работы и сотрудников шлифовальной мастерской Института минералогии УрО РАН за изготовление шлифов.</a:t>
            </a:r>
            <a:endParaRPr lang="en-US" sz="1600"/>
          </a:p>
          <a:p>
            <a:pPr lvl="0" marL="0" indent="450850">
              <a:buNone/>
            </a:pPr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 noChangeArrowheads="1"/>
          </p:cNvSpPr>
          <p:nvPr>
            <p:ph type="subTitle"/>
          </p:nvPr>
        </p:nvSpPr>
        <p:spPr>
          <a:xfrm>
            <a:off x="684212" y="620712"/>
            <a:ext cx="7929562" cy="3595687"/>
          </a:xfrm>
          <a:prstGeom prst="rect">
            <a:avLst/>
          </a:prstGeom>
          <a:noFill/>
        </p:spPr>
        <p:txBody>
          <a:bodyPr lIns="91439" tIns="45719" rIns="91440" bIns="45720" anchor="t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lvl="0" marL="0" indent="0" algn="just">
              <a:lnSpc>
                <a:spcPct val="120000"/>
              </a:lnSpc>
              <a:buNone/>
            </a:pPr>
            <a:r>
              <a:rPr sz="1600" b="1" i="1" u="sng">
                <a:latin typeface="Times New Roman"/>
                <a:ea typeface="Times New Roman"/>
              </a:rPr>
              <a:t>Актуальность работы:</a:t>
            </a:r>
            <a:r>
              <a:rPr sz="1600" b="1" i="1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Геолого-съемочными и поисковыми работами 1963-1967 гг. на площади Тарданского рудного узла в Восточной Тыве выявлены золоторудные объекты в скарнах (Тардан, Копто, Барсучий), а также ряд мелких проявлений и многочисленные точки минерализации золота. На месторождении Копто золоторудная минерализация была выявлена в 1965 г. при проведении поисковых работ масштаба 1:10000 в контактовой части Копто-Байсютского массива. Предшественниками золоторудная минерализация месторождения отнесена к золото-скарновой формации (Кильчичаков и др., 1967). Доизучение месторождения Копто начато в 2010 году, но посвящено большей частью геохимической съемке. Изучение минерального состава руд и пород, а также данных по термобарогеохимии получено не было. Золоторудная минерализация месторождения Копто находится в карбонатно-кварцевых жилах, что позволило провести термобарогеохимические исследования и выяснить при каких температурах отлагались рудные жилы.  </a:t>
            </a:r>
          </a:p>
          <a:p>
            <a:pPr lvl="0" marL="0" indent="0" algn="just">
              <a:lnSpc>
                <a:spcPct val="120000"/>
              </a:lnSpc>
              <a:buNone/>
            </a:pPr>
            <a:endParaRPr lang="en-US" sz="1400"/>
          </a:p>
          <a:p>
            <a:pPr lvl="0" marL="0" indent="0" algn="just">
              <a:lnSpc>
                <a:spcPct val="120000"/>
              </a:lnSpc>
              <a:buNone/>
            </a:pPr>
            <a:r>
              <a:rPr sz="1600" b="1" i="1" u="sng">
                <a:latin typeface="Times New Roman"/>
                <a:ea typeface="Times New Roman"/>
              </a:rPr>
              <a:t>Цель работы</a:t>
            </a:r>
            <a:r>
              <a:rPr sz="1600" b="1" u="sng">
                <a:latin typeface="Times New Roman"/>
                <a:ea typeface="Times New Roman"/>
              </a:rPr>
              <a:t>: </a:t>
            </a:r>
          </a:p>
          <a:p>
            <a:pPr lvl="0" marL="0" indent="0" algn="just">
              <a:lnSpc>
                <a:spcPct val="120000"/>
              </a:lnSpc>
              <a:buNone/>
            </a:pPr>
            <a:r>
              <a:rPr sz="1600">
                <a:latin typeface="Times New Roman"/>
                <a:ea typeface="Times New Roman"/>
              </a:rPr>
              <a:t>Минералого-петрографическая характеристика вмещающих пород и руд и условия образования золото-сульфидно-кварцевых жил месторождения Копто (Восточная Тыва)</a:t>
            </a:r>
          </a:p>
        </p:txBody>
      </p:sp>
      <p:sp>
        <p:nvSpPr>
          <p:cNvPr id="3075" name="Номер слайда 2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r>
              <a:rPr sz="1600"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6083299"/>
          </a:xfrm>
          <a:prstGeom prst="rect">
            <a:avLst/>
          </a:prstGeom>
          <a:noFill/>
        </p:spPr>
        <p:txBody>
          <a:bodyPr lIns="91439" tIns="45719" rIns="91439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l">
              <a:lnSpc>
                <a:spcPct val="120000"/>
              </a:lnSpc>
              <a:buNone/>
            </a:pPr>
            <a:br>
              <a:rPr sz="1600" b="1" i="1" u="sng">
                <a:latin typeface="Times New Roman"/>
                <a:ea typeface="Times New Roman"/>
              </a:rPr>
            </a:br>
            <a:br>
              <a:rPr sz="1600" b="1" i="1" u="sng">
                <a:latin typeface="Times New Roman"/>
                <a:ea typeface="Times New Roman"/>
              </a:rPr>
            </a:br>
            <a:br>
              <a:rPr sz="1600" b="1" i="1" u="sng">
                <a:latin typeface="Times New Roman"/>
                <a:ea typeface="Times New Roman"/>
              </a:rPr>
            </a:br>
            <a:br>
              <a:rPr sz="1600" b="1" i="1" u="sng">
                <a:latin typeface="Times New Roman"/>
                <a:ea typeface="Times New Roman"/>
              </a:rPr>
            </a:br>
            <a:r>
              <a:rPr sz="1600" b="1" i="1" u="sng">
                <a:latin typeface="Times New Roman"/>
                <a:ea typeface="Times New Roman"/>
              </a:rPr>
              <a:t>Задачи:</a:t>
            </a:r>
            <a:br>
              <a:rPr sz="1600" b="1" u="sng">
                <a:latin typeface="Times New Roman"/>
                <a:ea typeface="Times New Roman"/>
              </a:rPr>
            </a:br>
            <a:r>
              <a:rPr sz="1600" lang="en-US">
                <a:latin typeface="Times New Roman"/>
                <a:ea typeface="Times New Roman"/>
              </a:rPr>
              <a:t>1) Литературный обзор фондовых материалов по Тарданскому рудному узлу и месторождению Копто</a:t>
            </a:r>
            <a:br>
              <a:rPr sz="1600" lang="en-US">
                <a:latin typeface="Times New Roman"/>
                <a:ea typeface="Times New Roman"/>
              </a:rPr>
            </a:br>
            <a:r>
              <a:rPr sz="1600" lang="en-US">
                <a:latin typeface="Times New Roman"/>
                <a:ea typeface="Times New Roman"/>
              </a:rPr>
              <a:t>2) характеристика минерального состава вмещающих пород и руд месторождения Копто методом оптической микроскопии</a:t>
            </a:r>
            <a:br>
              <a:rPr sz="1600" lang="en-US">
                <a:latin typeface="Times New Roman"/>
                <a:ea typeface="Times New Roman"/>
              </a:rPr>
            </a:br>
            <a:r>
              <a:rPr sz="1600" lang="en-US">
                <a:latin typeface="Times New Roman"/>
                <a:ea typeface="Times New Roman"/>
              </a:rPr>
              <a:t>3) определение условий образования продуктивных сульфидно-карбонатно-кварцевых жил с золотом по данным термобарогеохимии</a:t>
            </a:r>
            <a:br>
              <a:rPr sz="1600" lang="en-US">
                <a:latin typeface="Times New Roman"/>
                <a:ea typeface="Times New Roman"/>
              </a:rPr>
            </a:br>
            <a:br>
              <a:rPr sz="1600" lang="en-US">
                <a:latin typeface="Times New Roman"/>
                <a:ea typeface="Times New Roman"/>
              </a:rPr>
            </a:br>
            <a:r>
              <a:rPr sz="1600" b="1" i="1" u="sng">
                <a:latin typeface="Times New Roman"/>
                <a:ea typeface="Times New Roman"/>
              </a:rPr>
              <a:t>Методы исследовани</a:t>
            </a:r>
            <a:br>
              <a:rPr sz="1600" b="1" i="1" u="sng">
                <a:latin typeface="Times New Roman"/>
                <a:ea typeface="Times New Roman"/>
              </a:rPr>
            </a:br>
            <a:r>
              <a:rPr sz="1600" lang="en-US">
                <a:latin typeface="Times New Roman"/>
                <a:ea typeface="Times New Roman"/>
              </a:rPr>
              <a:t>1) Оптическая микроскопия в отраженном и проходящем свете – микроскоп ПОЛАМ P-132, Геологический факультет</a:t>
            </a:r>
            <a:br>
              <a:rPr sz="1600" lang="en-US">
                <a:latin typeface="Times New Roman"/>
                <a:ea typeface="Times New Roman"/>
              </a:rPr>
            </a:br>
            <a:r>
              <a:rPr sz="1600" lang="en-US">
                <a:latin typeface="Times New Roman"/>
                <a:ea typeface="Times New Roman"/>
              </a:rPr>
              <a:t>2) Термобарогеохимический анализ - микротермокамера TMS-600 (Linkam), микроскоп Olympus BX51, лаборатория термобарогеохимии, Геологический факультет</a:t>
            </a:r>
            <a:br>
              <a:rPr sz="1600" lang="en-US">
                <a:latin typeface="Times New Roman"/>
                <a:ea typeface="Times New Roman"/>
              </a:rPr>
            </a:br>
            <a:br>
              <a:rPr sz="1600" lang="en-US">
                <a:latin typeface="Times New Roman"/>
                <a:ea typeface="Times New Roman"/>
              </a:rPr>
            </a:br>
            <a:r>
              <a:rPr sz="1600" b="1" i="1" u="sng">
                <a:latin typeface="Times New Roman"/>
                <a:ea typeface="Times New Roman"/>
              </a:rPr>
              <a:t>Фактический материал</a:t>
            </a:r>
            <a:r>
              <a:rPr sz="1600" b="1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для исследований был отобран в ходе производственной практики и частично предоставлен с.н.с. ТувИКОПР СО РАН (г. Кызыл) Р.В. Кужугетом: аншлифы сульфидно-кварцевых руд с золотом (9 шт.), образцы вмещающих пород – 7 шт (изготовлены 4 шлифа). Шлифы для термобарогеохимического анализа (6 шт.) изготовлены в шлифовальной мастерской института минералогии УрО РАН</a:t>
            </a:r>
            <a:br>
              <a:rPr sz="1600">
                <a:latin typeface="Times New Roman"/>
                <a:ea typeface="Times New Roman"/>
              </a:rPr>
            </a:br>
            <a:br>
              <a:rPr>
                <a:latin typeface="Times New Roman"/>
                <a:ea typeface="Times New Roman"/>
              </a:rPr>
            </a:br>
            <a:endParaRPr lang="en-US"/>
          </a:p>
        </p:txBody>
      </p:sp>
      <p:sp>
        <p:nvSpPr>
          <p:cNvPr id="4099" name="Номер слайда 3"/>
          <p:cNvSpPr txBox="1">
            <a:spLocks noGrp="1" noChangeArrowheads="1"/>
          </p:cNvSpPr>
          <p:nvPr>
            <p:ph type="sldNum"/>
          </p:nvPr>
        </p:nvSpPr>
        <p:spPr>
          <a:xfrm>
            <a:off x="8243887" y="6308725"/>
            <a:ext cx="658812" cy="365124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sp>
        <p:nvSpPr>
          <p:cNvPr id="5123" name="Rectangle 11"/>
          <p:cNvSpPr>
            <a:spLocks noGrp="1" noChangeArrowheads="1"/>
          </p:cNvSpPr>
          <p:nvPr/>
        </p:nvSpPr>
        <p:spPr>
          <a:xfrm>
            <a:off x="642937" y="398462"/>
            <a:ext cx="7889875" cy="585787"/>
          </a:xfrm>
          <a:prstGeom prst="rect">
            <a:avLst/>
          </a:prstGeom>
          <a:noFill/>
        </p:spPr>
        <p:txBody>
          <a:bodyPr lIns="91439" tIns="45719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2000" b="1">
                <a:latin typeface="Times New Roman"/>
                <a:ea typeface="TimesNewRomanPS-BoldMT"/>
              </a:rPr>
              <a:t>Схема геологического строения Тарданского золоторудного узла </a:t>
            </a:r>
          </a:p>
          <a:p>
            <a:pPr lvl="0" marL="0" indent="0" algn="ctr">
              <a:buNone/>
            </a:pPr>
            <a:r>
              <a:rPr sz="1200">
                <a:latin typeface="Times New Roman"/>
                <a:ea typeface="TimesNewRomanPS-BoldMT"/>
              </a:rPr>
              <a:t>(по данным (Кильчичаков и др., 1967 с изменениями (Кужугет и др., 2018, в печати)</a:t>
            </a:r>
          </a:p>
        </p:txBody>
      </p:sp>
      <p:sp>
        <p:nvSpPr>
          <p:cNvPr id="5124" name="Rectangle 12"/>
          <p:cNvSpPr>
            <a:spLocks noGrp="1" noChangeArrowheads="1"/>
          </p:cNvSpPr>
          <p:nvPr/>
        </p:nvSpPr>
        <p:spPr>
          <a:xfrm>
            <a:off x="5929312" y="0"/>
            <a:ext cx="2857499" cy="923924"/>
          </a:xfrm>
          <a:prstGeom prst="rect">
            <a:avLst/>
          </a:prstGeom>
          <a:noFill/>
        </p:spPr>
        <p:txBody>
          <a:bodyPr lIns="91439" tIns="45720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  <a:p>
            <a:pPr lvl="0" marL="0" indent="0">
              <a:buNone/>
            </a:pPr>
            <a:endParaRPr lang="en-US" sz="1200"/>
          </a:p>
          <a:p>
            <a:pPr lvl="0" marL="0" indent="0">
              <a:buNone/>
            </a:pPr>
          </a:p>
        </p:txBody>
      </p:sp>
      <p:sp>
        <p:nvSpPr>
          <p:cNvPr id="5125" name="4-конечная звезда 12"/>
          <p:cNvSpPr>
            <a:spLocks noGrp="1" noChangeArrowheads="1"/>
          </p:cNvSpPr>
          <p:nvPr/>
        </p:nvSpPr>
        <p:spPr>
          <a:xfrm>
            <a:off x="4286249" y="4214812"/>
            <a:ext cx="142875" cy="142875"/>
          </a:xfrm>
          <a:prstGeom prst="star4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91440" tIns="45719" rIns="15434" bIns="45720" anchor="ctr" anchorCtr="0"/>
          <a:lstStyle/>
          <a:p>
            <a:endParaRPr dirty="0"/>
          </a:p>
        </p:txBody>
      </p:sp>
      <p:pic>
        <p:nvPicPr>
          <p:cNvPr id="5126" name="Рисунок 9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49" y="1142999"/>
            <a:ext cx="5357812" cy="4000500"/>
          </a:xfrm>
          <a:prstGeom prst="rect">
            <a:avLst/>
          </a:prstGeom>
          <a:noFill/>
        </p:spPr>
      </p:pic>
      <p:sp>
        <p:nvSpPr>
          <p:cNvPr id="5127" name="Rectangle 10"/>
          <p:cNvSpPr>
            <a:spLocks noGrp="1" noChangeArrowheads="1"/>
          </p:cNvSpPr>
          <p:nvPr/>
        </p:nvSpPr>
        <p:spPr>
          <a:xfrm>
            <a:off x="5643562" y="1071562"/>
            <a:ext cx="3500437" cy="5786437"/>
          </a:xfrm>
          <a:prstGeom prst="rect">
            <a:avLst/>
          </a:prstGeom>
          <a:noFill/>
        </p:spPr>
        <p:txBody>
          <a:bodyPr lIns="91439" tIns="45719" rIns="91439" bIns="45720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1- аллювиальные отложения;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2- делювиально-пролювиальные отложения;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3- красноцветные песчаники, гравелиты;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4- песчаники, туфопесчаники, туфогравелиты;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5-  базальтовые, андезитовые порфириты;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6- гранит-порфиры и кварцевые порфиры;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7- плагиограниты;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8- нерасчлененные плагиограниты;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9- диориты;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10- габброиды;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11- скарны;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12- а) точки минерализации; б) рудопроявления золота; 13- месторождения золота; </a:t>
            </a:r>
          </a:p>
          <a:p>
            <a:pPr lvl="0" marL="0" indent="0">
              <a:buNone/>
            </a:pPr>
            <a:r>
              <a:rPr sz="1600">
                <a:latin typeface="Times New Roman"/>
                <a:ea typeface="Calibri"/>
              </a:rPr>
              <a:t>14- а) региональный разлом, б) локальные разломы</a:t>
            </a:r>
            <a:endParaRPr lang="en-US" sz="1600"/>
          </a:p>
          <a:p>
            <a:pPr lvl="0" marL="0" indent="0">
              <a:buNone/>
            </a:pPr>
          </a:p>
        </p:txBody>
      </p:sp>
      <p:pic>
        <p:nvPicPr>
          <p:cNvPr id="5128" name="Picture 11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062" y="5643562"/>
            <a:ext cx="642937" cy="307975"/>
          </a:xfrm>
          <a:prstGeom prst="rect">
            <a:avLst/>
          </a:prstGeom>
          <a:noFill/>
        </p:spPr>
      </p:pic>
      <p:pic>
        <p:nvPicPr>
          <p:cNvPr id="5129" name="Picture 12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499" y="5214937"/>
            <a:ext cx="642937" cy="266700"/>
          </a:xfrm>
          <a:prstGeom prst="rect">
            <a:avLst/>
          </a:prstGeom>
          <a:noFill/>
        </p:spPr>
      </p:pic>
      <p:pic>
        <p:nvPicPr>
          <p:cNvPr id="5130" name="Picture 14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499" y="5214937"/>
            <a:ext cx="633412" cy="285750"/>
          </a:xfrm>
          <a:prstGeom prst="rect">
            <a:avLst/>
          </a:prstGeom>
          <a:noFill/>
        </p:spPr>
      </p:pic>
      <p:pic>
        <p:nvPicPr>
          <p:cNvPr id="5131" name="Picture 15"/>
          <p:cNvPicPr>
            <a:picLocks noGrp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3062" y="5214937"/>
            <a:ext cx="642937" cy="288925"/>
          </a:xfrm>
          <a:prstGeom prst="rect">
            <a:avLst/>
          </a:prstGeom>
          <a:noFill/>
        </p:spPr>
      </p:pic>
      <p:pic>
        <p:nvPicPr>
          <p:cNvPr id="5132" name="Picture 16"/>
          <p:cNvPicPr>
            <a:picLocks noGrp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00499" y="5214937"/>
            <a:ext cx="674687" cy="285750"/>
          </a:xfrm>
          <a:prstGeom prst="rect">
            <a:avLst/>
          </a:prstGeom>
          <a:noFill/>
        </p:spPr>
      </p:pic>
      <p:pic>
        <p:nvPicPr>
          <p:cNvPr id="5133" name="Picture 17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00625" y="5214937"/>
            <a:ext cx="642937" cy="285750"/>
          </a:xfrm>
          <a:prstGeom prst="rect">
            <a:avLst/>
          </a:prstGeom>
          <a:noFill/>
        </p:spPr>
      </p:pic>
      <p:pic>
        <p:nvPicPr>
          <p:cNvPr id="5134" name="Picture 18"/>
          <p:cNvPicPr>
            <a:picLocks noGrp="1"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1499" y="5643562"/>
            <a:ext cx="571499" cy="300037"/>
          </a:xfrm>
          <a:prstGeom prst="rect">
            <a:avLst/>
          </a:prstGeom>
          <a:noFill/>
        </p:spPr>
      </p:pic>
      <p:pic>
        <p:nvPicPr>
          <p:cNvPr id="5135" name="Picture 19"/>
          <p:cNvPicPr>
            <a:picLocks noGrp="1"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57499" y="5643562"/>
            <a:ext cx="714375" cy="327025"/>
          </a:xfrm>
          <a:prstGeom prst="rect">
            <a:avLst/>
          </a:prstGeom>
          <a:noFill/>
        </p:spPr>
      </p:pic>
      <p:pic>
        <p:nvPicPr>
          <p:cNvPr id="5136" name="Picture 20"/>
          <p:cNvPicPr>
            <a:picLocks noGrp="1"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00499" y="5643562"/>
            <a:ext cx="642937" cy="357187"/>
          </a:xfrm>
          <a:prstGeom prst="rect">
            <a:avLst/>
          </a:prstGeom>
          <a:noFill/>
        </p:spPr>
      </p:pic>
      <p:pic>
        <p:nvPicPr>
          <p:cNvPr id="5137" name="Picture 21"/>
          <p:cNvPicPr>
            <a:picLocks noGrp="1"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000625" y="5643562"/>
            <a:ext cx="642937" cy="319087"/>
          </a:xfrm>
          <a:prstGeom prst="rect">
            <a:avLst/>
          </a:prstGeom>
          <a:noFill/>
        </p:spPr>
      </p:pic>
      <p:pic>
        <p:nvPicPr>
          <p:cNvPr id="5138" name="Picture 22"/>
          <p:cNvPicPr>
            <a:picLocks noGrp="1"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71499" y="6072187"/>
            <a:ext cx="571499" cy="285750"/>
          </a:xfrm>
          <a:prstGeom prst="rect">
            <a:avLst/>
          </a:prstGeom>
          <a:noFill/>
        </p:spPr>
      </p:pic>
      <p:pic>
        <p:nvPicPr>
          <p:cNvPr id="5139" name="Picture 23"/>
          <p:cNvPicPr>
            <a:picLocks noGrp="1"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43062" y="6072187"/>
            <a:ext cx="642937" cy="357187"/>
          </a:xfrm>
          <a:prstGeom prst="rect">
            <a:avLst/>
          </a:prstGeom>
          <a:noFill/>
        </p:spPr>
      </p:pic>
      <p:pic>
        <p:nvPicPr>
          <p:cNvPr id="5140" name="Picture 24"/>
          <p:cNvPicPr>
            <a:picLocks noGrp="1"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57499" y="6072187"/>
            <a:ext cx="714375" cy="357187"/>
          </a:xfrm>
          <a:prstGeom prst="rect">
            <a:avLst/>
          </a:prstGeom>
          <a:noFill/>
        </p:spPr>
      </p:pic>
      <p:pic>
        <p:nvPicPr>
          <p:cNvPr id="5141" name="Picture 25"/>
          <p:cNvPicPr>
            <a:picLocks noGrp="1"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000499" y="6072187"/>
            <a:ext cx="642937" cy="357187"/>
          </a:xfrm>
          <a:prstGeom prst="rect">
            <a:avLst/>
          </a:prstGeom>
          <a:noFill/>
        </p:spPr>
      </p:pic>
      <p:sp>
        <p:nvSpPr>
          <p:cNvPr id="5142" name="TextBox 28"/>
          <p:cNvSpPr txBox="1">
            <a:spLocks noGrp="1" noChangeArrowheads="1"/>
          </p:cNvSpPr>
          <p:nvPr/>
        </p:nvSpPr>
        <p:spPr>
          <a:xfrm>
            <a:off x="357187" y="5214937"/>
            <a:ext cx="214312" cy="276224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5143" name="TextBox 29"/>
          <p:cNvSpPr txBox="1">
            <a:spLocks noGrp="1" noChangeArrowheads="1"/>
          </p:cNvSpPr>
          <p:nvPr/>
        </p:nvSpPr>
        <p:spPr>
          <a:xfrm>
            <a:off x="1428749" y="5214937"/>
            <a:ext cx="190500" cy="285750"/>
          </a:xfrm>
          <a:prstGeom prst="rect">
            <a:avLst/>
          </a:prstGeom>
          <a:noFill/>
        </p:spPr>
        <p:txBody>
          <a:bodyPr lIns="91439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5144" name="TextBox 30"/>
          <p:cNvSpPr txBox="1">
            <a:spLocks noGrp="1" noChangeArrowheads="1"/>
          </p:cNvSpPr>
          <p:nvPr/>
        </p:nvSpPr>
        <p:spPr>
          <a:xfrm>
            <a:off x="2643187" y="5214937"/>
            <a:ext cx="190499" cy="276224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3</a:t>
            </a:r>
          </a:p>
        </p:txBody>
      </p:sp>
      <p:sp>
        <p:nvSpPr>
          <p:cNvPr id="5145" name="TextBox 31"/>
          <p:cNvSpPr txBox="1">
            <a:spLocks noGrp="1" noChangeArrowheads="1"/>
          </p:cNvSpPr>
          <p:nvPr/>
        </p:nvSpPr>
        <p:spPr>
          <a:xfrm>
            <a:off x="3786187" y="5214937"/>
            <a:ext cx="261937" cy="276224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5146" name="TextBox 32"/>
          <p:cNvSpPr txBox="1">
            <a:spLocks noGrp="1" noChangeArrowheads="1"/>
          </p:cNvSpPr>
          <p:nvPr/>
        </p:nvSpPr>
        <p:spPr>
          <a:xfrm>
            <a:off x="4786312" y="5214937"/>
            <a:ext cx="190500" cy="276224"/>
          </a:xfrm>
          <a:prstGeom prst="rect">
            <a:avLst/>
          </a:prstGeom>
          <a:noFill/>
        </p:spPr>
        <p:txBody>
          <a:bodyPr lIns="91439" tIns="45720" rIns="91440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5</a:t>
            </a:r>
          </a:p>
        </p:txBody>
      </p:sp>
      <p:sp>
        <p:nvSpPr>
          <p:cNvPr id="5147" name="TextBox 33"/>
          <p:cNvSpPr txBox="1">
            <a:spLocks noGrp="1" noChangeArrowheads="1"/>
          </p:cNvSpPr>
          <p:nvPr/>
        </p:nvSpPr>
        <p:spPr>
          <a:xfrm>
            <a:off x="357187" y="5643562"/>
            <a:ext cx="261937" cy="276225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5148" name="TextBox 34"/>
          <p:cNvSpPr txBox="1">
            <a:spLocks noGrp="1" noChangeArrowheads="1"/>
          </p:cNvSpPr>
          <p:nvPr/>
        </p:nvSpPr>
        <p:spPr>
          <a:xfrm>
            <a:off x="1428749" y="5643562"/>
            <a:ext cx="261937" cy="276225"/>
          </a:xfrm>
          <a:prstGeom prst="rect">
            <a:avLst/>
          </a:prstGeom>
          <a:noFill/>
        </p:spPr>
        <p:txBody>
          <a:bodyPr lIns="91439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7</a:t>
            </a:r>
          </a:p>
        </p:txBody>
      </p:sp>
      <p:sp>
        <p:nvSpPr>
          <p:cNvPr id="5149" name="TextBox 35"/>
          <p:cNvSpPr txBox="1">
            <a:spLocks noGrp="1" noChangeArrowheads="1"/>
          </p:cNvSpPr>
          <p:nvPr/>
        </p:nvSpPr>
        <p:spPr>
          <a:xfrm>
            <a:off x="2643187" y="5643562"/>
            <a:ext cx="261937" cy="276225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8</a:t>
            </a:r>
          </a:p>
        </p:txBody>
      </p:sp>
      <p:sp>
        <p:nvSpPr>
          <p:cNvPr id="5150" name="TextBox 36"/>
          <p:cNvSpPr txBox="1">
            <a:spLocks noGrp="1" noChangeArrowheads="1"/>
          </p:cNvSpPr>
          <p:nvPr/>
        </p:nvSpPr>
        <p:spPr>
          <a:xfrm>
            <a:off x="3786187" y="5643562"/>
            <a:ext cx="261937" cy="276225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9</a:t>
            </a:r>
          </a:p>
        </p:txBody>
      </p:sp>
      <p:sp>
        <p:nvSpPr>
          <p:cNvPr id="5151" name="TextBox 37"/>
          <p:cNvSpPr txBox="1">
            <a:spLocks noGrp="1" noChangeArrowheads="1"/>
          </p:cNvSpPr>
          <p:nvPr/>
        </p:nvSpPr>
        <p:spPr>
          <a:xfrm>
            <a:off x="4714875" y="5643562"/>
            <a:ext cx="338137" cy="276225"/>
          </a:xfrm>
          <a:prstGeom prst="rect">
            <a:avLst/>
          </a:prstGeom>
          <a:noFill/>
        </p:spPr>
        <p:txBody>
          <a:bodyPr lIns="91439" tIns="45720" rIns="91440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10</a:t>
            </a:r>
          </a:p>
        </p:txBody>
      </p:sp>
      <p:sp>
        <p:nvSpPr>
          <p:cNvPr id="5152" name="TextBox 38"/>
          <p:cNvSpPr txBox="1">
            <a:spLocks noGrp="1" noChangeArrowheads="1"/>
          </p:cNvSpPr>
          <p:nvPr/>
        </p:nvSpPr>
        <p:spPr>
          <a:xfrm>
            <a:off x="285749" y="6072187"/>
            <a:ext cx="333374" cy="276225"/>
          </a:xfrm>
          <a:prstGeom prst="rect">
            <a:avLst/>
          </a:prstGeom>
          <a:noFill/>
        </p:spPr>
        <p:txBody>
          <a:bodyPr lIns="91440" tIns="45720" rIns="91440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11</a:t>
            </a:r>
          </a:p>
        </p:txBody>
      </p:sp>
      <p:sp>
        <p:nvSpPr>
          <p:cNvPr id="5153" name="TextBox 39"/>
          <p:cNvSpPr txBox="1">
            <a:spLocks noGrp="1" noChangeArrowheads="1"/>
          </p:cNvSpPr>
          <p:nvPr/>
        </p:nvSpPr>
        <p:spPr>
          <a:xfrm>
            <a:off x="1357312" y="6072187"/>
            <a:ext cx="338137" cy="276225"/>
          </a:xfrm>
          <a:prstGeom prst="rect">
            <a:avLst/>
          </a:prstGeom>
          <a:noFill/>
        </p:spPr>
        <p:txBody>
          <a:bodyPr lIns="91439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12</a:t>
            </a:r>
          </a:p>
        </p:txBody>
      </p:sp>
      <p:sp>
        <p:nvSpPr>
          <p:cNvPr id="5154" name="TextBox 40"/>
          <p:cNvSpPr txBox="1">
            <a:spLocks noGrp="1" noChangeArrowheads="1"/>
          </p:cNvSpPr>
          <p:nvPr/>
        </p:nvSpPr>
        <p:spPr>
          <a:xfrm>
            <a:off x="2571750" y="6072187"/>
            <a:ext cx="338137" cy="276225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13</a:t>
            </a:r>
          </a:p>
        </p:txBody>
      </p:sp>
      <p:sp>
        <p:nvSpPr>
          <p:cNvPr id="5155" name="TextBox 41"/>
          <p:cNvSpPr txBox="1">
            <a:spLocks noGrp="1" noChangeArrowheads="1"/>
          </p:cNvSpPr>
          <p:nvPr/>
        </p:nvSpPr>
        <p:spPr>
          <a:xfrm>
            <a:off x="3714749" y="6072187"/>
            <a:ext cx="338137" cy="276225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1200">
                <a:latin typeface="Times New Roman"/>
                <a:ea typeface="Times New Roman"/>
              </a:rPr>
              <a:t>14</a:t>
            </a:r>
          </a:p>
        </p:txBody>
      </p:sp>
      <p:sp>
        <p:nvSpPr>
          <p:cNvPr id="5156" name="TextBox 41"/>
          <p:cNvSpPr txBox="1">
            <a:spLocks noGrp="1" noChangeArrowheads="1"/>
          </p:cNvSpPr>
          <p:nvPr/>
        </p:nvSpPr>
        <p:spPr>
          <a:xfrm>
            <a:off x="3492500" y="4076699"/>
            <a:ext cx="779462" cy="369887"/>
          </a:xfrm>
          <a:prstGeom prst="rect">
            <a:avLst/>
          </a:prstGeom>
          <a:noFill/>
        </p:spPr>
        <p:txBody>
          <a:bodyPr lIns="91440" tIns="45719" rIns="91439" bIns="4572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>
                <a:latin typeface="Times New Roman"/>
                <a:ea typeface="Times New Roman"/>
              </a:rPr>
              <a:t>Копто</a:t>
            </a:r>
          </a:p>
        </p:txBody>
      </p:sp>
      <p:sp>
        <p:nvSpPr>
          <p:cNvPr id="5157" name="Прямая со стрелкой 43"/>
          <p:cNvSpPr>
            <a:spLocks noGrp="1" noChangeArrowheads="1"/>
          </p:cNvSpPr>
          <p:nvPr/>
        </p:nvSpPr>
        <p:spPr>
          <a:xfrm>
            <a:off x="3563937" y="4437062"/>
            <a:ext cx="720725" cy="0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21600"/>
              <a:gd name="gd5" fmla="*/ w 0 21600"/>
              <a:gd name="gd6" fmla="*/ h 0 21600"/>
              <a:gd name="gd7" fmla="*/ w 21600 21600"/>
              <a:gd name="gd8" fmla="*/ h 21600 21600"/>
            </a:gdLst>
            <a:ahLst/>
            <a:cxnLst/>
            <a:rect l="gd5" t="gd6" r="gd7" b="gd8"/>
            <a:pathLst>
              <a:path w="21600" h="21600">
                <a:moveTo>
                  <a:pt x="gd1" y="gd2"/>
                </a:moveTo>
                <a:lnTo>
                  <a:pt x="gd3" y="gd4"/>
                </a:lnTo>
              </a:path>
              <a:path w="21600" h="21600"/>
            </a:pathLst>
          </a:custGeom>
          <a:noFill/>
          <a:ln w="38100">
            <a:solidFill>
              <a:srgbClr val="4A7EBB"/>
            </a:solidFill>
            <a:round/>
            <a:headEnd/>
            <a:tailEnd type="arrow" len="med" w="med"/>
          </a:ln>
        </p:spPr>
        <p:txBody>
          <a:bodyPr lIns="91440" tIns="45719" rIns="91439" bIns="-81719"/>
          <a:lstStyle/>
          <a:p>
            <a:endParaRPr dirty="0"/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/>
        </p:nvSpPr>
        <p:spPr>
          <a:xfrm>
            <a:off x="179387" y="7143749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endParaRPr dirty="0"/>
          </a:p>
        </p:txBody>
      </p:sp>
      <p:pic>
        <p:nvPicPr>
          <p:cNvPr id="6147" name="Picture 5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260349"/>
            <a:ext cx="5329237" cy="6372224"/>
          </a:xfrm>
          <a:prstGeom prst="rect">
            <a:avLst/>
          </a:prstGeom>
          <a:noFill/>
        </p:spPr>
      </p:pic>
      <p:sp>
        <p:nvSpPr>
          <p:cNvPr id="6148" name="Номер слайда 2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r>
              <a:rPr sz="1600"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6149" name="TextBox 5"/>
          <p:cNvSpPr txBox="1">
            <a:spLocks noGrp="1" noChangeArrowheads="1"/>
          </p:cNvSpPr>
          <p:nvPr/>
        </p:nvSpPr>
        <p:spPr>
          <a:xfrm>
            <a:off x="5795962" y="333375"/>
            <a:ext cx="3097212" cy="876300"/>
          </a:xfrm>
          <a:prstGeom prst="rect">
            <a:avLst/>
          </a:prstGeom>
          <a:noFill/>
        </p:spPr>
        <p:txBody>
          <a:bodyPr lIns="91439" tIns="45719" rIns="91440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2000" b="1">
                <a:latin typeface="Times New Roman"/>
                <a:ea typeface="Times New Roman"/>
              </a:rPr>
              <a:t>Геологическое строение месторождения Копто</a:t>
            </a:r>
            <a:br>
              <a:rPr sz="2000">
                <a:latin typeface="Times New Roman"/>
                <a:ea typeface="Times New Roman"/>
              </a:rPr>
            </a:br>
            <a:r>
              <a:rPr sz="1100">
                <a:latin typeface="Times New Roman"/>
              </a:rPr>
              <a:t>(Кильчичаков и др., 1967)</a:t>
            </a:r>
          </a:p>
        </p:txBody>
      </p:sp>
      <p:sp>
        <p:nvSpPr>
          <p:cNvPr id="6150" name="TextBox 7"/>
          <p:cNvSpPr txBox="1">
            <a:spLocks noGrp="1" noChangeArrowheads="1"/>
          </p:cNvSpPr>
          <p:nvPr/>
        </p:nvSpPr>
        <p:spPr>
          <a:xfrm>
            <a:off x="5724524" y="1341437"/>
            <a:ext cx="3095624" cy="4800600"/>
          </a:xfrm>
          <a:prstGeom prst="rect">
            <a:avLst/>
          </a:prstGeom>
          <a:noFill/>
        </p:spPr>
        <p:txBody>
          <a:bodyPr lIns="91439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>
                <a:latin typeface="Times New Roman"/>
                <a:ea typeface="Times New Roman"/>
              </a:rPr>
              <a:t>1 – осадочно-вулканогенные породы туматтайгинcкой cвиты (R − Є</a:t>
            </a:r>
            <a:r>
              <a:rPr baseline="-25000">
                <a:latin typeface="Times New Roman"/>
                <a:ea typeface="Times New Roman"/>
              </a:rPr>
              <a:t>1</a:t>
            </a:r>
            <a:r>
              <a:rPr i="1" lang="en-US">
                <a:latin typeface="Times New Roman"/>
                <a:ea typeface="Times New Roman"/>
              </a:rPr>
              <a:t>tm</a:t>
            </a:r>
            <a:r>
              <a:rPr>
                <a:latin typeface="Times New Roman"/>
                <a:ea typeface="Times New Roman"/>
              </a:rPr>
              <a:t>): кварцевые порфиры и их туфами с прослоями доломитов; </a:t>
            </a:r>
          </a:p>
          <a:p>
            <a:pPr lvl="0" marL="0" indent="0">
              <a:buNone/>
            </a:pPr>
            <a:r>
              <a:rPr>
                <a:latin typeface="Times New Roman"/>
                <a:ea typeface="Times New Roman"/>
              </a:rPr>
              <a:t>2–3 – раннетаннуольский габбро-диорит-плагиогранитный комплекс (O</a:t>
            </a:r>
            <a:r>
              <a:rPr baseline="-25000" lang="en-US">
                <a:latin typeface="Times New Roman"/>
                <a:ea typeface="Times New Roman"/>
              </a:rPr>
              <a:t>1</a:t>
            </a:r>
            <a:r>
              <a:rPr i="1">
                <a:latin typeface="Times New Roman"/>
                <a:ea typeface="Times New Roman"/>
              </a:rPr>
              <a:t>tn</a:t>
            </a:r>
            <a:r>
              <a:rPr lang="en-US">
                <a:latin typeface="Times New Roman"/>
                <a:ea typeface="Times New Roman"/>
              </a:rPr>
              <a:t>): 2 – кварцевые диориты; 3 – дайки кварцевых порфиров; </a:t>
            </a:r>
          </a:p>
          <a:p>
            <a:pPr lvl="0" marL="0" indent="0">
              <a:buNone/>
            </a:pPr>
            <a:r>
              <a:rPr lang="en-US">
                <a:latin typeface="Times New Roman"/>
                <a:ea typeface="Times New Roman"/>
              </a:rPr>
              <a:t>4 – скарны; 5 – метасоматиты березит-лиственитовой формации; 6 – рудные тела и их номера; 7 – зоны дробления; 8 – геологические границы. </a:t>
            </a:r>
          </a:p>
        </p:txBody>
      </p:sp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-142874"/>
            <a:ext cx="8229599" cy="692150"/>
          </a:xfrm>
          <a:prstGeom prst="rect">
            <a:avLst/>
          </a:prstGeom>
          <a:noFill/>
        </p:spPr>
        <p:txBody>
          <a:bodyPr lIns="91440" tIns="45720" rIns="91440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2400">
                <a:latin typeface="Times New Roman"/>
              </a:rPr>
              <a:t>Минеральный состав вмещающих пород</a:t>
            </a:r>
          </a:p>
        </p:txBody>
      </p:sp>
      <p:sp>
        <p:nvSpPr>
          <p:cNvPr id="7171" name="Rectangle 13"/>
          <p:cNvSpPr>
            <a:spLocks noGrp="1" noChangeArrowheads="1"/>
          </p:cNvSpPr>
          <p:nvPr/>
        </p:nvSpPr>
        <p:spPr>
          <a:xfrm>
            <a:off x="2857499" y="6429374"/>
            <a:ext cx="3571874" cy="307975"/>
          </a:xfrm>
          <a:prstGeom prst="rect">
            <a:avLst/>
          </a:prstGeom>
          <a:noFill/>
        </p:spPr>
        <p:txBody>
          <a:bodyPr lIns="91440" tIns="45720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Зерна граната (Gr, андрадит?) </a:t>
            </a:r>
          </a:p>
        </p:txBody>
      </p:sp>
      <p:sp>
        <p:nvSpPr>
          <p:cNvPr id="7172" name="Rectangle 14"/>
          <p:cNvSpPr>
            <a:spLocks noGrp="1" noChangeArrowheads="1"/>
          </p:cNvSpPr>
          <p:nvPr/>
        </p:nvSpPr>
        <p:spPr>
          <a:xfrm>
            <a:off x="3071812" y="428624"/>
            <a:ext cx="2970212" cy="338137"/>
          </a:xfrm>
          <a:prstGeom prst="rect">
            <a:avLst/>
          </a:prstGeom>
          <a:noFill/>
        </p:spPr>
        <p:txBody>
          <a:bodyPr lIns="91440" tIns="45719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600">
                <a:latin typeface="Times New Roman"/>
                <a:ea typeface="Times New Roman"/>
              </a:rPr>
              <a:t>Гранатовый скарн (шлиф ХП-8)</a:t>
            </a:r>
          </a:p>
        </p:txBody>
      </p:sp>
      <p:sp>
        <p:nvSpPr>
          <p:cNvPr id="7173" name="Содержимое 6"/>
          <p:cNvSpPr>
            <a:spLocks noGrp="1" noChangeArrowheads="1"/>
          </p:cNvSpPr>
          <p:nvPr>
            <p:ph type="obj"/>
          </p:nvPr>
        </p:nvSpPr>
        <p:spPr>
          <a:xfrm>
            <a:off x="971549" y="3214687"/>
            <a:ext cx="7272337" cy="500062"/>
          </a:xfrm>
          <a:prstGeom prst="rect">
            <a:avLst/>
          </a:prstGeom>
          <a:noFill/>
        </p:spPr>
        <p:txBody>
          <a:bodyPr lIns="91439" tIns="45719" rIns="91440" bIns="45719" anchor="t"/>
          <a:lstStyle>
            <a:lvl1pPr rtl="0" fontAlgn="base" marL="342900" indent="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+mn-lt"/>
              </a:defRPr>
            </a:lvl1pPr>
            <a:lvl2pPr rtl="0" fontAlgn="base" marL="742950" indent="45720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+mn-lt"/>
              </a:defRPr>
            </a:lvl2pPr>
            <a:lvl3pPr rtl="0" fontAlgn="base" marL="1143000" indent="9144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+mn-lt"/>
              </a:defRPr>
            </a:lvl3pPr>
            <a:lvl4pPr rtl="0" fontAlgn="base" marL="1600200" indent="1371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+mn-lt"/>
              </a:defRPr>
            </a:lvl4pPr>
            <a:lvl5pPr rtl="0" fontAlgn="base" marL="2057400" indent="18288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+mn-lt"/>
              </a:defRPr>
            </a:lvl5pPr>
          </a:lstStyle>
          <a:p>
            <a:pPr lvl="0" marL="342900" indent="11112" algn="ctr">
              <a:spcBef>
                <a:spcPct val="20000"/>
              </a:spcBef>
              <a:buNone/>
            </a:pPr>
            <a:r>
              <a:rPr sz="1400">
                <a:latin typeface="Times New Roman"/>
                <a:ea typeface="Times New Roman"/>
              </a:rPr>
              <a:t>Порода бурого цвета. Текстура неяснополосчатая, структура скрытозернистая. </a:t>
            </a:r>
          </a:p>
        </p:txBody>
      </p:sp>
      <p:sp>
        <p:nvSpPr>
          <p:cNvPr id="7174" name="Номер слайда 8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pic>
        <p:nvPicPr>
          <p:cNvPr id="7175" name="Picture 10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312" y="785812"/>
            <a:ext cx="2786062" cy="2419349"/>
          </a:xfrm>
          <a:prstGeom prst="rect">
            <a:avLst/>
          </a:prstGeom>
          <a:noFill/>
        </p:spPr>
      </p:pic>
      <p:pic>
        <p:nvPicPr>
          <p:cNvPr id="7176" name="Рисунок 8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2" y="785812"/>
            <a:ext cx="2244724" cy="2428874"/>
          </a:xfrm>
          <a:prstGeom prst="rect">
            <a:avLst/>
          </a:prstGeom>
          <a:noFill/>
        </p:spPr>
      </p:pic>
      <p:pic>
        <p:nvPicPr>
          <p:cNvPr id="7177" name="Рисунок 9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249" y="3786187"/>
            <a:ext cx="2928937" cy="2643187"/>
          </a:xfrm>
          <a:prstGeom prst="rect">
            <a:avLst/>
          </a:prstGeom>
          <a:noFill/>
        </p:spPr>
      </p:pic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4" y="214312"/>
            <a:ext cx="7931150" cy="273050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2400">
                <a:latin typeface="Times New Roman"/>
              </a:rPr>
              <a:t>Минеральный состав вмещающих пород</a:t>
            </a:r>
          </a:p>
        </p:txBody>
      </p:sp>
      <p:sp>
        <p:nvSpPr>
          <p:cNvPr id="8195" name="Rectangle 6"/>
          <p:cNvSpPr>
            <a:spLocks noGrp="1" noChangeArrowheads="1"/>
          </p:cNvSpPr>
          <p:nvPr/>
        </p:nvSpPr>
        <p:spPr>
          <a:xfrm>
            <a:off x="3428999" y="5714999"/>
            <a:ext cx="2246312" cy="307975"/>
          </a:xfrm>
          <a:prstGeom prst="rect">
            <a:avLst/>
          </a:prstGeom>
          <a:noFill/>
        </p:spPr>
        <p:txBody>
          <a:bodyPr lIns="91440" tIns="45720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Прожилки малахита (Mlh) </a:t>
            </a:r>
          </a:p>
        </p:txBody>
      </p:sp>
      <p:sp>
        <p:nvSpPr>
          <p:cNvPr id="8196" name="Rectangle 38"/>
          <p:cNvSpPr>
            <a:spLocks noGrp="1" noChangeArrowheads="1"/>
          </p:cNvSpPr>
          <p:nvPr/>
        </p:nvSpPr>
        <p:spPr>
          <a:xfrm>
            <a:off x="428624" y="5643562"/>
            <a:ext cx="2647949" cy="307975"/>
          </a:xfrm>
          <a:prstGeom prst="rect">
            <a:avLst/>
          </a:prstGeom>
          <a:noFill/>
        </p:spPr>
        <p:txBody>
          <a:bodyPr lIns="91440" tIns="45720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Зерно плагиоклаза (Pl) (альбит) </a:t>
            </a:r>
          </a:p>
        </p:txBody>
      </p:sp>
      <p:sp>
        <p:nvSpPr>
          <p:cNvPr id="8197" name="Rectangle 51"/>
          <p:cNvSpPr>
            <a:spLocks noGrp="1" noChangeArrowheads="1"/>
          </p:cNvSpPr>
          <p:nvPr/>
        </p:nvSpPr>
        <p:spPr>
          <a:xfrm>
            <a:off x="6000749" y="5643562"/>
            <a:ext cx="3000374" cy="523875"/>
          </a:xfrm>
          <a:prstGeom prst="rect">
            <a:avLst/>
          </a:prstGeom>
          <a:noFill/>
        </p:spPr>
        <p:txBody>
          <a:bodyPr lIns="91439" tIns="45720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Зерна малахита (Mlh), плагиоклаза (Pl), пироксена (Рх) и эпидота </a:t>
            </a:r>
          </a:p>
        </p:txBody>
      </p:sp>
      <p:sp>
        <p:nvSpPr>
          <p:cNvPr id="8198" name="Rectangle 52"/>
          <p:cNvSpPr>
            <a:spLocks noGrp="1" noChangeArrowheads="1"/>
          </p:cNvSpPr>
          <p:nvPr/>
        </p:nvSpPr>
        <p:spPr>
          <a:xfrm>
            <a:off x="3071812" y="642937"/>
            <a:ext cx="3240087" cy="338137"/>
          </a:xfrm>
          <a:prstGeom prst="rect">
            <a:avLst/>
          </a:prstGeom>
          <a:noFill/>
        </p:spPr>
        <p:txBody>
          <a:bodyPr lIns="91440" tIns="45719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600">
                <a:latin typeface="Times New Roman"/>
                <a:ea typeface="Times New Roman"/>
              </a:rPr>
              <a:t>Пироксеновый скарн (шлиф ХП-9)</a:t>
            </a:r>
          </a:p>
        </p:txBody>
      </p:sp>
      <p:sp>
        <p:nvSpPr>
          <p:cNvPr id="8199" name="Номер слайда 13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r>
              <a:rPr sz="1600"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8200" name="Rectangle 13"/>
          <p:cNvSpPr>
            <a:spLocks noGrp="1" noChangeArrowheads="1"/>
          </p:cNvSpPr>
          <p:nvPr/>
        </p:nvSpPr>
        <p:spPr>
          <a:xfrm>
            <a:off x="1547812" y="3068637"/>
            <a:ext cx="5832474" cy="307975"/>
          </a:xfrm>
          <a:prstGeom prst="rect">
            <a:avLst/>
          </a:prstGeom>
          <a:noFill/>
        </p:spPr>
        <p:txBody>
          <a:bodyPr lIns="91439" tIns="45719" rIns="91439" bIns="45720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>
                <a:latin typeface="Times New Roman"/>
                <a:ea typeface="Calibri"/>
              </a:rPr>
              <a:t>Порода массивной текстуры, структура скрытозернистая. </a:t>
            </a:r>
          </a:p>
        </p:txBody>
      </p:sp>
      <p:pic>
        <p:nvPicPr>
          <p:cNvPr id="8201" name="Picture 14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79612" y="1196974"/>
            <a:ext cx="2751137" cy="1816100"/>
          </a:xfrm>
          <a:prstGeom prst="rect">
            <a:avLst/>
          </a:prstGeom>
          <a:noFill/>
        </p:spPr>
      </p:pic>
      <p:pic>
        <p:nvPicPr>
          <p:cNvPr id="8202" name="Рисунок 12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6824" y="1196974"/>
            <a:ext cx="1978025" cy="1785937"/>
          </a:xfrm>
          <a:prstGeom prst="rect">
            <a:avLst/>
          </a:prstGeom>
          <a:noFill/>
        </p:spPr>
      </p:pic>
      <p:pic>
        <p:nvPicPr>
          <p:cNvPr id="8203" name="Рисунок 13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74" y="3643312"/>
            <a:ext cx="2857499" cy="2000249"/>
          </a:xfrm>
          <a:prstGeom prst="rect">
            <a:avLst/>
          </a:prstGeom>
          <a:noFill/>
        </p:spPr>
      </p:pic>
      <p:pic>
        <p:nvPicPr>
          <p:cNvPr id="8204" name="Рисунок 14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43249" y="3643312"/>
            <a:ext cx="2714624" cy="2000249"/>
          </a:xfrm>
          <a:prstGeom prst="rect">
            <a:avLst/>
          </a:prstGeom>
          <a:noFill/>
        </p:spPr>
      </p:pic>
      <p:pic>
        <p:nvPicPr>
          <p:cNvPr id="8205" name="Рисунок 15"/>
          <p:cNvPicPr>
            <a:picLocks noGrp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29312" y="3643312"/>
            <a:ext cx="3071812" cy="2000249"/>
          </a:xfrm>
          <a:prstGeom prst="rect">
            <a:avLst/>
          </a:prstGeom>
          <a:noFill/>
        </p:spPr>
      </p:pic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" y="0"/>
            <a:ext cx="8229599" cy="836612"/>
          </a:xfrm>
          <a:prstGeom prst="rect">
            <a:avLst/>
          </a:prstGeom>
          <a:noFill/>
        </p:spPr>
        <p:txBody>
          <a:bodyPr lIns="91440" tIns="45720" rIns="91440" bIns="45719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2400">
                <a:latin typeface="Times New Roman"/>
              </a:rPr>
              <a:t>Минеральный состав вмещающих пород</a:t>
            </a:r>
          </a:p>
        </p:txBody>
      </p:sp>
      <p:pic>
        <p:nvPicPr>
          <p:cNvPr id="9219" name="Picture 5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67237" y="3425824"/>
            <a:ext cx="9525" cy="6350"/>
          </a:xfrm>
          <a:prstGeom prst="rect">
            <a:avLst/>
          </a:prstGeom>
          <a:noFill/>
        </p:spPr>
      </p:pic>
      <p:pic>
        <p:nvPicPr>
          <p:cNvPr id="9220" name="Picture 6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67237" y="3425824"/>
            <a:ext cx="9525" cy="6350"/>
          </a:xfrm>
          <a:prstGeom prst="rect">
            <a:avLst/>
          </a:prstGeom>
          <a:noFill/>
        </p:spPr>
      </p:pic>
      <p:pic>
        <p:nvPicPr>
          <p:cNvPr id="9221" name="Picture 7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9675" y="2606675"/>
            <a:ext cx="9525" cy="6350"/>
          </a:xfrm>
          <a:prstGeom prst="rect">
            <a:avLst/>
          </a:prstGeom>
          <a:noFill/>
        </p:spPr>
      </p:pic>
      <p:sp>
        <p:nvSpPr>
          <p:cNvPr id="9222" name="Rectangle 20"/>
          <p:cNvSpPr>
            <a:spLocks noGrp="1" noChangeArrowheads="1"/>
          </p:cNvSpPr>
          <p:nvPr/>
        </p:nvSpPr>
        <p:spPr>
          <a:xfrm>
            <a:off x="3071812" y="5894387"/>
            <a:ext cx="3013074" cy="307975"/>
          </a:xfrm>
          <a:prstGeom prst="rect">
            <a:avLst/>
          </a:prstGeom>
          <a:noFill/>
        </p:spPr>
        <p:txBody>
          <a:bodyPr lIns="91440" tIns="45720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Зерно гематита (Hem), в кварце (Q) </a:t>
            </a:r>
          </a:p>
        </p:txBody>
      </p:sp>
      <p:sp>
        <p:nvSpPr>
          <p:cNvPr id="9223" name="Rectangle 22"/>
          <p:cNvSpPr>
            <a:spLocks noGrp="1" noChangeArrowheads="1"/>
          </p:cNvSpPr>
          <p:nvPr/>
        </p:nvSpPr>
        <p:spPr>
          <a:xfrm>
            <a:off x="323849" y="5949949"/>
            <a:ext cx="2655887" cy="307975"/>
          </a:xfrm>
          <a:prstGeom prst="rect">
            <a:avLst/>
          </a:prstGeom>
          <a:noFill/>
        </p:spPr>
        <p:txBody>
          <a:bodyPr lIns="91440" tIns="45720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Жила эпидота (Ep) в кварце (Q) </a:t>
            </a:r>
          </a:p>
        </p:txBody>
      </p:sp>
      <p:sp>
        <p:nvSpPr>
          <p:cNvPr id="9224" name="Rectangle 24"/>
          <p:cNvSpPr>
            <a:spLocks noGrp="1" noChangeArrowheads="1"/>
          </p:cNvSpPr>
          <p:nvPr/>
        </p:nvSpPr>
        <p:spPr>
          <a:xfrm>
            <a:off x="6143624" y="5965825"/>
            <a:ext cx="2786062" cy="307975"/>
          </a:xfrm>
          <a:prstGeom prst="rect">
            <a:avLst/>
          </a:prstGeom>
          <a:noFill/>
        </p:spPr>
        <p:txBody>
          <a:bodyPr lIns="91439" tIns="45720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Малахит (Mlh) в кварце (Q) </a:t>
            </a:r>
          </a:p>
        </p:txBody>
      </p:sp>
      <p:sp>
        <p:nvSpPr>
          <p:cNvPr id="9225" name="Rectangle 25"/>
          <p:cNvSpPr>
            <a:spLocks noGrp="1" noChangeArrowheads="1"/>
          </p:cNvSpPr>
          <p:nvPr/>
        </p:nvSpPr>
        <p:spPr>
          <a:xfrm>
            <a:off x="3214687" y="571499"/>
            <a:ext cx="2889249" cy="338137"/>
          </a:xfrm>
          <a:prstGeom prst="rect">
            <a:avLst/>
          </a:prstGeom>
          <a:noFill/>
        </p:spPr>
        <p:txBody>
          <a:bodyPr lIns="91440" tIns="45720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600">
                <a:latin typeface="Times New Roman"/>
                <a:ea typeface="Times New Roman"/>
              </a:rPr>
              <a:t>Кварцевая жила (шлиф ХП-1а)</a:t>
            </a:r>
          </a:p>
        </p:txBody>
      </p:sp>
      <p:sp>
        <p:nvSpPr>
          <p:cNvPr id="9226" name="Номер слайда 16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sp>
        <p:nvSpPr>
          <p:cNvPr id="9227" name="Rectangle 16"/>
          <p:cNvSpPr>
            <a:spLocks noGrp="1" noChangeArrowheads="1"/>
          </p:cNvSpPr>
          <p:nvPr/>
        </p:nvSpPr>
        <p:spPr>
          <a:xfrm>
            <a:off x="1692274" y="3213099"/>
            <a:ext cx="5024437" cy="307975"/>
          </a:xfrm>
          <a:prstGeom prst="rect">
            <a:avLst/>
          </a:prstGeom>
          <a:noFill/>
        </p:spPr>
        <p:txBody>
          <a:bodyPr lIns="91439" tIns="45719" rIns="91440" bIns="45720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>
                <a:latin typeface="Times New Roman"/>
                <a:ea typeface="Calibri"/>
              </a:rPr>
              <a:t>Текстура пятнистая, структура мелкозернистая. </a:t>
            </a:r>
          </a:p>
        </p:txBody>
      </p:sp>
      <p:pic>
        <p:nvPicPr>
          <p:cNvPr id="9228" name="Picture 17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062" y="1071562"/>
            <a:ext cx="2571749" cy="2051049"/>
          </a:xfrm>
          <a:prstGeom prst="rect">
            <a:avLst/>
          </a:prstGeom>
          <a:noFill/>
        </p:spPr>
      </p:pic>
      <p:pic>
        <p:nvPicPr>
          <p:cNvPr id="9229" name="Рисунок 15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5" y="1071562"/>
            <a:ext cx="2143124" cy="2065337"/>
          </a:xfrm>
          <a:prstGeom prst="rect">
            <a:avLst/>
          </a:prstGeom>
          <a:noFill/>
        </p:spPr>
      </p:pic>
      <p:pic>
        <p:nvPicPr>
          <p:cNvPr id="9230" name="Рисунок 16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14687" y="3786187"/>
            <a:ext cx="2857499" cy="2076449"/>
          </a:xfrm>
          <a:prstGeom prst="rect">
            <a:avLst/>
          </a:prstGeom>
          <a:noFill/>
        </p:spPr>
      </p:pic>
      <p:pic>
        <p:nvPicPr>
          <p:cNvPr id="9231" name="Рисунок 17"/>
          <p:cNvPicPr>
            <a:picLocks noGrp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9387" y="3789362"/>
            <a:ext cx="2887662" cy="2066925"/>
          </a:xfrm>
          <a:prstGeom prst="rect">
            <a:avLst/>
          </a:prstGeom>
          <a:noFill/>
        </p:spPr>
      </p:pic>
      <p:pic>
        <p:nvPicPr>
          <p:cNvPr id="9232" name="Рисунок 18"/>
          <p:cNvPicPr>
            <a:picLocks noGrp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15062" y="3786187"/>
            <a:ext cx="2714624" cy="2054224"/>
          </a:xfrm>
          <a:prstGeom prst="rect">
            <a:avLst/>
          </a:prstGeom>
          <a:noFill/>
        </p:spPr>
      </p:pic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188912"/>
            <a:ext cx="8548687" cy="311149"/>
          </a:xfrm>
          <a:prstGeom prst="rect">
            <a:avLst/>
          </a:prstGeom>
          <a:noFill/>
        </p:spPr>
        <p:txBody>
          <a:bodyPr lIns="91440" tIns="45719" rIns="91440" bIns="45720" anchor="ctr" anchorCtr="0"/>
          <a:lstStyle>
            <a:lvl1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1pPr>
            <a:lvl2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2pPr>
            <a:lvl3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3pPr>
            <a:lvl4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4pPr>
            <a:lvl5pPr rtl="0" fontAlgn="base" marL="0" indent="0" algn="ctr" defTabSz="914400">
              <a:buNone/>
              <a:lnSpc>
                <a:spcPct val="100000"/>
              </a:lnSpc>
              <a:defRPr sz="44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r>
              <a:rPr sz="2400">
                <a:latin typeface="Times New Roman"/>
              </a:rPr>
              <a:t>Минеральный состав руд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/>
        </p:nvSpPr>
        <p:spPr>
          <a:xfrm>
            <a:off x="571499" y="2857499"/>
            <a:ext cx="3286124" cy="523875"/>
          </a:xfrm>
          <a:prstGeom prst="rect">
            <a:avLst/>
          </a:prstGeom>
          <a:noFill/>
        </p:spPr>
        <p:txBody>
          <a:bodyPr lIns="91440" tIns="45719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  <a:ea typeface="Times New Roman"/>
              </a:rPr>
              <a:t>Пирит (Ру) окружен золотом (Au) в кальците (Са). (Аншлиф  ХП-NБ) 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/>
        </p:nvSpPr>
        <p:spPr>
          <a:xfrm>
            <a:off x="4786312" y="2857499"/>
            <a:ext cx="3500437" cy="523875"/>
          </a:xfrm>
          <a:prstGeom prst="rect">
            <a:avLst/>
          </a:prstGeom>
          <a:noFill/>
        </p:spPr>
        <p:txBody>
          <a:bodyPr lIns="91439" tIns="45719" rIns="91439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Пирит (Ру) в кальците (Са). (Аншлиф ХП-NБ) </a:t>
            </a:r>
          </a:p>
        </p:txBody>
      </p:sp>
      <p:sp>
        <p:nvSpPr>
          <p:cNvPr id="10245" name="Rectangle 9"/>
          <p:cNvSpPr>
            <a:spLocks noGrp="1" noChangeArrowheads="1"/>
          </p:cNvSpPr>
          <p:nvPr/>
        </p:nvSpPr>
        <p:spPr>
          <a:xfrm>
            <a:off x="571499" y="5786437"/>
            <a:ext cx="3286124" cy="523875"/>
          </a:xfrm>
          <a:prstGeom prst="rect">
            <a:avLst/>
          </a:prstGeom>
          <a:noFill/>
        </p:spPr>
        <p:txBody>
          <a:bodyPr lIns="91440" tIns="45720" rIns="91440" bIns="45719" anchor="ctr" anchorCtr="0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Пирит (Ру) в кальците (Са).  </a:t>
            </a:r>
          </a:p>
          <a:p>
            <a:pPr lvl="0" marL="0" indent="0" algn="ctr">
              <a:buNone/>
            </a:pPr>
            <a:r>
              <a:rPr sz="1400" lang="en-US">
                <a:latin typeface="Times New Roman"/>
              </a:rPr>
              <a:t>(Аншлиф ХП-NБ)  </a:t>
            </a:r>
          </a:p>
        </p:txBody>
      </p:sp>
      <p:sp>
        <p:nvSpPr>
          <p:cNvPr id="10246" name="Прямоугольник 9"/>
          <p:cNvSpPr>
            <a:spLocks noGrp="1" noChangeArrowheads="1"/>
          </p:cNvSpPr>
          <p:nvPr/>
        </p:nvSpPr>
        <p:spPr>
          <a:xfrm>
            <a:off x="4643437" y="5857874"/>
            <a:ext cx="3500437" cy="769937"/>
          </a:xfrm>
          <a:prstGeom prst="rect">
            <a:avLst/>
          </a:prstGeom>
          <a:noFill/>
        </p:spPr>
        <p:txBody>
          <a:bodyPr lIns="91439" tIns="45720" rIns="91439" bIns="45719">
            <a:spAutoFit/>
          </a:bodyPr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ctr">
              <a:buNone/>
            </a:pPr>
            <a:r>
              <a:rPr sz="1400" lang="en-US">
                <a:latin typeface="Times New Roman"/>
                <a:ea typeface="Times New Roman"/>
              </a:rPr>
              <a:t>Золото (Au) в лимоните (Lim) и оба они в кварце (Q). (Аншлиф ХП-15)</a:t>
            </a:r>
          </a:p>
          <a:p>
            <a:pPr lvl="0" marL="0" indent="0">
              <a:buNone/>
            </a:pPr>
          </a:p>
        </p:txBody>
      </p:sp>
      <p:sp>
        <p:nvSpPr>
          <p:cNvPr id="10247" name="Номер слайда 14"/>
          <p:cNvSpPr txBox="1">
            <a:spLocks noGrp="1" noChangeArrowheads="1"/>
          </p:cNvSpPr>
          <p:nvPr>
            <p:ph type="sldNum"/>
          </p:nvPr>
        </p:nvSpPr>
        <p:spPr>
          <a:xfrm>
            <a:off x="6857999" y="6357937"/>
            <a:ext cx="2133600" cy="365125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 algn="r">
              <a:buNone/>
            </a:pPr>
            <a:fld id="{D038279B-FC19-497E-A7D1-5ADD9CAF016F}" type="slidenum">
              <a:rPr sz="1600">
                <a:latin typeface="Times New Roman"/>
                <a:ea typeface="Times New Roman"/>
              </a:rPr>
              <a:t>&lt;#&gt;</a:t>
            </a:fld>
          </a:p>
        </p:txBody>
      </p:sp>
      <p:pic>
        <p:nvPicPr>
          <p:cNvPr id="10248" name="Рисунок 11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812" y="642937"/>
            <a:ext cx="3143249" cy="2214562"/>
          </a:xfrm>
          <a:prstGeom prst="rect">
            <a:avLst/>
          </a:prstGeom>
          <a:noFill/>
        </p:spPr>
      </p:pic>
      <p:pic>
        <p:nvPicPr>
          <p:cNvPr id="10249" name="Рисунок 12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0" y="642937"/>
            <a:ext cx="3286124" cy="2214562"/>
          </a:xfrm>
          <a:prstGeom prst="rect">
            <a:avLst/>
          </a:prstGeom>
          <a:noFill/>
        </p:spPr>
      </p:pic>
      <p:pic>
        <p:nvPicPr>
          <p:cNvPr id="10250" name="Рисунок 13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750" y="3500437"/>
            <a:ext cx="3071812" cy="2357437"/>
          </a:xfrm>
          <a:prstGeom prst="rect">
            <a:avLst/>
          </a:prstGeom>
          <a:noFill/>
        </p:spPr>
      </p:pic>
      <p:pic>
        <p:nvPicPr>
          <p:cNvPr id="10251" name="Рисунок 14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5812" y="3500437"/>
            <a:ext cx="2928937" cy="2357437"/>
          </a:xfrm>
          <a:prstGeom prst="rect">
            <a:avLst/>
          </a:prstGeom>
          <a:noFill/>
        </p:spPr>
      </p:pic>
      <p:sp>
        <p:nvSpPr>
          <p:cNvPr id="1028" name="Shape 1028"/>
          <p:cNvSpPr>
            <a:spLocks noGrp="1" noChangeArrowheads="1"/>
          </p:cNvSpPr>
          <p:nvPr>
            <p:ph type="dt" idx="2"/>
          </p:nvPr>
        </p:nvSpPr>
        <p:spPr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1pPr>
            <a:lvl2pPr rtl="0" fontAlgn="base" marL="457200" indent="4572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2pPr>
            <a:lvl3pPr rtl="0" fontAlgn="base" marL="914400" indent="9144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3pPr>
            <a:lvl4pPr rtl="0" fontAlgn="base" marL="1371600" indent="13716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4pPr>
            <a:lvl5pPr rtl="0" fontAlgn="base" marL="1828800" indent="182880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lvl="0" marL="0" indent="0">
              <a:buNone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C0504D"/>
      </a:accent4>
      <a:accent5>
        <a:srgbClr val="4F81BD"/>
      </a:accent5>
      <a:accent6>
        <a:srgbClr val="800080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C0504D"/>
        </a:accent4>
        <a:accent5>
          <a:srgbClr val="4F81BD"/>
        </a:accent5>
        <a:accent6>
          <a:srgbClr val="80008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C0504D"/>
      </a:accent4>
      <a:accent5>
        <a:srgbClr val="4F81BD"/>
      </a:accent5>
      <a:accent6>
        <a:srgbClr val="800080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C0504D"/>
      </a:accent4>
      <a:accent5>
        <a:srgbClr val="4F81BD"/>
      </a:accent5>
      <a:accent6>
        <a:srgbClr val="800080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ONLYOFFICE/2.4.526.0</Application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revision>1</cp:revision>
</cp:coreProperties>
</file>