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78" r:id="rId11"/>
    <p:sldId id="266" r:id="rId12"/>
    <p:sldId id="267" r:id="rId13"/>
    <p:sldId id="268" r:id="rId14"/>
    <p:sldId id="280" r:id="rId15"/>
    <p:sldId id="281" r:id="rId16"/>
    <p:sldId id="282" r:id="rId17"/>
    <p:sldId id="272" r:id="rId18"/>
    <p:sldId id="269" r:id="rId19"/>
    <p:sldId id="284" r:id="rId20"/>
    <p:sldId id="271" r:id="rId21"/>
    <p:sldId id="27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OD257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70;&#1083;&#1100;&#1095;&#1080;&#1082;\Desktop\&#1057;&#1098;&#1077;&#1084;&#1085;&#1099;&#1081;%20&#1076;&#1080;&#1089;&#1082;%20&#1080;%20&#1092;&#1086;&#1090;&#1082;&#1080;%20&#1089;%20&#1088;&#1072;&#1073;%20&#1089;&#1090;&#1086;&#1083;&#1072;\&#1050;&#1088;&#1046;&#1080;&#1083;&#1072;-&#1041;&#1077;&#1083;&#1086;&#1075;&#1091;&#1073;\formula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70;&#1083;&#1100;&#1095;&#1080;&#1082;\Desktop\&#1057;&#1098;&#1077;&#1084;&#1085;&#1099;&#1081;%20&#1076;&#1080;&#1089;&#1082;%20&#1080;%20&#1092;&#1086;&#1090;&#1082;&#1080;%20&#1089;%20&#1088;&#1072;&#1073;%20&#1089;&#1090;&#1086;&#1083;&#1072;\&#1050;&#1088;&#1046;&#1080;&#1083;&#1072;-&#1041;&#1077;&#1083;&#1086;&#1075;&#1091;&#1073;\formula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Метасоматически измененный долерит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Лист1!$E$10:$R$10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Лист1!$E$11:$R$11</c:f>
              <c:numCache>
                <c:formatCode>General</c:formatCode>
                <c:ptCount val="14"/>
                <c:pt idx="0">
                  <c:v>6.2903225806451637</c:v>
                </c:pt>
                <c:pt idx="1">
                  <c:v>2.1163366336633649</c:v>
                </c:pt>
                <c:pt idx="2">
                  <c:v>2.6229508196721314</c:v>
                </c:pt>
                <c:pt idx="3">
                  <c:v>2.3666666666666667</c:v>
                </c:pt>
                <c:pt idx="4">
                  <c:v>3.8974358974358974</c:v>
                </c:pt>
                <c:pt idx="5">
                  <c:v>2.8571428571428572</c:v>
                </c:pt>
                <c:pt idx="6">
                  <c:v>1.4285714285714286</c:v>
                </c:pt>
                <c:pt idx="7">
                  <c:v>1.2869198312236287</c:v>
                </c:pt>
                <c:pt idx="8">
                  <c:v>1.3664596273291918</c:v>
                </c:pt>
                <c:pt idx="9">
                  <c:v>1.6295264623955432</c:v>
                </c:pt>
                <c:pt idx="10">
                  <c:v>1.8571428571428572</c:v>
                </c:pt>
                <c:pt idx="11">
                  <c:v>2.1604938271604954</c:v>
                </c:pt>
                <c:pt idx="12">
                  <c:v>2.1531100478468921</c:v>
                </c:pt>
                <c:pt idx="13">
                  <c:v>3.2608695652173929</c:v>
                </c:pt>
              </c:numCache>
            </c:numRef>
          </c:val>
          <c:smooth val="0"/>
        </c:ser>
        <c:ser>
          <c:idx val="2"/>
          <c:order val="1"/>
          <c:tx>
            <c:v>Измененный долерит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Лист1!$E$10:$R$10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Лист1!$E$13:$R$13</c:f>
              <c:numCache>
                <c:formatCode>General</c:formatCode>
                <c:ptCount val="14"/>
                <c:pt idx="0">
                  <c:v>2.6451612903225818</c:v>
                </c:pt>
                <c:pt idx="1">
                  <c:v>2.2400990099009914</c:v>
                </c:pt>
                <c:pt idx="2">
                  <c:v>2.2131147540983629</c:v>
                </c:pt>
                <c:pt idx="3">
                  <c:v>2.2666666666666671</c:v>
                </c:pt>
                <c:pt idx="4">
                  <c:v>2.8717948717948718</c:v>
                </c:pt>
                <c:pt idx="5">
                  <c:v>2.2040816326530615</c:v>
                </c:pt>
                <c:pt idx="6">
                  <c:v>1.2355212355212348</c:v>
                </c:pt>
                <c:pt idx="7">
                  <c:v>1.1181434599156121</c:v>
                </c:pt>
                <c:pt idx="8">
                  <c:v>1.0248447204968945</c:v>
                </c:pt>
                <c:pt idx="9">
                  <c:v>0.93314763231197806</c:v>
                </c:pt>
                <c:pt idx="10">
                  <c:v>1.1904761904761905</c:v>
                </c:pt>
                <c:pt idx="11">
                  <c:v>1.0185185185185193</c:v>
                </c:pt>
                <c:pt idx="12">
                  <c:v>1.3875598086124399</c:v>
                </c:pt>
                <c:pt idx="13">
                  <c:v>1.6770186335403727</c:v>
                </c:pt>
              </c:numCache>
            </c:numRef>
          </c:val>
          <c:smooth val="0"/>
        </c:ser>
        <c:ser>
          <c:idx val="3"/>
          <c:order val="2"/>
          <c:tx>
            <c:v>Бурый железняк</c:v>
          </c:tx>
          <c:spPr>
            <a:ln>
              <a:solidFill>
                <a:schemeClr val="accent2"/>
              </a:solidFill>
            </a:ln>
          </c:spPr>
          <c:marker>
            <c:spPr>
              <a:ln>
                <a:solidFill>
                  <a:schemeClr val="accent2"/>
                </a:solidFill>
              </a:ln>
            </c:spPr>
          </c:marker>
          <c:cat>
            <c:strRef>
              <c:f>Лист1!$E$10:$R$10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Лист1!$E$14:$R$14</c:f>
              <c:numCache>
                <c:formatCode>General</c:formatCode>
                <c:ptCount val="14"/>
                <c:pt idx="0">
                  <c:v>6.4516129032258096</c:v>
                </c:pt>
                <c:pt idx="1">
                  <c:v>5.940594059405937</c:v>
                </c:pt>
                <c:pt idx="2">
                  <c:v>5.4098360655737734</c:v>
                </c:pt>
                <c:pt idx="3">
                  <c:v>5.4333333333333389</c:v>
                </c:pt>
                <c:pt idx="4">
                  <c:v>5.3333333333333366</c:v>
                </c:pt>
                <c:pt idx="5">
                  <c:v>3.9455782312925183</c:v>
                </c:pt>
                <c:pt idx="6">
                  <c:v>4.4401544401544397</c:v>
                </c:pt>
                <c:pt idx="7">
                  <c:v>4.4303797468354427</c:v>
                </c:pt>
                <c:pt idx="8">
                  <c:v>4.3478260869565215</c:v>
                </c:pt>
                <c:pt idx="9">
                  <c:v>4.7353760445682473</c:v>
                </c:pt>
                <c:pt idx="10">
                  <c:v>5.1428571428571415</c:v>
                </c:pt>
                <c:pt idx="11">
                  <c:v>4.9691358024691361</c:v>
                </c:pt>
                <c:pt idx="12">
                  <c:v>5.7894736842105328</c:v>
                </c:pt>
                <c:pt idx="13">
                  <c:v>6.8322981366459627</c:v>
                </c:pt>
              </c:numCache>
            </c:numRef>
          </c:val>
          <c:smooth val="0"/>
        </c:ser>
        <c:ser>
          <c:idx val="4"/>
          <c:order val="3"/>
          <c:tx>
            <c:v>Габбро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Лист1!$E$10:$R$10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Лист1!$E$15:$R$15</c:f>
              <c:numCache>
                <c:formatCode>General</c:formatCode>
                <c:ptCount val="14"/>
                <c:pt idx="0">
                  <c:v>3.3548387096774195</c:v>
                </c:pt>
                <c:pt idx="1">
                  <c:v>2.8712871287128707</c:v>
                </c:pt>
                <c:pt idx="2">
                  <c:v>2.8688524590163933</c:v>
                </c:pt>
                <c:pt idx="3">
                  <c:v>3.1333333333333342</c:v>
                </c:pt>
                <c:pt idx="4">
                  <c:v>3.2820512820512819</c:v>
                </c:pt>
                <c:pt idx="5">
                  <c:v>3.8095238095238089</c:v>
                </c:pt>
                <c:pt idx="6">
                  <c:v>4.5945945945945912</c:v>
                </c:pt>
                <c:pt idx="7">
                  <c:v>4.6413502109704643</c:v>
                </c:pt>
                <c:pt idx="8">
                  <c:v>5.1552795031055885</c:v>
                </c:pt>
                <c:pt idx="9">
                  <c:v>5.0139275766016684</c:v>
                </c:pt>
                <c:pt idx="10">
                  <c:v>6.2380952380952355</c:v>
                </c:pt>
                <c:pt idx="11">
                  <c:v>5.55555555555555</c:v>
                </c:pt>
                <c:pt idx="12">
                  <c:v>5.5023923444976104</c:v>
                </c:pt>
                <c:pt idx="13">
                  <c:v>5.8385093167701863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16064"/>
        <c:axId val="38518080"/>
      </c:lineChart>
      <c:catAx>
        <c:axId val="8181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8518080"/>
        <c:crosses val="autoZero"/>
        <c:auto val="1"/>
        <c:lblAlgn val="ctr"/>
        <c:lblOffset val="100"/>
        <c:noMultiLvlLbl val="0"/>
      </c:catAx>
      <c:valAx>
        <c:axId val="385180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8160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>
          <a:ln>
            <a:noFill/>
          </a:ln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Лист1!$K$2:$K$13</c:f>
              <c:numCache>
                <c:formatCode>0.00</c:formatCode>
                <c:ptCount val="12"/>
                <c:pt idx="0">
                  <c:v>0.55434967951890013</c:v>
                </c:pt>
                <c:pt idx="1">
                  <c:v>0.68813269891690887</c:v>
                </c:pt>
                <c:pt idx="2">
                  <c:v>0.64312773849538529</c:v>
                </c:pt>
                <c:pt idx="3">
                  <c:v>0.62092215905294035</c:v>
                </c:pt>
                <c:pt idx="4">
                  <c:v>0.74449727175814484</c:v>
                </c:pt>
                <c:pt idx="5">
                  <c:v>0.75767790494606246</c:v>
                </c:pt>
                <c:pt idx="6">
                  <c:v>0.69703501446655158</c:v>
                </c:pt>
                <c:pt idx="7">
                  <c:v>0.91064804589246462</c:v>
                </c:pt>
                <c:pt idx="8">
                  <c:v>0.90591616996397817</c:v>
                </c:pt>
                <c:pt idx="9">
                  <c:v>0.76039158314791744</c:v>
                </c:pt>
                <c:pt idx="10">
                  <c:v>0.48542732557291818</c:v>
                </c:pt>
                <c:pt idx="11">
                  <c:v>0.44749270823612952</c:v>
                </c:pt>
              </c:numCache>
            </c:numRef>
          </c:xVal>
          <c:yVal>
            <c:numRef>
              <c:f>Лист1!$J$2:$J$13</c:f>
              <c:numCache>
                <c:formatCode>0.00</c:formatCode>
                <c:ptCount val="12"/>
                <c:pt idx="0">
                  <c:v>0.40283733268614419</c:v>
                </c:pt>
                <c:pt idx="1">
                  <c:v>0.25625100779706028</c:v>
                </c:pt>
                <c:pt idx="2">
                  <c:v>0.30842209650629548</c:v>
                </c:pt>
                <c:pt idx="3">
                  <c:v>0.31587947230878488</c:v>
                </c:pt>
                <c:pt idx="4">
                  <c:v>0.21668647059159521</c:v>
                </c:pt>
                <c:pt idx="5">
                  <c:v>0.20001863804220635</c:v>
                </c:pt>
                <c:pt idx="6">
                  <c:v>0.18752442702065711</c:v>
                </c:pt>
                <c:pt idx="7">
                  <c:v>7.3620237578484224E-2</c:v>
                </c:pt>
                <c:pt idx="8">
                  <c:v>7.1649438647624117E-2</c:v>
                </c:pt>
                <c:pt idx="9">
                  <c:v>0.20427703149462026</c:v>
                </c:pt>
                <c:pt idx="10">
                  <c:v>0.51457267442708177</c:v>
                </c:pt>
                <c:pt idx="11">
                  <c:v>0.55250729176387059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69472"/>
        <c:axId val="81570048"/>
      </c:scatterChart>
      <c:valAx>
        <c:axId val="8156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Au, k.f</a:t>
                </a:r>
                <a:endParaRPr lang="ru-RU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1570048"/>
        <c:crosses val="autoZero"/>
        <c:crossBetween val="midCat"/>
      </c:valAx>
      <c:valAx>
        <c:axId val="8157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Ag, k.f</a:t>
                </a:r>
                <a:endParaRPr lang="ru-RU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1569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Лист1!$K$2:$K$13</c:f>
              <c:numCache>
                <c:formatCode>0.00</c:formatCode>
                <c:ptCount val="12"/>
                <c:pt idx="0">
                  <c:v>0.55434967951890013</c:v>
                </c:pt>
                <c:pt idx="1">
                  <c:v>0.68813269891690887</c:v>
                </c:pt>
                <c:pt idx="2">
                  <c:v>0.64312773849538529</c:v>
                </c:pt>
                <c:pt idx="3">
                  <c:v>0.62092215905294035</c:v>
                </c:pt>
                <c:pt idx="4">
                  <c:v>0.74449727175814484</c:v>
                </c:pt>
                <c:pt idx="5">
                  <c:v>0.75767790494606246</c:v>
                </c:pt>
                <c:pt idx="6">
                  <c:v>0.69703501446655158</c:v>
                </c:pt>
                <c:pt idx="7">
                  <c:v>0.91064804589246462</c:v>
                </c:pt>
                <c:pt idx="8">
                  <c:v>0.90591616996397817</c:v>
                </c:pt>
                <c:pt idx="9">
                  <c:v>0.76039158314791744</c:v>
                </c:pt>
                <c:pt idx="10">
                  <c:v>0.48542732557291818</c:v>
                </c:pt>
                <c:pt idx="11">
                  <c:v>0.44749270823612952</c:v>
                </c:pt>
              </c:numCache>
            </c:numRef>
          </c:xVal>
          <c:yVal>
            <c:numRef>
              <c:f>Лист1!$L$2:$L$13</c:f>
              <c:numCache>
                <c:formatCode>0.00</c:formatCode>
                <c:ptCount val="12"/>
                <c:pt idx="0">
                  <c:v>4.2812987794955716E-2</c:v>
                </c:pt>
                <c:pt idx="1">
                  <c:v>5.5616293286030939E-2</c:v>
                </c:pt>
                <c:pt idx="2">
                  <c:v>4.8450164998319334E-2</c:v>
                </c:pt>
                <c:pt idx="3">
                  <c:v>6.3198368638274688E-2</c:v>
                </c:pt>
                <c:pt idx="4">
                  <c:v>3.8816257650259978E-2</c:v>
                </c:pt>
                <c:pt idx="5">
                  <c:v>4.2303457011731313E-2</c:v>
                </c:pt>
                <c:pt idx="6">
                  <c:v>0.11544055851279128</c:v>
                </c:pt>
                <c:pt idx="7">
                  <c:v>1.5731716529051247E-2</c:v>
                </c:pt>
                <c:pt idx="8">
                  <c:v>2.2434391388397649E-2</c:v>
                </c:pt>
                <c:pt idx="9">
                  <c:v>3.5331385357462379E-2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72352"/>
        <c:axId val="81572928"/>
      </c:scatterChart>
      <c:valAx>
        <c:axId val="8157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Au, k.f</a:t>
                </a:r>
                <a:endParaRPr lang="ru-RU"/>
              </a:p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1572928"/>
        <c:crosses val="autoZero"/>
        <c:crossBetween val="midCat"/>
      </c:valAx>
      <c:valAx>
        <c:axId val="81572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Cu, k.f</a:t>
                </a:r>
                <a:endParaRPr lang="ru-RU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1572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F3855-B994-4772-B0A3-F1AE631F8768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1C7A5-6EC2-459C-8661-74DD58604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8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BF79-8B9B-4507-8CB8-F51486F436A9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8900-C2FC-46FF-B407-ECB428D35181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BE3-9D99-4AA2-B098-4BA9100CE7B0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9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73A7-B35D-4713-9E27-05D889078074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3DF0-7323-41E6-8354-2E1C610D453B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0014-2845-4F6B-B14D-5A94ED60234F}" type="datetime1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7D66-4928-4547-BAB9-E2755144C0CF}" type="datetime1">
              <a:rPr lang="ru-RU" smtClean="0"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CCE3-58F9-47D2-851A-2AAA273F25DF}" type="datetime1">
              <a:rPr lang="ru-RU" smtClean="0"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674F-A0F1-425F-B91F-F3CA0E006FBA}" type="datetime1">
              <a:rPr lang="ru-RU" smtClean="0"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677-6BAD-4CE6-8C50-9ADE21BAC2A6}" type="datetime1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DEEC-C6B9-4C28-B103-BF1591689067}" type="datetime1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3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1DCB-C04C-4617-A8FF-58E4AA577A1B}" type="datetime1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МИНЕРАЛОГИЯ И ПЕТРОГРАФИЯ МЕСТОРОЖДЕНИЯ ЗОЛОТА КРАСНАЯ ЖИЛА (УЧАЛИНСКИЙ РАЙОН)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высшего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«Южно-Уральский государственный университет»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(национальный исследовательский университет)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Геологический факультет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геологии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921" y="449846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МиГео-404 Ю.А.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Падучина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864" y="49731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д.г.-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профессор В.В. Масленников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051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д.г.-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Е.В. Белогуб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6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72387"/>
              </p:ext>
            </p:extLst>
          </p:nvPr>
        </p:nvGraphicFramePr>
        <p:xfrm>
          <a:off x="179512" y="652795"/>
          <a:ext cx="8784968" cy="27523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9881"/>
                <a:gridCol w="482247"/>
                <a:gridCol w="432048"/>
                <a:gridCol w="504056"/>
                <a:gridCol w="504056"/>
                <a:gridCol w="476837"/>
                <a:gridCol w="493962"/>
                <a:gridCol w="423396"/>
                <a:gridCol w="423396"/>
                <a:gridCol w="493962"/>
                <a:gridCol w="423396"/>
                <a:gridCol w="423396"/>
                <a:gridCol w="564528"/>
                <a:gridCol w="423396"/>
                <a:gridCol w="564528"/>
                <a:gridCol w="493962"/>
                <a:gridCol w="423396"/>
                <a:gridCol w="564525"/>
              </a:tblGrid>
              <a:tr h="640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пробы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п.п.п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90162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66.26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100.13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90162-a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99.69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90162-</a:t>
                      </a: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99.54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90162-в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99.62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3158-0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57.78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99.56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566" marR="45566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18864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Химический состав вмещающих пород и руд 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%)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35440372"/>
              </p:ext>
            </p:extLst>
          </p:nvPr>
        </p:nvGraphicFramePr>
        <p:xfrm>
          <a:off x="107504" y="3717032"/>
          <a:ext cx="63803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3070" y="4453480"/>
            <a:ext cx="2914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распределения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редкоземельных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элементов в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вулканических породах.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Нормирование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хондрит.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4834880" cy="792088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Минералогия руд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88443"/>
              </p:ext>
            </p:extLst>
          </p:nvPr>
        </p:nvGraphicFramePr>
        <p:xfrm>
          <a:off x="971600" y="2276872"/>
          <a:ext cx="6982917" cy="23649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7639"/>
                <a:gridCol w="2327639"/>
                <a:gridCol w="2327639"/>
              </a:tblGrid>
              <a:tr h="408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Первичные минералы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Вторичные минералы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Нерудные минералы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Пирит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Арсенопирит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Халькопирит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Золото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Скородит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Ковеллин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Гетит 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Кварц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Эпидот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Серицит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Хлорит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0800000" flipV="1">
            <a:off x="-50159" y="6222614"/>
            <a:ext cx="43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‒ пирит,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скородит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4" y="3260414"/>
            <a:ext cx="2881098" cy="280831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3" y="479106"/>
            <a:ext cx="3130907" cy="215780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89" y="409706"/>
            <a:ext cx="3053963" cy="215780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3" y="3275802"/>
            <a:ext cx="2628945" cy="28083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82273" y="0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ПИРИТ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3529" y="2632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катаклазированный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пирит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(без анализатора,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5)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7073" y="25675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гипидиоморфный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кристалл с включениями халькопирита (без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анализатора,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5)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2690" y="6222615"/>
            <a:ext cx="2869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‒реликты зерна сфалерита</a:t>
            </a:r>
          </a:p>
        </p:txBody>
      </p:sp>
    </p:spTree>
    <p:extLst>
      <p:ext uri="{BB962C8B-B14F-4D97-AF65-F5344CB8AC3E}">
        <p14:creationId xmlns:p14="http://schemas.microsoft.com/office/powerpoint/2010/main" val="28315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2901028" cy="230425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3829"/>
            <a:ext cx="3168352" cy="230425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0" y="3429074"/>
            <a:ext cx="3298206" cy="331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9673" y="4518566"/>
            <a:ext cx="256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‒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зерно арсенопирита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90346" y="89803"/>
            <a:ext cx="294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АРСЕНОПИРИТ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8484" y="3077199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а,б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реликты призматических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кристаллов (без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анализатора, увеличение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5)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9" y="606595"/>
            <a:ext cx="3187883" cy="21743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90929"/>
            <a:ext cx="3056254" cy="217433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00" y="3429000"/>
            <a:ext cx="2975860" cy="3273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8560" y="4395359"/>
            <a:ext cx="3055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о ‒ самородное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зерно золота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0,91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0,07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21247" y="55525"/>
            <a:ext cx="169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52" y="2790183"/>
            <a:ext cx="444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золото в рудной матрице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анализатора, увеличение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5)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6175" y="27901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золото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ассоциации с халькопиритом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(без анализатора, увеличение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5)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7592" cy="971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ЗОЛОТА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1451653"/>
              </p:ext>
            </p:extLst>
          </p:nvPr>
        </p:nvGraphicFramePr>
        <p:xfrm>
          <a:off x="323528" y="908720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06886984"/>
              </p:ext>
            </p:extLst>
          </p:nvPr>
        </p:nvGraphicFramePr>
        <p:xfrm>
          <a:off x="3635896" y="3933056"/>
          <a:ext cx="49685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6096" y="1872401"/>
            <a:ext cx="3657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 золоте из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окисленного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пирит-арсенопиритового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метасоматита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20189"/>
              </p:ext>
            </p:extLst>
          </p:nvPr>
        </p:nvGraphicFramePr>
        <p:xfrm>
          <a:off x="323534" y="4509121"/>
          <a:ext cx="8568946" cy="15121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8978"/>
                <a:gridCol w="605480"/>
                <a:gridCol w="486774"/>
                <a:gridCol w="604626"/>
                <a:gridCol w="1516584"/>
                <a:gridCol w="536410"/>
                <a:gridCol w="486774"/>
                <a:gridCol w="486774"/>
                <a:gridCol w="605480"/>
                <a:gridCol w="605480"/>
                <a:gridCol w="604626"/>
                <a:gridCol w="605480"/>
                <a:gridCol w="605480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пробы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810"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Мас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г/т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90113-7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90162*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ru-RU" sz="14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001" y="3672306"/>
            <a:ext cx="8345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Химический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и кристаллохимические формулы золота из кварц-альбитовой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(90113-7) и окисленного пирит-арсенопиритового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метасоматита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(90162)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1" y="169176"/>
            <a:ext cx="4951119" cy="3331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849" y="1764685"/>
            <a:ext cx="53771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Треугольная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диаграмма по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отношению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пирит-арсенопиритового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метасоматита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(90162)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золота из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кварц-альбитовой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жилы (90113-7</a:t>
            </a:r>
            <a:r>
              <a:rPr lang="ru-RU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61662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основании минерального состава выделено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промышленно-технологических типа руд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Золото-кварцевый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‒ кварц, альбит, золото.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Окисленный тип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‒ гетит, агрегаты лимонита, вторичные минералы меди, кварц, хлорит, слюда.</a:t>
            </a:r>
            <a:r>
              <a:rPr lang="ru-RU" sz="2000" dirty="0" smtClean="0"/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Смешанный тип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‒ пирит, арсенопирит, халькопирит, золото, сфалерит,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ковеллин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скородит, кварц и слоистые силикаты.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Обогащение: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Золото‒кварцевый тип - гравитация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Окисленный тип - цианирование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Смешанный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биологического окисления или цианированием после окислительного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обжига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ПРОМЫШЛЕННО-ТЕХНОЛОГИЧЕСКИЕ ТИПЫ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3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0662"/>
            <a:ext cx="8147248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90465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Вмещающие породы месторождения Красная Жила представлены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метасоматически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измененными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вулканическими породами преимущественно основного состава, кварц-хлоритовыми 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кварц-хлорит-серицитовыми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метасоматитами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Золотоносные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кварц-серицит-хлоритовый состав и не содержат карбонат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метасоматически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измененных породах, вмещающих руды, зафиксировано высокое содержание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промышленное содержание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spcBef>
                <a:spcPts val="0"/>
              </a:spcBef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Главными минералами первичных руд являются пирит, арсенопирит, второстепенный халькопирит,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редкие ‒ золото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сфалерит. Среди вторичных минералов преобладают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ковеллин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скородит, гетит,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лимонитовые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агрегаты. В пирите из руд выявлена примесь мышьяка, которую предлагается использовать в качестве поискового признака на золотое оруденение подобного типа в данном районе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золота рассмотренного месторождения характерна примесь меди. При сравнении золота из кварцевой жилы и окисленных пирит-арсенопиритовых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метасоматитов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было установлено различие в составе – золото из кварцевой жилы содержит больше серебра и меньше меди. Предполагается, что месторождение было образовано в несколько этапов, для каждого из которых характерен свой состав золота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spcBef>
                <a:spcPts val="0"/>
              </a:spcBef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минерального состава выделено 3 промышленно-технологических типа руд: золото-кварцевый, окисленный, смешанный.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9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90465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Целью выпускной квалификационной работы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руд и вмещающих пород месторождения.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задачи работы были включены:</a:t>
            </a:r>
          </a:p>
          <a:p>
            <a:pPr indent="457200" algn="just"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петрографическое изучение пород, вмещающих золоторудное оруденение;</a:t>
            </a:r>
          </a:p>
          <a:p>
            <a:pPr indent="457200" algn="just">
              <a:spcBef>
                <a:spcPts val="0"/>
              </a:spcBef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минераграфическое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изучение руд;</a:t>
            </a:r>
          </a:p>
          <a:p>
            <a:pPr indent="457200" algn="just"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промышленно-технологических типов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руд</a:t>
            </a:r>
          </a:p>
          <a:p>
            <a:pPr indent="457200" algn="just">
              <a:spcBef>
                <a:spcPts val="0"/>
              </a:spcBef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Полевые работы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Полевые работы проводились в карьере месторождения Красная Жила в 2004 и 2014 году сотрудниками Института минералогии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РАН Е.В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Белогуб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К.А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Новоселовым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студентами геологического факультета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Е.В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Семибратовой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Е.В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Титовой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работы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Просмотрена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протолочная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шлиховая проба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Исследованы прозрачно-полированные шлифы (5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шт.)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аншлифы (3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шт.);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Оцифрованны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графические  материалы.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Bef>
                <a:spcPts val="0"/>
              </a:spcBef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СПИСОК ЛИТЕРАТУРЫ</a:t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Autofit/>
          </a:bodyPr>
          <a:lstStyle/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Зайков, В.В.,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Филлипова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К.А.,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Удачин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В.Н. Сравнительный анализ состава золотой фольги из археологических памятников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Алтая,Урала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Подонья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(по данным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ICP-MS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 XRF) /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Зайков, В.В.,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Филлипова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К.А,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Удачин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В.Н. // Минералогия.‒2016.‒№6.‒С. 88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Зеленов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 В.И. Методика исследования золото- и серебросодержащих руд /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Зеленов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 В.И.‒М.: «Недра», 1989. 213-220 с.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Знаменский, Н.М., Знаменская, С.Е. Геолого-структурная модель золото-сульфидного месторождения Магнитогорской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мегазоны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(Ю. Урал) / Знаменский, Н.М., Знаменская, С.Е.‒ Уфа: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Галем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», 2009. С. 125.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Сафина, Н.П., Новоселов, К.А. Микроскопические методы в исследовании руд / Сафина, Н.П., Новоселов, К.А.‒ Челябинск: Издательский центр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2013. С. 124-128.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Семибратова, Е.В. Минералогия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гипергенных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руд месторождения "Красная жила" (Учалинский район, Ю. Урал).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Металогения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древних и современных океанов – 2005. Научное издание / Семибратова, Е.В. – Миасс: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ИМин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УрОРАН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2005. С. 31-35</a:t>
            </a: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Фаткуллин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И.Р.,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Бергазов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 И.Р., Попов, Е.В. Поисковые работы на золотоносные коры выветривания в Учалинском рудном районе /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Фаткуллин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И.Р.,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Бергазов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 И.Р., Попов, Е.В.‒ Уфа, 2008. С. 10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Фондовая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46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 находке видимого золота на месторождении «Красная Жила»: Отчет / сост. Е. В. Белогуб, К.А. Новоселов; Рос. акад. наук, Урал.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отд-ние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Ин-т минералогии.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Миасс, 2004 ф.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344816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879005"/>
            <a:ext cx="731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обработки технологической пробы 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(по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Зеленову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1989)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787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818" y="6335734"/>
            <a:ext cx="2366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бзорная карта района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373880" cy="304292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9" y="16149"/>
            <a:ext cx="5688632" cy="6772977"/>
          </a:xfr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85720" y="2834933"/>
            <a:ext cx="32507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месторождения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Красная Жила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геодинамический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карте Урала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материлам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Пучкова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2016)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" y="141356"/>
            <a:ext cx="8867066" cy="640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750183"/>
            <a:ext cx="2448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Схематическая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геологическая 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арта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материалам Башкирского геологического производственного объединения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Северо-Восточной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геологоразведочной экспедиции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1986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61119" y="3938057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2988" y="65421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04" y="6541249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2,5 км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20"/>
            <a:ext cx="720080" cy="72008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95736" y="666936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5626" y="380994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151967" y="3812446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 км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995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510262"/>
            <a:ext cx="8964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геологического строения карьера и кварцевой жилы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месторождении Красная Жила (по материалам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Е.В. Семибратовой, 2005):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красные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глины,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обохривание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вулканические породы, 4 – кора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выветривания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туфам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– выветренные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туфы,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6-7 –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габброиды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–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мезократовые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лейко-мезократовые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8 – кварцевые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жилы,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– предполагаемые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 геологических тел,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границы,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–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граница осыпи,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– система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трещин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7272808" cy="4501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30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6" b="22587"/>
          <a:stretch/>
        </p:blipFill>
        <p:spPr>
          <a:xfrm>
            <a:off x="6746530" y="116632"/>
            <a:ext cx="2232248" cy="264780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7308304" y="476672"/>
            <a:ext cx="504056" cy="360040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08304" y="476672"/>
            <a:ext cx="648072" cy="720080"/>
          </a:xfrm>
          <a:prstGeom prst="straightConnector1">
            <a:avLst/>
          </a:prstGeom>
          <a:ln w="31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1012" y="26064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480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35003"/>
            <a:ext cx="9036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стены карьера (по материалам Е.В. Белогуб,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2004):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 – базальтовые порфириты, 2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– окварцованная порода, 3 – интенсивное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обохривание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метабазальтов,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– кварц, 5 – развитие медной зелени, 6 – место отбора проб, 7 – разлом, 8 – элементы залегания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 ‒линейны масштаб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328592" cy="551540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624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100900" cy="764704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ВМЕЩАЮЩИЕ ПОРОДЫ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7" y="404665"/>
            <a:ext cx="8784976" cy="115212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Вмещающие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породы представлены: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измененными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долеритами, метабазальтами, туфами основного состава, кварц-хлоритовыми и кварц-хлорит-серицитовыми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метасоматитами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0" y="1618146"/>
            <a:ext cx="2495550" cy="187134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6717"/>
            <a:ext cx="2501265" cy="18757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48044" y="1248814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измененное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8747" y="3492331"/>
            <a:ext cx="2871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без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анализатора, 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94340" y="3478171"/>
            <a:ext cx="2831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анализатором, 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0173" y="3717032"/>
            <a:ext cx="38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Измененный долерит (?), (туф?)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9" y="4149080"/>
            <a:ext cx="2495550" cy="201999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3" y="4149080"/>
            <a:ext cx="2514788" cy="20046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0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корродированные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новообразованные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зерна кварца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чешуйчатыми агрегатами хлорита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гидроокиси железа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 анализатором, увеличение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0056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зональный радиально-лучистый хлорит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 анализатором, увеличение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55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4" y="240379"/>
            <a:ext cx="2460056" cy="204433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208674"/>
            <a:ext cx="2448272" cy="207661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4" y="2466975"/>
            <a:ext cx="2460056" cy="1826121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80" y="2446861"/>
            <a:ext cx="2508831" cy="1826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4456" y="1268760"/>
            <a:ext cx="380476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Кварц-хлоритовый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метасоматит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а,б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‒шлиф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90162-а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б,в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‒шлиф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3158-0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‒рудный минерал с землистым эпидотом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цоизитом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(с анализатором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5);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‒ рудный минерал с землистым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эпидотом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серицитом (с анализатором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5);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‒ основная масса кварц-хлоритовая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без анализатора, 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‒ основная масса кварц-хлоритовая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анализатором, 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0" name="Picture 2" descr="E:\Users\Юльчик\Desktop\2016\фото петрография\Рисунок5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4" y="4581128"/>
            <a:ext cx="2460056" cy="18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Users\Юльчик\Desktop\2016\фото петрография\Рисунок4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17" y="4545523"/>
            <a:ext cx="2508831" cy="18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494" y="4552566"/>
            <a:ext cx="3275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Кварц-серицит-хлоритовый 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метасоматит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а‒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масса сложена хлоритом,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зерна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кварца сложной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 анализатором,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10);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б‒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масса сложена серицитом,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зерна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кварца сложной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 анализатором,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1118</Words>
  <Application>Microsoft Office PowerPoint</Application>
  <PresentationFormat>Экран (4:3)</PresentationFormat>
  <Paragraphs>330</Paragraphs>
  <Slides>22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МИНЕРАЛОГИЯ И ПЕТРОГРАФИЯ МЕСТОРОЖДЕНИЯ ЗОЛОТА КРАСНАЯ ЖИЛА (УЧАЛИНСКИЙ РАЙОН)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ВМЕЩАЮЩИЕ ПОРОДЫ</vt:lpstr>
      <vt:lpstr>Презентация PowerPoint</vt:lpstr>
      <vt:lpstr>Презентация PowerPoint</vt:lpstr>
      <vt:lpstr>Минералогия руд</vt:lpstr>
      <vt:lpstr>Презентация PowerPoint</vt:lpstr>
      <vt:lpstr>Презентация PowerPoint</vt:lpstr>
      <vt:lpstr>Презентация PowerPoint</vt:lpstr>
      <vt:lpstr>СОСТАВ ЗОЛОТА</vt:lpstr>
      <vt:lpstr>Презентация PowerPoint</vt:lpstr>
      <vt:lpstr>Презентация PowerPoint</vt:lpstr>
      <vt:lpstr>ЗАКЛЮЧЕНИЕ  </vt:lpstr>
      <vt:lpstr>ЗАКЛЮЧЕНИЕ</vt:lpstr>
      <vt:lpstr>СПАСИБО ЗА ВНИМАНИЕ</vt:lpstr>
      <vt:lpstr>СПИСОК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МИНЕРАЛОГИЯ И ПЕТРОГРАФИЯ МЕСТОРОЖДЕНИЯ ЗОЛОТА КРАСНАЯ ЖИЛА (УЧАЛИНСКИЙ РАЙОН)</dc:title>
  <dc:creator>Юльчик</dc:creator>
  <cp:lastModifiedBy>Юльчик</cp:lastModifiedBy>
  <cp:revision>80</cp:revision>
  <dcterms:created xsi:type="dcterms:W3CDTF">2017-06-10T19:44:14Z</dcterms:created>
  <dcterms:modified xsi:type="dcterms:W3CDTF">2017-07-06T02:01:42Z</dcterms:modified>
</cp:coreProperties>
</file>