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e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8" r:id="rId4"/>
    <p:sldId id="260" r:id="rId5"/>
    <p:sldId id="259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9" r:id="rId20"/>
    <p:sldId id="278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algn="r"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algn="r" hangingPunct="0">
              <a:defRPr sz="1400"/>
            </a:pPr>
            <a:fld id="{AB9B2668-2B0C-45DE-994A-A21422FA92C3}" type="slidenum">
              <a:t>‹#›</a:t>
            </a:fld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16205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9B07BFD-D267-47FD-87FE-45888E53C8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6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683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38A61D13-195E-4B39-A966-DC22C6C2AA2E}" type="slidenum">
              <a:t>8</a:t>
            </a:fld>
            <a:endParaRPr lang="ru-RU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A24942-F028-4F42-8E0E-092617F59C9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6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137548-DC88-4291-9F4E-1195F2EDA85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1C5D5C-3DB9-484E-B5D7-AFE62547A12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33D929-0DFB-4BEE-905E-F46DFF1D9C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03AF80-C765-45EF-BBD5-1DDB4976CFC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B4DF87-712C-4D20-BF1E-ABBB44ACD97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CA7DFE-735E-4318-BEEA-F796B92C6D0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A5E3E6-BE66-435C-A791-4A44DDC73BA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94C0E0-00EE-4A49-B6AA-DD08DB6E03B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2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758B75-8E1E-4DC5-AFF0-B74F7E911B5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C4BF2D-1CCE-46E7-A008-1FFABD96AC2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6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91F07D-A978-43A5-AE21-5D31144954E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D0C078-54D8-4C80-88D4-540CE9DA0C9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3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83D1C9-607A-4C92-BB5F-01C07F3B04F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C0F4008-27CF-4788-88AA-7395D6BAE357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580CF5-BB2B-4539-8828-71831C9344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9E85FB-0046-4FBF-9A33-F7D9E186CA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6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7DE6F8-A867-4AEB-B342-2AD8AC2D990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0B557B-4A52-46B5-AF10-991D478EA6E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08A3D7-FC77-498B-A532-F493B90DF35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8C1140-0B5E-4EA4-A75F-5F9ABF3AF86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7C59DD-2731-4520-A7D6-2EA248F22B7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4571504-B593-4964-B465-E77127768E19}" type="datetime1">
              <a:rPr lang="ru-RU" smtClean="0"/>
              <a:pPr lvl="0"/>
              <a:t>07.07.2017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76EF28-0CB1-4CDD-A336-B52885029F3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4571504-B593-4964-B465-E77127768E19}" type="datetime1">
              <a:rPr lang="ru-RU"/>
              <a:pPr lvl="0"/>
              <a:t>07.07.2017</a:t>
            </a:fld>
            <a:endParaRPr lang="ru-RU"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3387B23-6A86-4452-B05E-B5247E7E6B8E}" type="slidenum">
              <a:t>‹#›</a:t>
            </a:fld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ru-RU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ru-RU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EC0F4008-27CF-4788-88AA-7395D6BAE357}" type="datetime1">
              <a:rPr lang="ru-RU"/>
              <a:pPr lvl="0"/>
              <a:t>07.07.2017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E4145FF-0130-4718-9266-3EEB572B56A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ru-RU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1pPr>
      <a:lvl2pPr lvl="1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2pPr>
      <a:lvl3pPr lvl="2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3pPr>
      <a:lvl4pPr lvl="3">
        <a:buSzPct val="75000"/>
        <a:buFont typeface="StarSymbol"/>
        <a:buChar char="–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4pPr>
      <a:lvl5pPr lvl="4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5pPr>
      <a:lvl6pPr lvl="5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6pPr>
      <a:lvl7pPr lvl="6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7pPr>
      <a:lvl8pPr lvl="7">
        <a:buSzPct val="45000"/>
        <a:buFont typeface="StarSymbol"/>
        <a:buChar char="●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ru-RU" sz="3200" b="0" i="0" u="none" strike="noStrike" spc="0">
          <a:solidFill>
            <a:srgbClr val="000000"/>
          </a:solidFill>
          <a:latin typeface="Calibri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3640" cy="21326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1500" b="1" dirty="0">
                <a:latin typeface="Times New Roman" pitchFamily="18"/>
                <a:cs typeface="Times New Roman" pitchFamily="18"/>
              </a:rPr>
              <a:t>МИНИСТЕРСТВО ОБРАЗОВАНИЯ И НАУКИ РОССИЙСКОЙ ФЕДЕРАЦИИ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Федеральное государственное бюджетное 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образовательное учреждение высшего образования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«Южно-Уральский государственный университет» 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(национальный исследовательский университет)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Геологический факультет</a:t>
            </a:r>
            <a:br>
              <a:rPr lang="ru-RU" sz="1500" b="1" dirty="0">
                <a:latin typeface="Times New Roman" pitchFamily="18"/>
                <a:cs typeface="Times New Roman" pitchFamily="18"/>
              </a:rPr>
            </a:br>
            <a:r>
              <a:rPr lang="ru-RU" sz="1500" b="1" dirty="0">
                <a:latin typeface="Times New Roman" pitchFamily="18"/>
                <a:cs typeface="Times New Roman" pitchFamily="18"/>
              </a:rPr>
              <a:t>Кафедра геологии</a:t>
            </a:r>
            <a:r>
              <a:rPr lang="ru-RU" sz="1800" b="1" dirty="0">
                <a:latin typeface="Times New Roman" pitchFamily="18"/>
                <a:cs typeface="Times New Roman" pitchFamily="18"/>
              </a:rPr>
              <a:t/>
            </a:r>
            <a:br>
              <a:rPr lang="ru-RU" sz="1800" b="1" dirty="0">
                <a:latin typeface="Times New Roman" pitchFamily="18"/>
                <a:cs typeface="Times New Roman" pitchFamily="18"/>
              </a:rPr>
            </a:br>
            <a:endParaRPr lang="ru-RU" sz="1800" b="1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1403639" y="2133000"/>
            <a:ext cx="6400440" cy="1752119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ru-RU" b="1" dirty="0">
                <a:latin typeface="Calibri" pitchFamily="18"/>
              </a:rPr>
              <a:t>Минералогия руд рудопроявления Елочка (Магаданская область, Северо-Эвенский район)</a:t>
            </a:r>
          </a:p>
        </p:txBody>
      </p:sp>
      <p:sp>
        <p:nvSpPr>
          <p:cNvPr id="4" name="TextBox 3"/>
          <p:cNvSpPr/>
          <p:nvPr/>
        </p:nvSpPr>
        <p:spPr>
          <a:xfrm>
            <a:off x="3697920" y="4060440"/>
            <a:ext cx="54356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Mangal" pitchFamily="2"/>
              </a:rPr>
              <a:t>Студент</a:t>
            </a: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:  МиГео-404 И.Ю. Дюрягин</a:t>
            </a:r>
          </a:p>
        </p:txBody>
      </p:sp>
      <p:sp>
        <p:nvSpPr>
          <p:cNvPr id="5" name="TextBox 4"/>
          <p:cNvSpPr/>
          <p:nvPr/>
        </p:nvSpPr>
        <p:spPr>
          <a:xfrm>
            <a:off x="3846239" y="6041519"/>
            <a:ext cx="187200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Миасс 2017</a:t>
            </a:r>
          </a:p>
        </p:txBody>
      </p:sp>
      <p:sp>
        <p:nvSpPr>
          <p:cNvPr id="6" name="TextBox 5"/>
          <p:cNvSpPr/>
          <p:nvPr/>
        </p:nvSpPr>
        <p:spPr>
          <a:xfrm>
            <a:off x="0" y="4440240"/>
            <a:ext cx="914328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Mangal" pitchFamily="2"/>
              </a:rPr>
              <a:t>Заведующий кафедрой</a:t>
            </a: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:  д.г.-м.н., профессор В.В. Масленников</a:t>
            </a:r>
          </a:p>
        </p:txBody>
      </p:sp>
      <p:sp>
        <p:nvSpPr>
          <p:cNvPr id="7" name="TextBox 6"/>
          <p:cNvSpPr/>
          <p:nvPr/>
        </p:nvSpPr>
        <p:spPr>
          <a:xfrm>
            <a:off x="-9720" y="4809600"/>
            <a:ext cx="914328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Mangal" pitchFamily="2"/>
              </a:rPr>
              <a:t>Руководитель</a:t>
            </a: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:  д.г.-м.н. Е.В. Белогуб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/>
              <a:t>Минералогия </a:t>
            </a:r>
            <a:r>
              <a:rPr lang="ru-RU" sz="3600" b="1" dirty="0" smtClean="0"/>
              <a:t>руд:</a:t>
            </a:r>
            <a:br>
              <a:rPr lang="ru-RU" sz="3600" b="1" dirty="0" smtClean="0"/>
            </a:br>
            <a:r>
              <a:rPr lang="ru-RU" sz="2800" b="1" dirty="0" err="1" smtClean="0"/>
              <a:t>сульфидизированные</a:t>
            </a:r>
            <a:r>
              <a:rPr lang="ru-RU" sz="2800" b="1" dirty="0" smtClean="0"/>
              <a:t> андезиты</a:t>
            </a:r>
            <a:endParaRPr lang="ru-RU" sz="3600" b="1" dirty="0"/>
          </a:p>
        </p:txBody>
      </p:sp>
      <p:sp>
        <p:nvSpPr>
          <p:cNvPr id="3" name="Прямоугольник 5"/>
          <p:cNvSpPr/>
          <p:nvPr/>
        </p:nvSpPr>
        <p:spPr>
          <a:xfrm>
            <a:off x="-25920" y="5380560"/>
            <a:ext cx="45716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43" y="1974850"/>
            <a:ext cx="9202353" cy="42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7578" y="692696"/>
            <a:ext cx="8229240" cy="56203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400" b="1" dirty="0" smtClean="0"/>
              <a:t>Окисление пирита в приповерхностных условиях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" y="1976438"/>
            <a:ext cx="9083603" cy="420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800" b="1" dirty="0" smtClean="0"/>
              <a:t>Основная рудоносная порода</a:t>
            </a:r>
            <a:endParaRPr lang="ru-RU" sz="1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" y="980728"/>
            <a:ext cx="911566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489" y="1711560"/>
            <a:ext cx="7560840" cy="394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25" y="1712035"/>
            <a:ext cx="8197979" cy="402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6064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Минералогия руд:</a:t>
            </a:r>
            <a:br>
              <a:rPr lang="ru-RU" sz="3200" b="1" dirty="0"/>
            </a:br>
            <a:r>
              <a:rPr lang="ru-RU" sz="2400" b="1" dirty="0" smtClean="0"/>
              <a:t>кварц-карбонатные жилы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459"/>
            <a:ext cx="9282161" cy="420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8102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Свободное золото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8057" y="668528"/>
            <a:ext cx="14159132" cy="618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9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9" y="260648"/>
            <a:ext cx="8397857" cy="633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20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ЗАКЛЮЧЕНИЕ</a:t>
            </a:r>
          </a:p>
          <a:p>
            <a:pPr algn="ctr"/>
            <a:endParaRPr lang="ru-RU" sz="2800" b="1" dirty="0" smtClean="0"/>
          </a:p>
          <a:p>
            <a:r>
              <a:rPr lang="ru-RU" dirty="0" smtClean="0"/>
              <a:t>	</a:t>
            </a:r>
            <a:endParaRPr lang="ru-RU" dirty="0" smtClean="0"/>
          </a:p>
          <a:p>
            <a:r>
              <a:rPr lang="ru-RU" sz="2000" dirty="0" smtClean="0"/>
              <a:t>В </a:t>
            </a:r>
            <a:r>
              <a:rPr lang="ru-RU" sz="2000" dirty="0" smtClean="0"/>
              <a:t>работе рассмотрены руды и рудовмещающие породы месторождения Елочка. Установлено, что основная рудовмещающая порода представлена порфировыми андезитами. В рудной зоне породы изменены – </a:t>
            </a:r>
            <a:r>
              <a:rPr lang="ru-RU" sz="2000" dirty="0" err="1" smtClean="0"/>
              <a:t>хлоритизированы</a:t>
            </a:r>
            <a:r>
              <a:rPr lang="ru-RU" sz="2000" dirty="0" smtClean="0"/>
              <a:t>, </a:t>
            </a:r>
            <a:r>
              <a:rPr lang="ru-RU" sz="2000" dirty="0" err="1" smtClean="0"/>
              <a:t>гематитизированы</a:t>
            </a:r>
            <a:r>
              <a:rPr lang="ru-RU" sz="2000" dirty="0" smtClean="0"/>
              <a:t>, </a:t>
            </a:r>
            <a:r>
              <a:rPr lang="ru-RU" sz="2000" dirty="0" err="1" smtClean="0"/>
              <a:t>сульфидизированы</a:t>
            </a:r>
            <a:r>
              <a:rPr lang="ru-RU" sz="2000" dirty="0" smtClean="0"/>
              <a:t> и рассекаются жилами и прожилками кварц-карбонатного состава. В зоне окисления породы </a:t>
            </a:r>
            <a:r>
              <a:rPr lang="ru-RU" sz="2000" dirty="0" err="1" smtClean="0"/>
              <a:t>ожелезнены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	</a:t>
            </a:r>
            <a:endParaRPr lang="ru-RU" sz="2000" dirty="0" smtClean="0"/>
          </a:p>
          <a:p>
            <a:r>
              <a:rPr lang="ru-RU" sz="2000" dirty="0" smtClean="0"/>
              <a:t>Основной </a:t>
            </a:r>
            <a:r>
              <a:rPr lang="ru-RU" sz="2000" dirty="0" smtClean="0"/>
              <a:t>рудный минерал, развитый в андезитах – пирит, иногда в пирите наблюдаются включения сфалерита. В приповерхностных условиях пирит частично или полностью замещается гетитом. Золото в </a:t>
            </a:r>
            <a:r>
              <a:rPr lang="ru-RU" sz="2000" dirty="0" err="1" smtClean="0"/>
              <a:t>пиритизированных</a:t>
            </a:r>
            <a:r>
              <a:rPr lang="ru-RU" sz="2000" dirty="0" smtClean="0"/>
              <a:t> андезитах не найдено.</a:t>
            </a:r>
          </a:p>
          <a:p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 smtClean="0"/>
              <a:t>кварц-карбонатных жилах присутствуют редкие пирит и сфалерит, а также самородное золото в виде частиц разнообразной формы, достигающих размера 1 мм.</a:t>
            </a:r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104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582341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Минеральная ассоциация золота соответствует </a:t>
            </a:r>
            <a:r>
              <a:rPr lang="ru-RU" sz="2400" dirty="0" err="1"/>
              <a:t>малосульфидному</a:t>
            </a:r>
            <a:r>
              <a:rPr lang="ru-RU" sz="2400" dirty="0"/>
              <a:t> золото-кварцевому типу. Генетическая связь с андезитами, кварц-карбонатным метасоматозом, низкое содержание сульфидов и преобладание среди них пирита позволяет отнести месторождение Елочка к генетическому типу </a:t>
            </a:r>
            <a:r>
              <a:rPr lang="ru-RU" sz="2400" dirty="0" err="1"/>
              <a:t>низкосернистых</a:t>
            </a:r>
            <a:r>
              <a:rPr lang="ru-RU" sz="2400" dirty="0"/>
              <a:t> </a:t>
            </a:r>
            <a:r>
              <a:rPr lang="ru-RU" sz="2400" dirty="0" err="1"/>
              <a:t>эпитермальных</a:t>
            </a:r>
            <a:r>
              <a:rPr lang="ru-RU" sz="2400" dirty="0"/>
              <a:t> месторождений.</a:t>
            </a:r>
          </a:p>
          <a:p>
            <a:r>
              <a:rPr lang="ru-RU" sz="2400" dirty="0"/>
              <a:t>	</a:t>
            </a:r>
            <a:endParaRPr lang="ru-RU" sz="2400" dirty="0" smtClean="0"/>
          </a:p>
          <a:p>
            <a:r>
              <a:rPr lang="ru-RU" sz="2400" dirty="0" smtClean="0"/>
              <a:t>Размеры </a:t>
            </a:r>
            <a:r>
              <a:rPr lang="ru-RU" sz="2400" dirty="0"/>
              <a:t>и форма золота позволяют извлекать его гравитационным или гидрометаллургическим методом</a:t>
            </a:r>
            <a:r>
              <a:rPr lang="ru-RU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6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232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Выражается благодарность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7923" y="2204864"/>
            <a:ext cx="79881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Гл. </a:t>
            </a:r>
            <a:r>
              <a:rPr lang="ru-RU" sz="3600" smtClean="0"/>
              <a:t>геолог Коновалов Р.В.</a:t>
            </a:r>
          </a:p>
          <a:p>
            <a:pPr algn="ctr"/>
            <a:r>
              <a:rPr lang="ru-RU" sz="3600" dirty="0" smtClean="0"/>
              <a:t>Белогуб </a:t>
            </a:r>
            <a:r>
              <a:rPr lang="ru-RU" sz="3600" dirty="0" smtClean="0"/>
              <a:t>Е.В.</a:t>
            </a:r>
          </a:p>
          <a:p>
            <a:pPr algn="ctr"/>
            <a:r>
              <a:rPr lang="ru-RU" sz="3600" dirty="0" err="1" smtClean="0"/>
              <a:t>Спириной</a:t>
            </a:r>
            <a:r>
              <a:rPr lang="ru-RU" sz="3600" dirty="0" smtClean="0"/>
              <a:t> И.А.</a:t>
            </a:r>
          </a:p>
          <a:p>
            <a:pPr algn="ctr"/>
            <a:r>
              <a:rPr lang="ru-RU" sz="3600" dirty="0" err="1" smtClean="0"/>
              <a:t>Шармановой</a:t>
            </a:r>
            <a:r>
              <a:rPr lang="ru-RU" sz="3600" dirty="0" smtClean="0"/>
              <a:t> Е. В.</a:t>
            </a:r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546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57200" y="188640"/>
            <a:ext cx="8229240" cy="5937119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 algn="just">
              <a:spcBef>
                <a:spcPts val="638"/>
              </a:spcBef>
              <a:buNone/>
            </a:pPr>
            <a:r>
              <a:rPr lang="ru-RU" sz="1800" dirty="0">
                <a:latin typeface="Calibri" pitchFamily="18"/>
              </a:rPr>
              <a:t>	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ru-RU" sz="1800" dirty="0">
                <a:latin typeface="Calibri" pitchFamily="18"/>
              </a:rPr>
              <a:t>	</a:t>
            </a:r>
            <a:r>
              <a:rPr lang="ru-RU" sz="2400" b="1" dirty="0">
                <a:latin typeface="Calibri" pitchFamily="18"/>
              </a:rPr>
              <a:t>Цель работы </a:t>
            </a:r>
            <a:r>
              <a:rPr lang="ru-RU" sz="2400" dirty="0">
                <a:latin typeface="Calibri" pitchFamily="18"/>
              </a:rPr>
              <a:t>состояла в характеристике вещественного состава рудовмещающих пород и руд месторождения «Елочка».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ru-RU" sz="2400" b="1" dirty="0">
                <a:latin typeface="Calibri" pitchFamily="18"/>
              </a:rPr>
              <a:t>Задачи включали: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ru-RU" sz="2400" dirty="0">
                <a:latin typeface="Calibri" pitchFamily="18"/>
              </a:rPr>
              <a:t>1) анализ опубликованной литературы, посвященной месторождениям золота в вулканических поясах;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ru-RU" sz="2400" dirty="0">
                <a:latin typeface="Calibri" pitchFamily="18"/>
              </a:rPr>
              <a:t>2) получение и изучение тяжелого концентрата из образцов, отобранных в рудной зоне;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ru-RU" sz="2400" dirty="0">
                <a:latin typeface="Calibri" pitchFamily="18"/>
              </a:rPr>
              <a:t>3) изучение состава руд в полированных шлифах;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ru-RU" sz="2400" dirty="0">
                <a:latin typeface="Calibri" pitchFamily="18"/>
              </a:rPr>
              <a:t>4) характеристика золота.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9640" y="3069000"/>
            <a:ext cx="8229240" cy="11426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горь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5827"/>
            <a:ext cx="7224647" cy="62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37312"/>
            <a:ext cx="722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Географическая карта Магаданской области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483768" y="1556792"/>
            <a:ext cx="2100155" cy="792088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3648" y="0"/>
            <a:ext cx="6476039" cy="5819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1437487" y="5790425"/>
            <a:ext cx="640836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Административная карта Магаданской области</a:t>
            </a:r>
            <a:endParaRPr lang="ru-RU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372200" y="2060848"/>
            <a:ext cx="2232248" cy="11521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83" y="836712"/>
            <a:ext cx="6469200" cy="38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755576" y="154129"/>
            <a:ext cx="7624655" cy="466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Геологическая карта района рудопроявления </a:t>
            </a:r>
            <a:r>
              <a:rPr lang="ru-RU" sz="2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Елочка</a:t>
            </a:r>
            <a:endParaRPr lang="ru-RU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87" y="1117492"/>
            <a:ext cx="4398011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8646" y="5157192"/>
            <a:ext cx="24113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Запасы </a:t>
            </a:r>
            <a:r>
              <a:rPr lang="ru-RU" b="1" dirty="0" smtClean="0"/>
              <a:t>963 000 т руды</a:t>
            </a:r>
          </a:p>
          <a:p>
            <a:pPr algn="ctr"/>
            <a:r>
              <a:rPr lang="ru-RU" dirty="0" smtClean="0"/>
              <a:t>Средние содержания:</a:t>
            </a:r>
          </a:p>
          <a:p>
            <a:pPr algn="ctr"/>
            <a:r>
              <a:rPr lang="en-US" sz="2000" b="1" dirty="0" smtClean="0"/>
              <a:t>Au – 5.3 </a:t>
            </a:r>
            <a:r>
              <a:rPr lang="ru-RU" sz="2000" b="1" dirty="0" smtClean="0"/>
              <a:t>г/т</a:t>
            </a:r>
          </a:p>
          <a:p>
            <a:pPr algn="ctr"/>
            <a:r>
              <a:rPr lang="en-US" sz="2000" b="1" dirty="0" smtClean="0"/>
              <a:t>Ag – </a:t>
            </a:r>
            <a:r>
              <a:rPr lang="ru-RU" sz="2000" b="1" dirty="0" smtClean="0"/>
              <a:t>6.7 г/т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Методы исследования</a:t>
            </a:r>
            <a:endParaRPr lang="ru-RU" sz="40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359060" y="711140"/>
            <a:ext cx="1080120" cy="1208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183577" y="707886"/>
            <a:ext cx="1173832" cy="1208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916832"/>
            <a:ext cx="43590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Полевые методы</a:t>
            </a:r>
          </a:p>
          <a:p>
            <a:endParaRPr lang="ru-RU" dirty="0" smtClean="0"/>
          </a:p>
          <a:p>
            <a:r>
              <a:rPr lang="ru-RU" dirty="0" smtClean="0"/>
              <a:t>Летом 2016 г. на месторождении были проведены </a:t>
            </a:r>
            <a:r>
              <a:rPr lang="ru-RU" dirty="0" err="1" smtClean="0"/>
              <a:t>поисково</a:t>
            </a:r>
            <a:r>
              <a:rPr lang="ru-RU" dirty="0" smtClean="0"/>
              <a:t> разведочные работы с бурением и прохождением канав. Я принимал участие в документации керна, скважин. </a:t>
            </a:r>
          </a:p>
          <a:p>
            <a:r>
              <a:rPr lang="ru-RU" dirty="0" smtClean="0"/>
              <a:t>При документации керна скважин моими задачами были:</a:t>
            </a:r>
          </a:p>
          <a:p>
            <a:r>
              <a:rPr lang="ru-RU" dirty="0" smtClean="0"/>
              <a:t>1. Подсчет выхода керна;</a:t>
            </a:r>
          </a:p>
          <a:p>
            <a:r>
              <a:rPr lang="ru-RU" dirty="0" smtClean="0"/>
              <a:t>2. Подсчет трещин с разделением их на категории;</a:t>
            </a:r>
          </a:p>
          <a:p>
            <a:r>
              <a:rPr lang="ru-RU" dirty="0" smtClean="0"/>
              <a:t>3. Описание литологии заполнения трещин;</a:t>
            </a:r>
          </a:p>
          <a:p>
            <a:r>
              <a:rPr lang="ru-RU" dirty="0" smtClean="0"/>
              <a:t>4. Фотографирование керна.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27984" y="1920086"/>
            <a:ext cx="4716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Лабораторные методы</a:t>
            </a:r>
          </a:p>
          <a:p>
            <a:pPr algn="ctr"/>
            <a:endParaRPr lang="ru-RU" dirty="0"/>
          </a:p>
          <a:p>
            <a:r>
              <a:rPr lang="ru-RU" dirty="0" smtClean="0"/>
              <a:t>Лабораторные исследования проводились в Институте минералогии УРО РАН.</a:t>
            </a:r>
          </a:p>
          <a:p>
            <a:r>
              <a:rPr lang="ru-RU" dirty="0" smtClean="0"/>
              <a:t>К лабораторным исследованиям относится:</a:t>
            </a:r>
          </a:p>
          <a:p>
            <a:r>
              <a:rPr lang="ru-RU" dirty="0" smtClean="0"/>
              <a:t>1) Обзор  опубликованной литературы по </a:t>
            </a:r>
            <a:r>
              <a:rPr lang="ru-RU" dirty="0" err="1" smtClean="0"/>
              <a:t>эпитермальным</a:t>
            </a:r>
            <a:r>
              <a:rPr lang="ru-RU" dirty="0" smtClean="0"/>
              <a:t> золоторудным месторождениям.</a:t>
            </a:r>
          </a:p>
          <a:p>
            <a:r>
              <a:rPr lang="ru-RU" dirty="0" smtClean="0"/>
              <a:t>2) Изучение рудных минералов в аншлифах (8 шашек)</a:t>
            </a:r>
          </a:p>
          <a:p>
            <a:r>
              <a:rPr lang="ru-RU" dirty="0" smtClean="0"/>
              <a:t>3) Изучение тяжелого концентрата (3 штуки)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61198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96433"/>
            <a:ext cx="5024134" cy="347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865564"/>
            <a:ext cx="34199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Положение рудной зоны </a:t>
            </a:r>
          </a:p>
          <a:p>
            <a:endParaRPr lang="ru-RU" sz="2400" dirty="0" smtClean="0"/>
          </a:p>
          <a:p>
            <a:r>
              <a:rPr lang="ru-RU" sz="2400" dirty="0" smtClean="0"/>
              <a:t>среди окисленных измененных андезитов</a:t>
            </a:r>
          </a:p>
          <a:p>
            <a:r>
              <a:rPr lang="ru-RU" sz="2400" dirty="0" smtClean="0"/>
              <a:t>Участок </a:t>
            </a:r>
            <a:r>
              <a:rPr lang="ru-RU" sz="2400" dirty="0" smtClean="0"/>
              <a:t>канавы 2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0" y="0"/>
            <a:ext cx="914364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6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Вмещающие породы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504" y="1124743"/>
            <a:ext cx="8928992" cy="5405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496" y="1340768"/>
            <a:ext cx="9074673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"/>
          <p:cNvSpPr/>
          <p:nvPr/>
        </p:nvSpPr>
        <p:spPr>
          <a:xfrm>
            <a:off x="0" y="188640"/>
            <a:ext cx="9143640" cy="6544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6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Рудоносные </a:t>
            </a:r>
            <a:r>
              <a:rPr lang="ru-RU" sz="36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породы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277</Words>
  <Application>Microsoft Office PowerPoint</Application>
  <PresentationFormat>Экран (4:3)</PresentationFormat>
  <Paragraphs>71</Paragraphs>
  <Slides>20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Обычный</vt:lpstr>
      <vt:lpstr>Обычный 1</vt:lpstr>
      <vt:lpstr>МИНИСТЕРСТВО ОБРАЗОВАНИЯ И НАУКИ РОССИЙСКОЙ ФЕДЕРАЦИИ Федеральное государственное бюджетное  образовательное учреждение высшего образования «Южно-Уральский государственный университет»  (национальный исследовательский университет) Геологический факультет Кафедра геологии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Минералогия руд: сульфидизированные андезиты</vt:lpstr>
      <vt:lpstr>Окисление пирита в приповерхностных условиях</vt:lpstr>
      <vt:lpstr>Основная рудоносная порода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РОССИЙСКОЙ ФЕДЕРАЦИИ Федеральное государственное бюджетное  образовательное учреждение высшего образования «Южно-Уральский государственный университет»  (национальный исследовательский университет) Геологический факультет Кафедра геологии</dc:title>
  <dc:creator>Игорь</dc:creator>
  <cp:lastModifiedBy>bel</cp:lastModifiedBy>
  <cp:revision>9</cp:revision>
  <dcterms:modified xsi:type="dcterms:W3CDTF">2017-07-07T03:23:48Z</dcterms:modified>
</cp:coreProperties>
</file>