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64" r:id="rId2"/>
    <p:sldId id="260" r:id="rId3"/>
    <p:sldId id="259" r:id="rId4"/>
    <p:sldId id="271" r:id="rId5"/>
    <p:sldId id="288" r:id="rId6"/>
    <p:sldId id="289" r:id="rId7"/>
    <p:sldId id="290" r:id="rId8"/>
    <p:sldId id="262" r:id="rId9"/>
    <p:sldId id="263" r:id="rId10"/>
    <p:sldId id="267" r:id="rId11"/>
    <p:sldId id="269" r:id="rId12"/>
    <p:sldId id="272" r:id="rId13"/>
    <p:sldId id="273" r:id="rId14"/>
    <p:sldId id="274" r:id="rId15"/>
    <p:sldId id="276" r:id="rId16"/>
    <p:sldId id="275" r:id="rId17"/>
    <p:sldId id="278" r:id="rId18"/>
    <p:sldId id="277" r:id="rId19"/>
    <p:sldId id="279" r:id="rId20"/>
    <p:sldId id="292" r:id="rId21"/>
    <p:sldId id="294" r:id="rId22"/>
    <p:sldId id="295" r:id="rId23"/>
    <p:sldId id="293" r:id="rId24"/>
    <p:sldId id="298" r:id="rId25"/>
    <p:sldId id="299" r:id="rId26"/>
    <p:sldId id="300" r:id="rId27"/>
    <p:sldId id="297" r:id="rId28"/>
    <p:sldId id="301" r:id="rId29"/>
    <p:sldId id="281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3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6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88;&#1075;&#1072;&#1079;&#1080;%20&#1054;&#1058;&#1063;&#1045;&#1058;\&#1040;&#1085;&#1072;&#1083;&#1080;&#1079;&#1099;\&#1055;&#1086;&#1088;&#1086;&#1074;&#1099;&#1077;%20&#1074;&#1086;&#1076;&#1099;%20&#1044;&#1054;%20&#1040;&#1088;&#1075;&#1072;&#1079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2&#1056;&#1067;&#1041;&#1040;%20&#1053;&#1045;%20&#1054;&#1041;&#1056;&#1040;&#1041;&#1054;&#1058;&#1040;&#1053;&#1053;&#1040;&#107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1&#1044;&#105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1&#1044;&#1054;%20&#1053;&#1045;%20&#1054;&#1041;&#1056;&#1040;&#1041;&#1054;&#1058;&#1040;&#1053;&#1053;&#1067;&#104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1&#1044;&#1054;%20&#1053;&#1045;%20&#1054;&#1041;&#1056;&#1040;&#1041;&#1054;&#1058;&#1040;&#1053;&#1053;&#1067;&#104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2&#1056;&#1067;&#1041;&#1040;%20&#1053;&#1045;%20&#1054;&#1041;&#1056;&#1040;&#1041;&#1054;&#1058;&#1040;&#1053;&#1053;&#1040;&#107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2&#1056;&#1067;&#1041;&#1040;%20&#1053;&#1045;%20&#1054;&#1041;&#1056;&#1040;&#1041;&#1054;&#1058;&#1040;&#1053;&#1053;&#1040;&#107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2&#1056;&#1067;&#1041;&#1040;%20&#1053;&#1045;%20&#1054;&#1041;&#1056;&#1040;&#1041;&#1054;&#1058;&#1040;&#1053;&#1053;&#1040;&#107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2&#1056;&#1067;&#1041;&#1040;%20&#1053;&#1045;%20&#1054;&#1041;&#1056;&#1040;&#1041;&#1054;&#1058;&#1040;&#1053;&#1053;&#1040;&#107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&#1090;&#1077;&#1089;&#1090;\Desktop\&#1040;&#1053;&#1040;&#1051;&#1048;&#1047;&#1067;%20&#1044;&#1051;&#1071;%20&#1056;&#1040;&#1041;&#1054;&#1058;&#1067;\2&#1056;&#1067;&#1041;&#1040;%20&#1053;&#1045;%20&#1054;&#1041;&#1056;&#1040;&#1041;&#1054;&#1058;&#1040;&#1053;&#1053;&#1040;&#107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00845112403515"/>
          <c:y val="0.11118142957660813"/>
          <c:w val="0.67404094098104583"/>
          <c:h val="0.745707928395963"/>
        </c:manualLayout>
      </c:layout>
      <c:lineChart>
        <c:grouping val="standard"/>
        <c:ser>
          <c:idx val="0"/>
          <c:order val="0"/>
          <c:tx>
            <c:v>Ср.знач. Для поровых вод ДО</c:v>
          </c:tx>
          <c:marker>
            <c:symbol val="none"/>
          </c:marker>
          <c:cat>
            <c:strRef>
              <c:f>Лист1!$A$10:$A$15</c:f>
              <c:strCache>
                <c:ptCount val="6"/>
                <c:pt idx="0">
                  <c:v>Сl-</c:v>
                </c:pt>
                <c:pt idx="1">
                  <c:v>SO2-4</c:v>
                </c:pt>
                <c:pt idx="2">
                  <c:v>Са2+</c:v>
                </c:pt>
                <c:pt idx="3">
                  <c:v>Мg2+</c:v>
                </c:pt>
                <c:pt idx="4">
                  <c:v>K+</c:v>
                </c:pt>
                <c:pt idx="5">
                  <c:v>Na+</c:v>
                </c:pt>
              </c:strCache>
            </c:strRef>
          </c:cat>
          <c:val>
            <c:numRef>
              <c:f>Лист1!$V$10:$V$15</c:f>
              <c:numCache>
                <c:formatCode>0.00</c:formatCode>
                <c:ptCount val="6"/>
                <c:pt idx="0">
                  <c:v>10.969375000000001</c:v>
                </c:pt>
                <c:pt idx="1">
                  <c:v>148.625</c:v>
                </c:pt>
                <c:pt idx="2">
                  <c:v>35.1875</c:v>
                </c:pt>
                <c:pt idx="3">
                  <c:v>22.562499999999879</c:v>
                </c:pt>
                <c:pt idx="4">
                  <c:v>5.8374999999999995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v>Ср.знач. для придонных и поверхностных вод</c:v>
          </c:tx>
          <c:marker>
            <c:symbol val="none"/>
          </c:marker>
          <c:cat>
            <c:strRef>
              <c:f>Лист1!$A$10:$A$15</c:f>
              <c:strCache>
                <c:ptCount val="6"/>
                <c:pt idx="0">
                  <c:v>Сl-</c:v>
                </c:pt>
                <c:pt idx="1">
                  <c:v>SO2-4</c:v>
                </c:pt>
                <c:pt idx="2">
                  <c:v>Са2+</c:v>
                </c:pt>
                <c:pt idx="3">
                  <c:v>Мg2+</c:v>
                </c:pt>
                <c:pt idx="4">
                  <c:v>K+</c:v>
                </c:pt>
                <c:pt idx="5">
                  <c:v>Na+</c:v>
                </c:pt>
              </c:strCache>
            </c:strRef>
          </c:cat>
          <c:val>
            <c:numRef>
              <c:f>Лист1!$W$10:$W$15</c:f>
              <c:numCache>
                <c:formatCode>0.00</c:formatCode>
                <c:ptCount val="6"/>
                <c:pt idx="0">
                  <c:v>8.1684210526315439</c:v>
                </c:pt>
                <c:pt idx="1">
                  <c:v>79.789473684210876</c:v>
                </c:pt>
                <c:pt idx="2">
                  <c:v>30.295789473684124</c:v>
                </c:pt>
                <c:pt idx="3">
                  <c:v>18.161052631578929</c:v>
                </c:pt>
                <c:pt idx="4">
                  <c:v>2.5847368421052757</c:v>
                </c:pt>
                <c:pt idx="5">
                  <c:v>8.6736842105263854</c:v>
                </c:pt>
              </c:numCache>
            </c:numRef>
          </c:val>
        </c:ser>
        <c:ser>
          <c:idx val="2"/>
          <c:order val="2"/>
          <c:tx>
            <c:v>ПДК для вод рыбохозяйственного значения</c:v>
          </c:tx>
          <c:marker>
            <c:symbol val="none"/>
          </c:marker>
          <c:cat>
            <c:strRef>
              <c:f>Лист1!$A$10:$A$15</c:f>
              <c:strCache>
                <c:ptCount val="6"/>
                <c:pt idx="0">
                  <c:v>Сl-</c:v>
                </c:pt>
                <c:pt idx="1">
                  <c:v>SO2-4</c:v>
                </c:pt>
                <c:pt idx="2">
                  <c:v>Са2+</c:v>
                </c:pt>
                <c:pt idx="3">
                  <c:v>Мg2+</c:v>
                </c:pt>
                <c:pt idx="4">
                  <c:v>K+</c:v>
                </c:pt>
                <c:pt idx="5">
                  <c:v>Na+</c:v>
                </c:pt>
              </c:strCache>
            </c:strRef>
          </c:cat>
          <c:val>
            <c:numRef>
              <c:f>Лист1!$X$10:$X$15</c:f>
              <c:numCache>
                <c:formatCode>General</c:formatCode>
                <c:ptCount val="6"/>
                <c:pt idx="0">
                  <c:v>300</c:v>
                </c:pt>
                <c:pt idx="1">
                  <c:v>100</c:v>
                </c:pt>
                <c:pt idx="2">
                  <c:v>180</c:v>
                </c:pt>
                <c:pt idx="3">
                  <c:v>40</c:v>
                </c:pt>
                <c:pt idx="4">
                  <c:v>50</c:v>
                </c:pt>
                <c:pt idx="5">
                  <c:v>200</c:v>
                </c:pt>
              </c:numCache>
            </c:numRef>
          </c:val>
        </c:ser>
        <c:hiLowLines/>
        <c:marker val="1"/>
        <c:axId val="83351424"/>
        <c:axId val="68055040"/>
      </c:lineChart>
      <c:catAx>
        <c:axId val="83351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ru-RU" sz="1400" b="0"/>
                  <a:t>Ионы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055040"/>
        <c:crosses val="autoZero"/>
        <c:auto val="1"/>
        <c:lblAlgn val="ctr"/>
        <c:lblOffset val="100"/>
      </c:catAx>
      <c:valAx>
        <c:axId val="68055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ru-RU" sz="1400" b="0"/>
                  <a:t>Концетрация, мг/л</a:t>
                </a:r>
              </a:p>
            </c:rich>
          </c:tx>
          <c:layout>
            <c:manualLayout>
              <c:xMode val="edge"/>
              <c:yMode val="edge"/>
              <c:x val="3.6337425922865004E-3"/>
              <c:y val="0.30257368356920977"/>
            </c:manualLayout>
          </c:layout>
        </c:title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35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32800891696086"/>
          <c:y val="0.20859510233629988"/>
          <c:w val="0.1996307201201459"/>
          <c:h val="0.6468333715608666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0" i="1"/>
              <a:t>Чебак</a:t>
            </a:r>
            <a:r>
              <a:rPr lang="en-US" sz="1800" b="0" i="1"/>
              <a:t> n</a:t>
            </a:r>
            <a:r>
              <a:rPr lang="ru-RU" sz="1800" b="0" i="1"/>
              <a:t>/3</a:t>
            </a:r>
          </a:p>
        </c:rich>
      </c:tx>
      <c:layout>
        <c:manualLayout>
          <c:xMode val="edge"/>
          <c:yMode val="edge"/>
          <c:x val="4.2402582317993522E-2"/>
          <c:y val="7.407407407407407E-2"/>
        </c:manualLayout>
      </c:layout>
    </c:title>
    <c:plotArea>
      <c:layout>
        <c:manualLayout>
          <c:layoutTarget val="inner"/>
          <c:xMode val="edge"/>
          <c:yMode val="edge"/>
          <c:x val="0.15573788164793301"/>
          <c:y val="0.13299934658860904"/>
          <c:w val="0.7836918962549656"/>
          <c:h val="0.84922767526771992"/>
        </c:manualLayout>
      </c:layout>
      <c:pieChart>
        <c:varyColors val="1"/>
        <c:ser>
          <c:idx val="0"/>
          <c:order val="0"/>
          <c:explosion val="5"/>
          <c:dLbls>
            <c:dLbl>
              <c:idx val="0"/>
              <c:layout>
                <c:manualLayout>
                  <c:x val="-3.2088403077526612E-2"/>
                  <c:y val="0.14211541265675123"/>
                </c:manualLayout>
              </c:layout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4173788400233936"/>
                  <c:y val="0.15083375858426301"/>
                </c:manualLayout>
              </c:layout>
              <c:showCatName val="1"/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7024281085758824"/>
                  <c:y val="-0.14744877687789912"/>
                </c:manualLayout>
              </c:layout>
              <c:showCatName val="1"/>
              <c:showPercent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Лист3!$R$18:$AE$18</c:f>
              <c:strCache>
                <c:ptCount val="14"/>
                <c:pt idx="0">
                  <c:v>Al</c:v>
                </c:pt>
                <c:pt idx="1">
                  <c:v>Cr</c:v>
                </c:pt>
                <c:pt idx="2">
                  <c:v>Fe</c:v>
                </c:pt>
                <c:pt idx="3">
                  <c:v>Co</c:v>
                </c:pt>
                <c:pt idx="4">
                  <c:v>Ni</c:v>
                </c:pt>
                <c:pt idx="5">
                  <c:v>Cu</c:v>
                </c:pt>
                <c:pt idx="6">
                  <c:v>Zn</c:v>
                </c:pt>
                <c:pt idx="7">
                  <c:v>As</c:v>
                </c:pt>
                <c:pt idx="8">
                  <c:v>Se</c:v>
                </c:pt>
                <c:pt idx="9">
                  <c:v>Mo</c:v>
                </c:pt>
                <c:pt idx="10">
                  <c:v>Cd</c:v>
                </c:pt>
                <c:pt idx="11">
                  <c:v>Sb</c:v>
                </c:pt>
                <c:pt idx="12">
                  <c:v>Pb</c:v>
                </c:pt>
                <c:pt idx="13">
                  <c:v>Bi</c:v>
                </c:pt>
              </c:strCache>
            </c:strRef>
          </c:cat>
          <c:val>
            <c:numRef>
              <c:f>Лист3!$R$21:$AE$21</c:f>
              <c:numCache>
                <c:formatCode>0.00</c:formatCode>
                <c:ptCount val="14"/>
                <c:pt idx="0">
                  <c:v>37.659259340216721</c:v>
                </c:pt>
                <c:pt idx="1">
                  <c:v>0.53627925867609338</c:v>
                </c:pt>
                <c:pt idx="2">
                  <c:v>141.90048203415972</c:v>
                </c:pt>
                <c:pt idx="3">
                  <c:v>9.4154459901095722E-2</c:v>
                </c:pt>
                <c:pt idx="4">
                  <c:v>0.59019957383947463</c:v>
                </c:pt>
                <c:pt idx="5">
                  <c:v>2.2918343471754059</c:v>
                </c:pt>
                <c:pt idx="6">
                  <c:v>652.61831438655804</c:v>
                </c:pt>
                <c:pt idx="7">
                  <c:v>0.51480053350024024</c:v>
                </c:pt>
                <c:pt idx="8">
                  <c:v>1.8894490341959991</c:v>
                </c:pt>
                <c:pt idx="9">
                  <c:v>6.1706600956949291E-2</c:v>
                </c:pt>
                <c:pt idx="10">
                  <c:v>0.39064266408060516</c:v>
                </c:pt>
                <c:pt idx="11">
                  <c:v>1.6031789988853143E-2</c:v>
                </c:pt>
                <c:pt idx="12">
                  <c:v>0.47021589341498848</c:v>
                </c:pt>
                <c:pt idx="13">
                  <c:v>8.1175589106758945E-3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27261579989055"/>
          <c:y val="1.1769777545986187E-2"/>
          <c:w val="0.78754803992971978"/>
          <c:h val="0.93515104864795717"/>
        </c:manualLayout>
      </c:layout>
      <c:lineChart>
        <c:grouping val="standard"/>
        <c:ser>
          <c:idx val="0"/>
          <c:order val="0"/>
          <c:tx>
            <c:v>Cu</c:v>
          </c:tx>
          <c:cat>
            <c:strRef>
              <c:f>рабочий!$B$1:$R$1</c:f>
              <c:strCache>
                <c:ptCount val="17"/>
                <c:pt idx="0">
                  <c:v>Ar 1</c:v>
                </c:pt>
                <c:pt idx="1">
                  <c:v>Ar 2</c:v>
                </c:pt>
                <c:pt idx="2">
                  <c:v>Ar 3</c:v>
                </c:pt>
                <c:pt idx="3">
                  <c:v>Ar 4</c:v>
                </c:pt>
                <c:pt idx="4">
                  <c:v>Ar 5</c:v>
                </c:pt>
                <c:pt idx="5">
                  <c:v>Ar 6</c:v>
                </c:pt>
                <c:pt idx="6">
                  <c:v>Ar 7</c:v>
                </c:pt>
                <c:pt idx="7">
                  <c:v>Ar 8</c:v>
                </c:pt>
                <c:pt idx="8">
                  <c:v>Ar 9</c:v>
                </c:pt>
                <c:pt idx="9">
                  <c:v>Ar 10</c:v>
                </c:pt>
                <c:pt idx="10">
                  <c:v>Ar 11</c:v>
                </c:pt>
                <c:pt idx="11">
                  <c:v>Ar 12</c:v>
                </c:pt>
                <c:pt idx="12">
                  <c:v>Ar 13</c:v>
                </c:pt>
                <c:pt idx="13">
                  <c:v>Ar 14</c:v>
                </c:pt>
                <c:pt idx="14">
                  <c:v>Ar 15</c:v>
                </c:pt>
                <c:pt idx="15">
                  <c:v>Ar 16</c:v>
                </c:pt>
                <c:pt idx="16">
                  <c:v>Ar 17</c:v>
                </c:pt>
              </c:strCache>
            </c:strRef>
          </c:cat>
          <c:val>
            <c:numRef>
              <c:f>рабочий!$B$12:$R$12</c:f>
              <c:numCache>
                <c:formatCode>0</c:formatCode>
                <c:ptCount val="17"/>
                <c:pt idx="0">
                  <c:v>1602.0247789148373</c:v>
                </c:pt>
                <c:pt idx="1">
                  <c:v>2109.1300988779112</c:v>
                </c:pt>
                <c:pt idx="2">
                  <c:v>2132.8585746833423</c:v>
                </c:pt>
                <c:pt idx="3">
                  <c:v>2141.7482214166107</c:v>
                </c:pt>
                <c:pt idx="4">
                  <c:v>1969.8933882868055</c:v>
                </c:pt>
                <c:pt idx="5">
                  <c:v>1828.4902750594379</c:v>
                </c:pt>
                <c:pt idx="6">
                  <c:v>1678.872235907269</c:v>
                </c:pt>
                <c:pt idx="7">
                  <c:v>1386.9311684099889</c:v>
                </c:pt>
                <c:pt idx="8">
                  <c:v>1521.0637141988971</c:v>
                </c:pt>
                <c:pt idx="9">
                  <c:v>1516.2877195901801</c:v>
                </c:pt>
                <c:pt idx="10">
                  <c:v>1499.7676502925985</c:v>
                </c:pt>
                <c:pt idx="11">
                  <c:v>1479.0160128011987</c:v>
                </c:pt>
                <c:pt idx="12">
                  <c:v>1360.3862809773673</c:v>
                </c:pt>
                <c:pt idx="13">
                  <c:v>975.74280683619861</c:v>
                </c:pt>
                <c:pt idx="14">
                  <c:v>1115.8454840883078</c:v>
                </c:pt>
                <c:pt idx="15">
                  <c:v>1166.7826681611705</c:v>
                </c:pt>
                <c:pt idx="16">
                  <c:v>1121.9090211668001</c:v>
                </c:pt>
              </c:numCache>
            </c:numRef>
          </c:val>
        </c:ser>
        <c:ser>
          <c:idx val="1"/>
          <c:order val="1"/>
          <c:tx>
            <c:v>Zn</c:v>
          </c:tx>
          <c:cat>
            <c:strRef>
              <c:f>рабочий!$B$1:$R$1</c:f>
              <c:strCache>
                <c:ptCount val="17"/>
                <c:pt idx="0">
                  <c:v>Ar 1</c:v>
                </c:pt>
                <c:pt idx="1">
                  <c:v>Ar 2</c:v>
                </c:pt>
                <c:pt idx="2">
                  <c:v>Ar 3</c:v>
                </c:pt>
                <c:pt idx="3">
                  <c:v>Ar 4</c:v>
                </c:pt>
                <c:pt idx="4">
                  <c:v>Ar 5</c:v>
                </c:pt>
                <c:pt idx="5">
                  <c:v>Ar 6</c:v>
                </c:pt>
                <c:pt idx="6">
                  <c:v>Ar 7</c:v>
                </c:pt>
                <c:pt idx="7">
                  <c:v>Ar 8</c:v>
                </c:pt>
                <c:pt idx="8">
                  <c:v>Ar 9</c:v>
                </c:pt>
                <c:pt idx="9">
                  <c:v>Ar 10</c:v>
                </c:pt>
                <c:pt idx="10">
                  <c:v>Ar 11</c:v>
                </c:pt>
                <c:pt idx="11">
                  <c:v>Ar 12</c:v>
                </c:pt>
                <c:pt idx="12">
                  <c:v>Ar 13</c:v>
                </c:pt>
                <c:pt idx="13">
                  <c:v>Ar 14</c:v>
                </c:pt>
                <c:pt idx="14">
                  <c:v>Ar 15</c:v>
                </c:pt>
                <c:pt idx="15">
                  <c:v>Ar 16</c:v>
                </c:pt>
                <c:pt idx="16">
                  <c:v>Ar 17</c:v>
                </c:pt>
              </c:strCache>
            </c:strRef>
          </c:cat>
          <c:val>
            <c:numRef>
              <c:f>рабочий!$B$13:$R$13</c:f>
              <c:numCache>
                <c:formatCode>0</c:formatCode>
                <c:ptCount val="17"/>
                <c:pt idx="0">
                  <c:v>3921.2100658896684</c:v>
                </c:pt>
                <c:pt idx="1">
                  <c:v>5541.1670060618899</c:v>
                </c:pt>
                <c:pt idx="2">
                  <c:v>5926.6050932293338</c:v>
                </c:pt>
                <c:pt idx="3">
                  <c:v>5563.0525510036859</c:v>
                </c:pt>
                <c:pt idx="4">
                  <c:v>6284.9194591441019</c:v>
                </c:pt>
                <c:pt idx="5">
                  <c:v>5668.0644318576778</c:v>
                </c:pt>
                <c:pt idx="6">
                  <c:v>5796.5481177166685</c:v>
                </c:pt>
                <c:pt idx="7">
                  <c:v>5300.5835811537145</c:v>
                </c:pt>
                <c:pt idx="8">
                  <c:v>4983.130531611996</c:v>
                </c:pt>
                <c:pt idx="9">
                  <c:v>5180.3768303403976</c:v>
                </c:pt>
                <c:pt idx="10">
                  <c:v>4903.6262363395481</c:v>
                </c:pt>
                <c:pt idx="11">
                  <c:v>4949.6920920776338</c:v>
                </c:pt>
                <c:pt idx="12">
                  <c:v>4476.318797474838</c:v>
                </c:pt>
                <c:pt idx="13">
                  <c:v>3389.8642461624977</c:v>
                </c:pt>
                <c:pt idx="14">
                  <c:v>3082.1991463730919</c:v>
                </c:pt>
                <c:pt idx="15">
                  <c:v>3983.0293913039877</c:v>
                </c:pt>
                <c:pt idx="16">
                  <c:v>3752.4676879688041</c:v>
                </c:pt>
              </c:numCache>
            </c:numRef>
          </c:val>
        </c:ser>
        <c:ser>
          <c:idx val="2"/>
          <c:order val="2"/>
          <c:tx>
            <c:v>Pb</c:v>
          </c:tx>
          <c:cat>
            <c:strRef>
              <c:f>рабочий!$B$1:$R$1</c:f>
              <c:strCache>
                <c:ptCount val="17"/>
                <c:pt idx="0">
                  <c:v>Ar 1</c:v>
                </c:pt>
                <c:pt idx="1">
                  <c:v>Ar 2</c:v>
                </c:pt>
                <c:pt idx="2">
                  <c:v>Ar 3</c:v>
                </c:pt>
                <c:pt idx="3">
                  <c:v>Ar 4</c:v>
                </c:pt>
                <c:pt idx="4">
                  <c:v>Ar 5</c:v>
                </c:pt>
                <c:pt idx="5">
                  <c:v>Ar 6</c:v>
                </c:pt>
                <c:pt idx="6">
                  <c:v>Ar 7</c:v>
                </c:pt>
                <c:pt idx="7">
                  <c:v>Ar 8</c:v>
                </c:pt>
                <c:pt idx="8">
                  <c:v>Ar 9</c:v>
                </c:pt>
                <c:pt idx="9">
                  <c:v>Ar 10</c:v>
                </c:pt>
                <c:pt idx="10">
                  <c:v>Ar 11</c:v>
                </c:pt>
                <c:pt idx="11">
                  <c:v>Ar 12</c:v>
                </c:pt>
                <c:pt idx="12">
                  <c:v>Ar 13</c:v>
                </c:pt>
                <c:pt idx="13">
                  <c:v>Ar 14</c:v>
                </c:pt>
                <c:pt idx="14">
                  <c:v>Ar 15</c:v>
                </c:pt>
                <c:pt idx="15">
                  <c:v>Ar 16</c:v>
                </c:pt>
                <c:pt idx="16">
                  <c:v>Ar 17</c:v>
                </c:pt>
              </c:strCache>
            </c:strRef>
          </c:cat>
          <c:val>
            <c:numRef>
              <c:f>рабочий!$B$48:$R$48</c:f>
              <c:numCache>
                <c:formatCode>0</c:formatCode>
                <c:ptCount val="17"/>
                <c:pt idx="0">
                  <c:v>582.29553432858472</c:v>
                </c:pt>
                <c:pt idx="1">
                  <c:v>707.28600492974351</c:v>
                </c:pt>
                <c:pt idx="2">
                  <c:v>763.30150867960162</c:v>
                </c:pt>
                <c:pt idx="3">
                  <c:v>778.96377837840168</c:v>
                </c:pt>
                <c:pt idx="4">
                  <c:v>689.67687968473774</c:v>
                </c:pt>
                <c:pt idx="5">
                  <c:v>677.55686243151649</c:v>
                </c:pt>
                <c:pt idx="6">
                  <c:v>629.30508942273138</c:v>
                </c:pt>
                <c:pt idx="7">
                  <c:v>529.38995525683072</c:v>
                </c:pt>
                <c:pt idx="8">
                  <c:v>553.8460074299677</c:v>
                </c:pt>
                <c:pt idx="9">
                  <c:v>552.88426728521586</c:v>
                </c:pt>
                <c:pt idx="10">
                  <c:v>543.67288037892354</c:v>
                </c:pt>
                <c:pt idx="11">
                  <c:v>547.82314649807938</c:v>
                </c:pt>
                <c:pt idx="12">
                  <c:v>521.74544844915351</c:v>
                </c:pt>
                <c:pt idx="13">
                  <c:v>417.76128915496702</c:v>
                </c:pt>
                <c:pt idx="14">
                  <c:v>494.27754643389966</c:v>
                </c:pt>
                <c:pt idx="15">
                  <c:v>476.54755362800273</c:v>
                </c:pt>
                <c:pt idx="16">
                  <c:v>428.97596087117165</c:v>
                </c:pt>
              </c:numCache>
            </c:numRef>
          </c:val>
        </c:ser>
        <c:dropLines/>
        <c:marker val="1"/>
        <c:axId val="83765888"/>
        <c:axId val="83784064"/>
      </c:lineChart>
      <c:catAx>
        <c:axId val="83765888"/>
        <c:scaling>
          <c:orientation val="minMax"/>
        </c:scaling>
        <c:axPos val="b"/>
        <c:majorTickMark val="none"/>
        <c:tickLblPos val="nextTo"/>
        <c:crossAx val="83784064"/>
        <c:crosses val="autoZero"/>
        <c:auto val="1"/>
        <c:lblAlgn val="ctr"/>
        <c:lblOffset val="100"/>
      </c:catAx>
      <c:valAx>
        <c:axId val="83784064"/>
        <c:scaling>
          <c:orientation val="minMax"/>
          <c:max val="650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0"/>
                  <a:t>Концентрация, мг/л</a:t>
                </a:r>
              </a:p>
            </c:rich>
          </c:tx>
          <c:layout>
            <c:manualLayout>
              <c:xMode val="edge"/>
              <c:yMode val="edge"/>
              <c:x val="0"/>
              <c:y val="0.40384169162892281"/>
            </c:manualLayout>
          </c:layout>
        </c:title>
        <c:numFmt formatCode="0" sourceLinked="1"/>
        <c:tickLblPos val="nextTo"/>
        <c:txPr>
          <a:bodyPr rot="0"/>
          <a:lstStyle/>
          <a:p>
            <a:pPr>
              <a:defRPr sz="1400"/>
            </a:pPr>
            <a:endParaRPr lang="ru-RU"/>
          </a:p>
        </c:txPr>
        <c:crossAx val="83765888"/>
        <c:crosses val="autoZero"/>
        <c:crossBetween val="between"/>
        <c:majorUnit val="500"/>
        <c:minorUnit val="250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316214865015016"/>
          <c:y val="3.3282420768623151E-2"/>
          <c:w val="0.87853537762051692"/>
          <c:h val="0.88241813002678626"/>
        </c:manualLayout>
      </c:layout>
      <c:lineChart>
        <c:grouping val="standard"/>
        <c:ser>
          <c:idx val="0"/>
          <c:order val="0"/>
          <c:tx>
            <c:strRef>
              <c:f>рабочий!$B$1:$R$1</c:f>
              <c:strCache>
                <c:ptCount val="1"/>
                <c:pt idx="0">
                  <c:v>Ar 1 Ar 2 Ar 3 Ar 4 Ar 5 Ar 6 Ar 7 Ar 8 Ar 9 Ar 10 Ar 11 Ar 12 Ar 13 Ar 14 Ar 15 Ar 16 Ar 17</c:v>
                </c:pt>
              </c:strCache>
            </c:strRef>
          </c:tx>
          <c:cat>
            <c:strRef>
              <c:f>рабочий!$B$1:$R$1</c:f>
              <c:strCache>
                <c:ptCount val="17"/>
                <c:pt idx="0">
                  <c:v>Ar 1</c:v>
                </c:pt>
                <c:pt idx="1">
                  <c:v>Ar 2</c:v>
                </c:pt>
                <c:pt idx="2">
                  <c:v>Ar 3</c:v>
                </c:pt>
                <c:pt idx="3">
                  <c:v>Ar 4</c:v>
                </c:pt>
                <c:pt idx="4">
                  <c:v>Ar 5</c:v>
                </c:pt>
                <c:pt idx="5">
                  <c:v>Ar 6</c:v>
                </c:pt>
                <c:pt idx="6">
                  <c:v>Ar 7</c:v>
                </c:pt>
                <c:pt idx="7">
                  <c:v>Ar 8</c:v>
                </c:pt>
                <c:pt idx="8">
                  <c:v>Ar 9</c:v>
                </c:pt>
                <c:pt idx="9">
                  <c:v>Ar 10</c:v>
                </c:pt>
                <c:pt idx="10">
                  <c:v>Ar 11</c:v>
                </c:pt>
                <c:pt idx="11">
                  <c:v>Ar 12</c:v>
                </c:pt>
                <c:pt idx="12">
                  <c:v>Ar 13</c:v>
                </c:pt>
                <c:pt idx="13">
                  <c:v>Ar 14</c:v>
                </c:pt>
                <c:pt idx="14">
                  <c:v>Ar 15</c:v>
                </c:pt>
                <c:pt idx="15">
                  <c:v>Ar 16</c:v>
                </c:pt>
                <c:pt idx="16">
                  <c:v>Ar 17</c:v>
                </c:pt>
              </c:strCache>
            </c:strRef>
          </c:cat>
          <c:val>
            <c:numRef>
              <c:f>рабочий!$B$9:$R$9</c:f>
              <c:numCache>
                <c:formatCode>0</c:formatCode>
                <c:ptCount val="17"/>
                <c:pt idx="0">
                  <c:v>2699.497333465612</c:v>
                </c:pt>
                <c:pt idx="1">
                  <c:v>5576.3414141777148</c:v>
                </c:pt>
                <c:pt idx="2">
                  <c:v>4099.1942722289123</c:v>
                </c:pt>
                <c:pt idx="3">
                  <c:v>3776.6103583997719</c:v>
                </c:pt>
                <c:pt idx="4">
                  <c:v>6223.9959549306595</c:v>
                </c:pt>
                <c:pt idx="5">
                  <c:v>5148.2940778470875</c:v>
                </c:pt>
                <c:pt idx="6">
                  <c:v>9312.990803780036</c:v>
                </c:pt>
                <c:pt idx="7">
                  <c:v>25245.112746869974</c:v>
                </c:pt>
                <c:pt idx="8">
                  <c:v>9058.216791689807</c:v>
                </c:pt>
                <c:pt idx="9">
                  <c:v>14921.326196147413</c:v>
                </c:pt>
                <c:pt idx="10">
                  <c:v>10427.32255556856</c:v>
                </c:pt>
                <c:pt idx="11">
                  <c:v>11007.135704107062</c:v>
                </c:pt>
                <c:pt idx="12">
                  <c:v>9742.916135548172</c:v>
                </c:pt>
                <c:pt idx="13">
                  <c:v>5476.3262639816676</c:v>
                </c:pt>
                <c:pt idx="14">
                  <c:v>3012.0764794866614</c:v>
                </c:pt>
                <c:pt idx="15">
                  <c:v>4441.6627963812734</c:v>
                </c:pt>
                <c:pt idx="16">
                  <c:v>5436.8392432254514</c:v>
                </c:pt>
              </c:numCache>
            </c:numRef>
          </c:val>
        </c:ser>
        <c:hiLowLines/>
        <c:marker val="1"/>
        <c:axId val="68077056"/>
        <c:axId val="83787136"/>
      </c:lineChart>
      <c:catAx>
        <c:axId val="68077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787136"/>
        <c:crosses val="autoZero"/>
        <c:auto val="1"/>
        <c:lblAlgn val="ctr"/>
        <c:lblOffset val="100"/>
      </c:catAx>
      <c:valAx>
        <c:axId val="837871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ru-RU" sz="1400" b="0" dirty="0"/>
                  <a:t>Концентрация, мг/л</a:t>
                </a:r>
              </a:p>
            </c:rich>
          </c:tx>
          <c:layout>
            <c:manualLayout>
              <c:xMode val="edge"/>
              <c:yMode val="edge"/>
              <c:x val="2.199876342242169E-3"/>
              <c:y val="0.33574517361318834"/>
            </c:manualLayout>
          </c:layout>
        </c:title>
        <c:numFmt formatCode="0" sourceLinked="1"/>
        <c:tickLblPos val="nextTo"/>
        <c:txPr>
          <a:bodyPr rot="0"/>
          <a:lstStyle/>
          <a:p>
            <a:pPr>
              <a:defRPr sz="1400"/>
            </a:pPr>
            <a:endParaRPr lang="ru-RU"/>
          </a:p>
        </c:txPr>
        <c:crossAx val="6807705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сравнительный!$A$5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сравнительный!$B$4:$I$4</c:f>
              <c:strCache>
                <c:ptCount val="8"/>
                <c:pt idx="0">
                  <c:v>Cu</c:v>
                </c:pt>
                <c:pt idx="1">
                  <c:v>Zn</c:v>
                </c:pt>
                <c:pt idx="2">
                  <c:v>Ni</c:v>
                </c:pt>
                <c:pt idx="3">
                  <c:v>Co</c:v>
                </c:pt>
                <c:pt idx="4">
                  <c:v>Pb</c:v>
                </c:pt>
                <c:pt idx="5">
                  <c:v>Cd</c:v>
                </c:pt>
                <c:pt idx="6">
                  <c:v>Cr</c:v>
                </c:pt>
                <c:pt idx="7">
                  <c:v>Mn</c:v>
                </c:pt>
              </c:strCache>
            </c:strRef>
          </c:cat>
          <c:val>
            <c:numRef>
              <c:f>сравнительный!$B$5:$I$5</c:f>
              <c:numCache>
                <c:formatCode>General</c:formatCode>
                <c:ptCount val="8"/>
                <c:pt idx="0">
                  <c:v>1565</c:v>
                </c:pt>
                <c:pt idx="1">
                  <c:v>4865</c:v>
                </c:pt>
                <c:pt idx="2">
                  <c:v>246</c:v>
                </c:pt>
                <c:pt idx="3">
                  <c:v>54</c:v>
                </c:pt>
                <c:pt idx="4">
                  <c:v>582</c:v>
                </c:pt>
                <c:pt idx="5">
                  <c:v>20</c:v>
                </c:pt>
                <c:pt idx="6">
                  <c:v>180</c:v>
                </c:pt>
                <c:pt idx="7">
                  <c:v>5040</c:v>
                </c:pt>
              </c:numCache>
            </c:numRef>
          </c:val>
        </c:ser>
        <c:ser>
          <c:idx val="1"/>
          <c:order val="1"/>
          <c:tx>
            <c:strRef>
              <c:f>сравнительный!$A$6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сравнительный!$B$4:$I$4</c:f>
              <c:strCache>
                <c:ptCount val="8"/>
                <c:pt idx="0">
                  <c:v>Cu</c:v>
                </c:pt>
                <c:pt idx="1">
                  <c:v>Zn</c:v>
                </c:pt>
                <c:pt idx="2">
                  <c:v>Ni</c:v>
                </c:pt>
                <c:pt idx="3">
                  <c:v>Co</c:v>
                </c:pt>
                <c:pt idx="4">
                  <c:v>Pb</c:v>
                </c:pt>
                <c:pt idx="5">
                  <c:v>Cd</c:v>
                </c:pt>
                <c:pt idx="6">
                  <c:v>Cr</c:v>
                </c:pt>
                <c:pt idx="7">
                  <c:v>Mn</c:v>
                </c:pt>
              </c:strCache>
            </c:strRef>
          </c:cat>
          <c:val>
            <c:numRef>
              <c:f>сравнительный!$B$6:$I$6</c:f>
              <c:numCache>
                <c:formatCode>General</c:formatCode>
                <c:ptCount val="8"/>
                <c:pt idx="0">
                  <c:v>3424</c:v>
                </c:pt>
                <c:pt idx="1">
                  <c:v>1499</c:v>
                </c:pt>
                <c:pt idx="2">
                  <c:v>77</c:v>
                </c:pt>
                <c:pt idx="3">
                  <c:v>33</c:v>
                </c:pt>
                <c:pt idx="4">
                  <c:v>483</c:v>
                </c:pt>
                <c:pt idx="5">
                  <c:v>25</c:v>
                </c:pt>
                <c:pt idx="6">
                  <c:v>198</c:v>
                </c:pt>
                <c:pt idx="7">
                  <c:v>550</c:v>
                </c:pt>
              </c:numCache>
            </c:numRef>
          </c:val>
        </c:ser>
        <c:ser>
          <c:idx val="2"/>
          <c:order val="2"/>
          <c:tx>
            <c:strRef>
              <c:f>сравнительный!$A$7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сравнительный!$B$4:$I$4</c:f>
              <c:strCache>
                <c:ptCount val="8"/>
                <c:pt idx="0">
                  <c:v>Cu</c:v>
                </c:pt>
                <c:pt idx="1">
                  <c:v>Zn</c:v>
                </c:pt>
                <c:pt idx="2">
                  <c:v>Ni</c:v>
                </c:pt>
                <c:pt idx="3">
                  <c:v>Co</c:v>
                </c:pt>
                <c:pt idx="4">
                  <c:v>Pb</c:v>
                </c:pt>
                <c:pt idx="5">
                  <c:v>Cd</c:v>
                </c:pt>
                <c:pt idx="6">
                  <c:v>Cr</c:v>
                </c:pt>
                <c:pt idx="7">
                  <c:v>Mn</c:v>
                </c:pt>
              </c:strCache>
            </c:strRef>
          </c:cat>
          <c:val>
            <c:numRef>
              <c:f>сравнительный!$B$7:$I$7</c:f>
              <c:numCache>
                <c:formatCode>General</c:formatCode>
                <c:ptCount val="8"/>
                <c:pt idx="0">
                  <c:v>5040</c:v>
                </c:pt>
                <c:pt idx="1">
                  <c:v>5040</c:v>
                </c:pt>
                <c:pt idx="2">
                  <c:v>673</c:v>
                </c:pt>
                <c:pt idx="3">
                  <c:v>67</c:v>
                </c:pt>
                <c:pt idx="4">
                  <c:v>1747</c:v>
                </c:pt>
                <c:pt idx="5">
                  <c:v>24</c:v>
                </c:pt>
                <c:pt idx="6">
                  <c:v>304</c:v>
                </c:pt>
                <c:pt idx="7">
                  <c:v>882</c:v>
                </c:pt>
              </c:numCache>
            </c:numRef>
          </c:val>
        </c:ser>
        <c:ser>
          <c:idx val="3"/>
          <c:order val="3"/>
          <c:tx>
            <c:strRef>
              <c:f>сравнительный!$A$8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сравнительный!$B$4:$I$4</c:f>
              <c:strCache>
                <c:ptCount val="8"/>
                <c:pt idx="0">
                  <c:v>Cu</c:v>
                </c:pt>
                <c:pt idx="1">
                  <c:v>Zn</c:v>
                </c:pt>
                <c:pt idx="2">
                  <c:v>Ni</c:v>
                </c:pt>
                <c:pt idx="3">
                  <c:v>Co</c:v>
                </c:pt>
                <c:pt idx="4">
                  <c:v>Pb</c:v>
                </c:pt>
                <c:pt idx="5">
                  <c:v>Cd</c:v>
                </c:pt>
                <c:pt idx="6">
                  <c:v>Cr</c:v>
                </c:pt>
                <c:pt idx="7">
                  <c:v>Mn</c:v>
                </c:pt>
              </c:strCache>
            </c:strRef>
          </c:cat>
          <c:val>
            <c:numRef>
              <c:f>сравнительный!$B$8:$I$8</c:f>
              <c:numCache>
                <c:formatCode>General</c:formatCode>
                <c:ptCount val="8"/>
                <c:pt idx="0">
                  <c:v>1998</c:v>
                </c:pt>
                <c:pt idx="1">
                  <c:v>1703</c:v>
                </c:pt>
                <c:pt idx="2">
                  <c:v>69</c:v>
                </c:pt>
                <c:pt idx="3">
                  <c:v>11</c:v>
                </c:pt>
                <c:pt idx="4">
                  <c:v>612</c:v>
                </c:pt>
                <c:pt idx="5">
                  <c:v>12</c:v>
                </c:pt>
                <c:pt idx="6">
                  <c:v>89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сравнительный!$A$9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сравнительный!$B$4:$I$4</c:f>
              <c:strCache>
                <c:ptCount val="8"/>
                <c:pt idx="0">
                  <c:v>Cu</c:v>
                </c:pt>
                <c:pt idx="1">
                  <c:v>Zn</c:v>
                </c:pt>
                <c:pt idx="2">
                  <c:v>Ni</c:v>
                </c:pt>
                <c:pt idx="3">
                  <c:v>Co</c:v>
                </c:pt>
                <c:pt idx="4">
                  <c:v>Pb</c:v>
                </c:pt>
                <c:pt idx="5">
                  <c:v>Cd</c:v>
                </c:pt>
                <c:pt idx="6">
                  <c:v>Cr</c:v>
                </c:pt>
                <c:pt idx="7">
                  <c:v>Mn</c:v>
                </c:pt>
              </c:strCache>
            </c:strRef>
          </c:cat>
          <c:val>
            <c:numRef>
              <c:f>сравнительный!$B$9:$I$9</c:f>
              <c:numCache>
                <c:formatCode>General</c:formatCode>
                <c:ptCount val="8"/>
                <c:pt idx="0">
                  <c:v>732</c:v>
                </c:pt>
                <c:pt idx="1">
                  <c:v>556</c:v>
                </c:pt>
                <c:pt idx="2">
                  <c:v>35</c:v>
                </c:pt>
                <c:pt idx="3">
                  <c:v>6</c:v>
                </c:pt>
                <c:pt idx="4">
                  <c:v>129</c:v>
                </c:pt>
                <c:pt idx="5">
                  <c:v>5</c:v>
                </c:pt>
                <c:pt idx="6">
                  <c:v>45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сравнительный!$A$10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сравнительный!$B$4:$I$4</c:f>
              <c:strCache>
                <c:ptCount val="8"/>
                <c:pt idx="0">
                  <c:v>Cu</c:v>
                </c:pt>
                <c:pt idx="1">
                  <c:v>Zn</c:v>
                </c:pt>
                <c:pt idx="2">
                  <c:v>Ni</c:v>
                </c:pt>
                <c:pt idx="3">
                  <c:v>Co</c:v>
                </c:pt>
                <c:pt idx="4">
                  <c:v>Pb</c:v>
                </c:pt>
                <c:pt idx="5">
                  <c:v>Cd</c:v>
                </c:pt>
                <c:pt idx="6">
                  <c:v>Cr</c:v>
                </c:pt>
                <c:pt idx="7">
                  <c:v>Mn</c:v>
                </c:pt>
              </c:strCache>
            </c:strRef>
          </c:cat>
          <c:val>
            <c:numRef>
              <c:f>сравнительный!$B$10:$I$10</c:f>
              <c:numCache>
                <c:formatCode>General</c:formatCode>
                <c:ptCount val="8"/>
                <c:pt idx="0">
                  <c:v>303</c:v>
                </c:pt>
                <c:pt idx="1">
                  <c:v>324</c:v>
                </c:pt>
                <c:pt idx="2">
                  <c:v>91</c:v>
                </c:pt>
                <c:pt idx="3">
                  <c:v>16</c:v>
                </c:pt>
                <c:pt idx="4">
                  <c:v>82</c:v>
                </c:pt>
                <c:pt idx="5">
                  <c:v>0.25</c:v>
                </c:pt>
                <c:pt idx="6">
                  <c:v>59</c:v>
                </c:pt>
                <c:pt idx="7">
                  <c:v>0</c:v>
                </c:pt>
              </c:numCache>
            </c:numRef>
          </c:val>
        </c:ser>
        <c:shape val="box"/>
        <c:axId val="68708992"/>
        <c:axId val="68714880"/>
        <c:axId val="0"/>
      </c:bar3DChart>
      <c:catAx>
        <c:axId val="68708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714880"/>
        <c:crosses val="autoZero"/>
        <c:auto val="1"/>
        <c:lblAlgn val="ctr"/>
        <c:lblOffset val="100"/>
      </c:catAx>
      <c:valAx>
        <c:axId val="68714880"/>
        <c:scaling>
          <c:orientation val="minMax"/>
          <c:max val="5040"/>
          <c:min val="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b="0" dirty="0"/>
                  <a:t>Концентрация, мг/кг</a:t>
                </a:r>
              </a:p>
            </c:rich>
          </c:tx>
          <c:layout/>
        </c:title>
        <c:numFmt formatCode="General" sourceLinked="1"/>
        <c:tickLblPos val="nextTo"/>
        <c:crossAx val="68708992"/>
        <c:crosses val="autoZero"/>
        <c:crossBetween val="between"/>
        <c:majorUnit val="1000"/>
      </c:valAx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800" b="0" i="1" dirty="0"/>
              <a:t>Окунь </a:t>
            </a:r>
            <a:r>
              <a:rPr lang="en-US" sz="1800" b="0" i="1" dirty="0"/>
              <a:t>n</a:t>
            </a:r>
            <a:r>
              <a:rPr lang="ru-RU" sz="1800" b="0" i="1" dirty="0"/>
              <a:t>/1</a:t>
            </a:r>
          </a:p>
        </c:rich>
      </c:tx>
      <c:layout>
        <c:manualLayout>
          <c:xMode val="edge"/>
          <c:yMode val="edge"/>
          <c:x val="4.0674835326957266E-2"/>
          <c:y val="2.93967304817476E-2"/>
        </c:manualLayout>
      </c:layout>
    </c:title>
    <c:plotArea>
      <c:layout>
        <c:manualLayout>
          <c:layoutTarget val="inner"/>
          <c:xMode val="edge"/>
          <c:yMode val="edge"/>
          <c:x val="0.1196039423114947"/>
          <c:y val="0.14990417731363181"/>
          <c:w val="0.79068521576698669"/>
          <c:h val="0.77750712883753659"/>
        </c:manualLayout>
      </c:layout>
      <c:pieChart>
        <c:varyColors val="1"/>
        <c:ser>
          <c:idx val="0"/>
          <c:order val="0"/>
          <c:explosion val="12"/>
          <c:dPt>
            <c:idx val="2"/>
            <c:explosion val="8"/>
          </c:dPt>
          <c:dPt>
            <c:idx val="5"/>
            <c:explosion val="6"/>
          </c:dPt>
          <c:dLbls>
            <c:dLbl>
              <c:idx val="0"/>
              <c:layout>
                <c:manualLayout>
                  <c:x val="1.0877782358072862E-2"/>
                  <c:y val="3.6532339111804285E-2"/>
                </c:manualLayout>
              </c:layout>
              <c:showCatName val="1"/>
              <c:showPercent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7.7094269466317072E-3"/>
                  <c:y val="5.4268737241178651E-3"/>
                </c:manualLayout>
              </c:layout>
              <c:showCatName val="1"/>
              <c:showPercent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Лист1!$R$1:$AE$1</c:f>
              <c:strCache>
                <c:ptCount val="14"/>
                <c:pt idx="0">
                  <c:v>Al</c:v>
                </c:pt>
                <c:pt idx="1">
                  <c:v>Cr</c:v>
                </c:pt>
                <c:pt idx="2">
                  <c:v>Fe</c:v>
                </c:pt>
                <c:pt idx="3">
                  <c:v>Co</c:v>
                </c:pt>
                <c:pt idx="4">
                  <c:v>Ni</c:v>
                </c:pt>
                <c:pt idx="5">
                  <c:v>Cu</c:v>
                </c:pt>
                <c:pt idx="6">
                  <c:v>Zn</c:v>
                </c:pt>
                <c:pt idx="7">
                  <c:v>As</c:v>
                </c:pt>
                <c:pt idx="8">
                  <c:v>Se</c:v>
                </c:pt>
                <c:pt idx="9">
                  <c:v>Mo</c:v>
                </c:pt>
                <c:pt idx="10">
                  <c:v>Cd</c:v>
                </c:pt>
                <c:pt idx="11">
                  <c:v>Sb</c:v>
                </c:pt>
                <c:pt idx="12">
                  <c:v>Pb</c:v>
                </c:pt>
                <c:pt idx="13">
                  <c:v>Bi</c:v>
                </c:pt>
              </c:strCache>
            </c:strRef>
          </c:cat>
          <c:val>
            <c:numRef>
              <c:f>Лист1!$R$4:$AE$4</c:f>
              <c:numCache>
                <c:formatCode>0.00</c:formatCode>
                <c:ptCount val="14"/>
                <c:pt idx="0">
                  <c:v>6.8274070249679406</c:v>
                </c:pt>
                <c:pt idx="1">
                  <c:v>0.3442173859001279</c:v>
                </c:pt>
                <c:pt idx="2">
                  <c:v>58.577305150435251</c:v>
                </c:pt>
                <c:pt idx="3">
                  <c:v>2.3410750647395132E-2</c:v>
                </c:pt>
                <c:pt idx="4">
                  <c:v>0.28137141807935501</c:v>
                </c:pt>
                <c:pt idx="5">
                  <c:v>1.4647561922997312</c:v>
                </c:pt>
                <c:pt idx="6">
                  <c:v>22.156671663187925</c:v>
                </c:pt>
                <c:pt idx="7">
                  <c:v>0.13408869130900539</c:v>
                </c:pt>
                <c:pt idx="8">
                  <c:v>1.9780539534346442</c:v>
                </c:pt>
                <c:pt idx="9">
                  <c:v>3.5164164000833199E-2</c:v>
                </c:pt>
                <c:pt idx="10">
                  <c:v>6.2910463529551194E-2</c:v>
                </c:pt>
                <c:pt idx="11">
                  <c:v>2.7216297063101412E-3</c:v>
                </c:pt>
                <c:pt idx="12">
                  <c:v>8.1115989301986866E-2</c:v>
                </c:pt>
                <c:pt idx="13">
                  <c:v>3.5350407153696285E-2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800" b="0" i="1" dirty="0"/>
              <a:t>Чебак</a:t>
            </a:r>
            <a:r>
              <a:rPr lang="en-US" sz="1800" b="0" i="1" dirty="0"/>
              <a:t> n</a:t>
            </a:r>
            <a:r>
              <a:rPr lang="ru-RU" sz="1800" b="0" i="1" dirty="0"/>
              <a:t>/1</a:t>
            </a:r>
          </a:p>
        </c:rich>
      </c:tx>
      <c:layout>
        <c:manualLayout>
          <c:xMode val="edge"/>
          <c:yMode val="edge"/>
          <c:x val="3.7532777393382594E-2"/>
          <c:y val="3.4296185562038867E-2"/>
        </c:manualLayout>
      </c:layout>
    </c:title>
    <c:plotArea>
      <c:layout>
        <c:manualLayout>
          <c:layoutTarget val="inner"/>
          <c:xMode val="edge"/>
          <c:yMode val="edge"/>
          <c:x val="0.14905523680043126"/>
          <c:y val="0.16721923684892756"/>
          <c:w val="0.7168360765941274"/>
          <c:h val="0.74198821963251749"/>
        </c:manualLayout>
      </c:layout>
      <c:pieChart>
        <c:varyColors val="1"/>
        <c:ser>
          <c:idx val="0"/>
          <c:order val="0"/>
          <c:dPt>
            <c:idx val="0"/>
            <c:explosion val="3"/>
          </c:dPt>
          <c:dPt>
            <c:idx val="2"/>
            <c:explosion val="7"/>
          </c:dPt>
          <c:dPt>
            <c:idx val="6"/>
            <c:explosion val="13"/>
          </c:dPt>
          <c:dPt>
            <c:idx val="8"/>
            <c:explosion val="3"/>
          </c:dPt>
          <c:dLbls>
            <c:dLbl>
              <c:idx val="0"/>
              <c:layout>
                <c:manualLayout>
                  <c:x val="7.4105798512077974E-3"/>
                  <c:y val="2.3989182020219612E-2"/>
                </c:manualLayout>
              </c:layout>
              <c:showCatName val="1"/>
              <c:showPercent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9.3150880881146918E-3"/>
                  <c:y val="-3.8894729227950042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3.8761904532300849E-2"/>
                  <c:y val="-1.5215315619424221E-3"/>
                </c:manualLayout>
              </c:layout>
              <c:showCatName val="1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4.0847550306211721E-3"/>
                  <c:y val="1.133238553514144E-2"/>
                </c:manualLayout>
              </c:layout>
              <c:showCatName val="1"/>
              <c:showPercent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Лист1!$R$17:$AE$17</c:f>
              <c:strCache>
                <c:ptCount val="14"/>
                <c:pt idx="0">
                  <c:v>Al</c:v>
                </c:pt>
                <c:pt idx="1">
                  <c:v>Cr</c:v>
                </c:pt>
                <c:pt idx="2">
                  <c:v>Fe</c:v>
                </c:pt>
                <c:pt idx="3">
                  <c:v>Co</c:v>
                </c:pt>
                <c:pt idx="4">
                  <c:v>Ni</c:v>
                </c:pt>
                <c:pt idx="5">
                  <c:v>Cu</c:v>
                </c:pt>
                <c:pt idx="6">
                  <c:v>Zn</c:v>
                </c:pt>
                <c:pt idx="7">
                  <c:v>As</c:v>
                </c:pt>
                <c:pt idx="8">
                  <c:v>Se</c:v>
                </c:pt>
                <c:pt idx="9">
                  <c:v>Mo</c:v>
                </c:pt>
                <c:pt idx="10">
                  <c:v>Cd</c:v>
                </c:pt>
                <c:pt idx="11">
                  <c:v>Sb</c:v>
                </c:pt>
                <c:pt idx="12">
                  <c:v>Pb</c:v>
                </c:pt>
                <c:pt idx="13">
                  <c:v>Bi</c:v>
                </c:pt>
              </c:strCache>
            </c:strRef>
          </c:cat>
          <c:val>
            <c:numRef>
              <c:f>Лист1!$R$20:$AE$20</c:f>
              <c:numCache>
                <c:formatCode>0.00</c:formatCode>
                <c:ptCount val="14"/>
                <c:pt idx="0">
                  <c:v>4.8104715407900285</c:v>
                </c:pt>
                <c:pt idx="1">
                  <c:v>0.23426596065360172</c:v>
                </c:pt>
                <c:pt idx="2">
                  <c:v>41.898847425902034</c:v>
                </c:pt>
                <c:pt idx="3">
                  <c:v>2.0145933606726694E-2</c:v>
                </c:pt>
                <c:pt idx="4">
                  <c:v>0.48266365438356584</c:v>
                </c:pt>
                <c:pt idx="5">
                  <c:v>1.2781070743610403</c:v>
                </c:pt>
                <c:pt idx="6">
                  <c:v>36.654401064829244</c:v>
                </c:pt>
                <c:pt idx="7">
                  <c:v>0.33974321915745403</c:v>
                </c:pt>
                <c:pt idx="8">
                  <c:v>1.7461657366452441</c:v>
                </c:pt>
                <c:pt idx="9">
                  <c:v>7.9945956240389353E-3</c:v>
                </c:pt>
                <c:pt idx="10">
                  <c:v>8.9253466501304668E-2</c:v>
                </c:pt>
                <c:pt idx="11">
                  <c:v>5.5464568304632034E-3</c:v>
                </c:pt>
                <c:pt idx="12">
                  <c:v>0.10673107042041514</c:v>
                </c:pt>
                <c:pt idx="13">
                  <c:v>5.6860725421385714E-3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0" i="1"/>
              <a:t>Окунь </a:t>
            </a:r>
            <a:r>
              <a:rPr lang="en-US" sz="1800" b="0" i="1"/>
              <a:t>n</a:t>
            </a:r>
            <a:r>
              <a:rPr lang="ru-RU" sz="1800" b="0" i="1"/>
              <a:t>/2</a:t>
            </a:r>
          </a:p>
        </c:rich>
      </c:tx>
      <c:layout>
        <c:manualLayout>
          <c:xMode val="edge"/>
          <c:yMode val="edge"/>
          <c:x val="2.528614198583045E-2"/>
          <c:y val="3.2407407407407614E-2"/>
        </c:manualLayout>
      </c:layout>
    </c:title>
    <c:plotArea>
      <c:layout>
        <c:manualLayout>
          <c:layoutTarget val="inner"/>
          <c:xMode val="edge"/>
          <c:yMode val="edge"/>
          <c:x val="0.10159397493845727"/>
          <c:y val="0.16229284709106417"/>
          <c:w val="0.82965611033471964"/>
          <c:h val="0.78817330481798231"/>
        </c:manualLayout>
      </c:layout>
      <c:pieChart>
        <c:varyColors val="1"/>
        <c:ser>
          <c:idx val="0"/>
          <c:order val="0"/>
          <c:explosion val="5"/>
          <c:dPt>
            <c:idx val="0"/>
            <c:explosion val="3"/>
          </c:dPt>
          <c:dPt>
            <c:idx val="2"/>
            <c:explosion val="4"/>
          </c:dPt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1.7515310586176728E-2"/>
                  <c:y val="1.3686205890930362E-2"/>
                </c:manualLayout>
              </c:layout>
              <c:showCatName val="1"/>
              <c:showPercent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2.8945538057742786E-2"/>
                  <c:y val="-4.3744531933508721E-3"/>
                </c:manualLayout>
              </c:layout>
              <c:showCatName val="1"/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Лист2!$R$1:$AE$1</c:f>
              <c:strCache>
                <c:ptCount val="14"/>
                <c:pt idx="0">
                  <c:v>Al</c:v>
                </c:pt>
                <c:pt idx="1">
                  <c:v>Cr</c:v>
                </c:pt>
                <c:pt idx="2">
                  <c:v>Fe</c:v>
                </c:pt>
                <c:pt idx="3">
                  <c:v>Co</c:v>
                </c:pt>
                <c:pt idx="4">
                  <c:v>Ni</c:v>
                </c:pt>
                <c:pt idx="5">
                  <c:v>Cu</c:v>
                </c:pt>
                <c:pt idx="6">
                  <c:v>Zn</c:v>
                </c:pt>
                <c:pt idx="7">
                  <c:v>As</c:v>
                </c:pt>
                <c:pt idx="8">
                  <c:v>Se</c:v>
                </c:pt>
                <c:pt idx="9">
                  <c:v>Mo</c:v>
                </c:pt>
                <c:pt idx="10">
                  <c:v>Cd</c:v>
                </c:pt>
                <c:pt idx="11">
                  <c:v>Sb</c:v>
                </c:pt>
                <c:pt idx="12">
                  <c:v>Pb</c:v>
                </c:pt>
                <c:pt idx="13">
                  <c:v>Bi</c:v>
                </c:pt>
              </c:strCache>
            </c:strRef>
          </c:cat>
          <c:val>
            <c:numRef>
              <c:f>Лист2!$R$4:$AE$4</c:f>
              <c:numCache>
                <c:formatCode>0.00</c:formatCode>
                <c:ptCount val="14"/>
                <c:pt idx="0">
                  <c:v>38.595857616496914</c:v>
                </c:pt>
                <c:pt idx="1">
                  <c:v>0.25972925986045181</c:v>
                </c:pt>
                <c:pt idx="2">
                  <c:v>473.57975042403439</c:v>
                </c:pt>
                <c:pt idx="3">
                  <c:v>0.65177387859825653</c:v>
                </c:pt>
                <c:pt idx="4">
                  <c:v>0.34030377313837223</c:v>
                </c:pt>
                <c:pt idx="5">
                  <c:v>25.248817730234162</c:v>
                </c:pt>
                <c:pt idx="6">
                  <c:v>114.48193632956529</c:v>
                </c:pt>
                <c:pt idx="7">
                  <c:v>3.0796345279694992</c:v>
                </c:pt>
                <c:pt idx="8">
                  <c:v>5.0876974316996364</c:v>
                </c:pt>
                <c:pt idx="9">
                  <c:v>0.71934117895434468</c:v>
                </c:pt>
                <c:pt idx="10">
                  <c:v>11.523178753918963</c:v>
                </c:pt>
                <c:pt idx="11">
                  <c:v>1.043402101692212E-2</c:v>
                </c:pt>
                <c:pt idx="12">
                  <c:v>0.16132229627139141</c:v>
                </c:pt>
                <c:pt idx="13">
                  <c:v>6.5749899298130354E-2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0" i="1"/>
              <a:t>Чебак</a:t>
            </a:r>
            <a:r>
              <a:rPr lang="en-US" sz="1800" b="0" i="1"/>
              <a:t> n</a:t>
            </a:r>
            <a:r>
              <a:rPr lang="ru-RU" sz="1800" b="0" i="1"/>
              <a:t>/2</a:t>
            </a:r>
          </a:p>
        </c:rich>
      </c:tx>
      <c:layout>
        <c:manualLayout>
          <c:xMode val="edge"/>
          <c:yMode val="edge"/>
          <c:x val="4.3609470440126093E-2"/>
          <c:y val="2.7777777777778019E-2"/>
        </c:manualLayout>
      </c:layout>
    </c:title>
    <c:plotArea>
      <c:layout>
        <c:manualLayout>
          <c:layoutTarget val="inner"/>
          <c:xMode val="edge"/>
          <c:yMode val="edge"/>
          <c:x val="0.17008787030664038"/>
          <c:y val="0.15636696497324051"/>
          <c:w val="0.72889986502087856"/>
          <c:h val="0.7756599841396945"/>
        </c:manualLayout>
      </c:layout>
      <c:pieChart>
        <c:varyColors val="1"/>
        <c:ser>
          <c:idx val="0"/>
          <c:order val="0"/>
          <c:dPt>
            <c:idx val="0"/>
            <c:explosion val="4"/>
          </c:dPt>
          <c:dPt>
            <c:idx val="2"/>
            <c:explosion val="6"/>
          </c:dPt>
          <c:dPt>
            <c:idx val="6"/>
            <c:explosion val="6"/>
          </c:dPt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4.4798775153106294E-3"/>
                  <c:y val="-1.3222513852435143E-2"/>
                </c:manualLayout>
              </c:layout>
              <c:showCatName val="1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7.4256342957130844E-4"/>
                  <c:y val="6.2346894138233227E-3"/>
                </c:manualLayout>
              </c:layout>
              <c:showCatName val="1"/>
              <c:showPercent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Лист2!$R$16:$AE$16</c:f>
              <c:strCache>
                <c:ptCount val="14"/>
                <c:pt idx="0">
                  <c:v>Al</c:v>
                </c:pt>
                <c:pt idx="1">
                  <c:v>Cr</c:v>
                </c:pt>
                <c:pt idx="2">
                  <c:v>Fe</c:v>
                </c:pt>
                <c:pt idx="3">
                  <c:v>Co</c:v>
                </c:pt>
                <c:pt idx="4">
                  <c:v>Ni</c:v>
                </c:pt>
                <c:pt idx="5">
                  <c:v>Cu</c:v>
                </c:pt>
                <c:pt idx="6">
                  <c:v>Zn</c:v>
                </c:pt>
                <c:pt idx="7">
                  <c:v>As</c:v>
                </c:pt>
                <c:pt idx="8">
                  <c:v>Se</c:v>
                </c:pt>
                <c:pt idx="9">
                  <c:v>Mo</c:v>
                </c:pt>
                <c:pt idx="10">
                  <c:v>Cd</c:v>
                </c:pt>
                <c:pt idx="11">
                  <c:v>Sb</c:v>
                </c:pt>
                <c:pt idx="12">
                  <c:v>Pb</c:v>
                </c:pt>
                <c:pt idx="13">
                  <c:v>Bi</c:v>
                </c:pt>
              </c:strCache>
            </c:strRef>
          </c:cat>
          <c:val>
            <c:numRef>
              <c:f>Лист2!$R$19:$AE$19</c:f>
              <c:numCache>
                <c:formatCode>0.00</c:formatCode>
                <c:ptCount val="14"/>
                <c:pt idx="0">
                  <c:v>75.079015169677191</c:v>
                </c:pt>
                <c:pt idx="1">
                  <c:v>1.0446085204755842</c:v>
                </c:pt>
                <c:pt idx="2">
                  <c:v>382.15992572984084</c:v>
                </c:pt>
                <c:pt idx="3">
                  <c:v>0.12794538351788851</c:v>
                </c:pt>
                <c:pt idx="4">
                  <c:v>0.70063033903430572</c:v>
                </c:pt>
                <c:pt idx="5">
                  <c:v>35.570261247165753</c:v>
                </c:pt>
                <c:pt idx="6">
                  <c:v>189.8294343104736</c:v>
                </c:pt>
                <c:pt idx="7">
                  <c:v>0.36272406485299974</c:v>
                </c:pt>
                <c:pt idx="8">
                  <c:v>4.1537798005624786</c:v>
                </c:pt>
                <c:pt idx="9">
                  <c:v>0.71979068898155762</c:v>
                </c:pt>
                <c:pt idx="10">
                  <c:v>1.6702588396162716</c:v>
                </c:pt>
                <c:pt idx="11">
                  <c:v>2.1190137052540681E-2</c:v>
                </c:pt>
                <c:pt idx="12">
                  <c:v>0.40399326194750812</c:v>
                </c:pt>
                <c:pt idx="13">
                  <c:v>1.5175599590999529E-2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0" i="1" dirty="0"/>
              <a:t>Окунь </a:t>
            </a:r>
            <a:r>
              <a:rPr lang="en-US" sz="1800" b="0" i="1" dirty="0"/>
              <a:t>n</a:t>
            </a:r>
            <a:r>
              <a:rPr lang="ru-RU" sz="1800" b="0" i="1" dirty="0"/>
              <a:t>/3</a:t>
            </a:r>
          </a:p>
        </c:rich>
      </c:tx>
      <c:layout>
        <c:manualLayout>
          <c:xMode val="edge"/>
          <c:yMode val="edge"/>
          <c:x val="1.8396662822904732E-2"/>
          <c:y val="3.6943750889277469E-2"/>
        </c:manualLayout>
      </c:layout>
    </c:title>
    <c:plotArea>
      <c:layout>
        <c:manualLayout>
          <c:layoutTarget val="inner"/>
          <c:xMode val="edge"/>
          <c:yMode val="edge"/>
          <c:x val="0.10485185554095518"/>
          <c:y val="0.15515673697074592"/>
          <c:w val="0.79465356339717064"/>
          <c:h val="0.80859485398308684"/>
        </c:manualLayout>
      </c:layout>
      <c:pieChart>
        <c:varyColors val="1"/>
        <c:ser>
          <c:idx val="0"/>
          <c:order val="0"/>
          <c:dPt>
            <c:idx val="0"/>
            <c:explosion val="7"/>
          </c:dPt>
          <c:dPt>
            <c:idx val="2"/>
            <c:explosion val="5"/>
          </c:dPt>
          <c:dPt>
            <c:idx val="6"/>
            <c:explosion val="5"/>
          </c:dPt>
          <c:dLbls>
            <c:dLbl>
              <c:idx val="0"/>
              <c:layout>
                <c:manualLayout>
                  <c:x val="-9.5084980979124947E-2"/>
                  <c:y val="0.16900485716012087"/>
                </c:manualLayout>
              </c:layout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7243989173616764"/>
                  <c:y val="-0.11830824840124991"/>
                </c:manualLayout>
              </c:layout>
              <c:showCatName val="1"/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layout>
                <c:manualLayout>
                  <c:x val="0.15728017768140728"/>
                  <c:y val="0.13351805939690933"/>
                </c:manualLayout>
              </c:layout>
              <c:showCatName val="1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4.4261335362819395E-3"/>
                  <c:y val="1.3089093030037921E-2"/>
                </c:manualLayout>
              </c:layout>
              <c:showCatName val="1"/>
              <c:showPercent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Лист3!$R$1:$AE$1</c:f>
              <c:strCache>
                <c:ptCount val="14"/>
                <c:pt idx="0">
                  <c:v>Al</c:v>
                </c:pt>
                <c:pt idx="1">
                  <c:v>Cr</c:v>
                </c:pt>
                <c:pt idx="2">
                  <c:v>Fe</c:v>
                </c:pt>
                <c:pt idx="3">
                  <c:v>Co</c:v>
                </c:pt>
                <c:pt idx="4">
                  <c:v>Ni</c:v>
                </c:pt>
                <c:pt idx="5">
                  <c:v>Cu</c:v>
                </c:pt>
                <c:pt idx="6">
                  <c:v>Zn</c:v>
                </c:pt>
                <c:pt idx="7">
                  <c:v>As</c:v>
                </c:pt>
                <c:pt idx="8">
                  <c:v>Se</c:v>
                </c:pt>
                <c:pt idx="9">
                  <c:v>Mo</c:v>
                </c:pt>
                <c:pt idx="10">
                  <c:v>Cd</c:v>
                </c:pt>
                <c:pt idx="11">
                  <c:v>Sb</c:v>
                </c:pt>
                <c:pt idx="12">
                  <c:v>Pb</c:v>
                </c:pt>
                <c:pt idx="13">
                  <c:v>Bi</c:v>
                </c:pt>
              </c:strCache>
            </c:strRef>
          </c:cat>
          <c:val>
            <c:numRef>
              <c:f>Лист3!$R$4:$AE$4</c:f>
              <c:numCache>
                <c:formatCode>0.00</c:formatCode>
                <c:ptCount val="14"/>
                <c:pt idx="0">
                  <c:v>29.418635744508549</c:v>
                </c:pt>
                <c:pt idx="1">
                  <c:v>0.57734639408400767</c:v>
                </c:pt>
                <c:pt idx="2">
                  <c:v>189.76766875767029</c:v>
                </c:pt>
                <c:pt idx="3">
                  <c:v>0.13503680833093121</c:v>
                </c:pt>
                <c:pt idx="4">
                  <c:v>0.82191006568414893</c:v>
                </c:pt>
                <c:pt idx="5">
                  <c:v>3.0071600656095012</c:v>
                </c:pt>
                <c:pt idx="6">
                  <c:v>78.441367258946997</c:v>
                </c:pt>
                <c:pt idx="7">
                  <c:v>0.49662925344603576</c:v>
                </c:pt>
                <c:pt idx="8">
                  <c:v>2.0838180877863612</c:v>
                </c:pt>
                <c:pt idx="9">
                  <c:v>2.4648811977844246E-2</c:v>
                </c:pt>
                <c:pt idx="10">
                  <c:v>0.39367133885889238</c:v>
                </c:pt>
                <c:pt idx="11">
                  <c:v>2.3180547202788473E-2</c:v>
                </c:pt>
                <c:pt idx="12">
                  <c:v>0.94830667352731368</c:v>
                </c:pt>
                <c:pt idx="13">
                  <c:v>1.4638319502536256E-2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B776-AD70-4258-9B69-110D6E2AB88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1F8DB-68FC-4FC2-8B97-8A42545AE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DA92-9D40-4C8E-9347-32B2F10BB5DF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08E-9978-4528-97AE-437DF1F40583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8959-2990-4D14-AC21-8C666A411117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028-48E2-44EB-BC5F-5FB7132BCC45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0219-E0AF-42CB-A725-BCE97F99F43C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48AE-D16E-4666-95ED-1CB630BCC76E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954-0BD1-447C-9DA6-EE370CE0BD32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857-BC1A-49AB-9CEC-47033B5E2F3D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CEB4-3B96-45C1-A970-11FAEA85E761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7360-963C-4BF6-97CB-B7629EE27335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9E4C-DA70-44BA-99F5-8F45844ED1E1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4AC6-3D66-4CD5-B733-CD4DCDB7740A}" type="datetime1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c-dic.com/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://onegolake.ru/assets/page-files/Publikacii/Subetto-Prytkova-2016.pdf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tipb.at.ua/_ld/39/3958_sanpin4630.88.pdf" TargetMode="External"/><Relationship Id="rId5" Type="http://schemas.openxmlformats.org/officeDocument/2006/relationships/hyperlink" Target="http://www.innovbusiness.ru/pravo/" TargetMode="External"/><Relationship Id="rId4" Type="http://schemas.openxmlformats.org/officeDocument/2006/relationships/hyperlink" Target="http://www.mineralogy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neralogy.ru/mineralogy/image/top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14739" cy="10858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7" y="0"/>
            <a:ext cx="11160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304255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Геохимия экосистемы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Аргазинского водохранилища (Южный Урал)</a:t>
            </a:r>
            <a:endParaRPr lang="ru-RU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04456" cy="72008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доцент,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д.г.-м.н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Удачин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Валерий Николаевич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0"/>
            <a:ext cx="7992889" cy="203132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высшего образования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«Южно-Уральский государственный университет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(национальный исследовательский университет)»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Геологический факультет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Кафедра геологии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465" y="622802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Миасс, 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36096" y="5301208"/>
            <a:ext cx="330445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студент,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МиГео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404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Аминова Карина Гаязовна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7079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576064"/>
            <a:ext cx="292861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630932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 6. Пробоподготовка донных отложений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e:\Users\тест\Desktop\Аргази ОТЧЕТ\Аргази практика 20-26+28-29.08.2016\обработка проб\ДО поровые воды\IMG_20160801_1009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548680"/>
            <a:ext cx="4104456" cy="5472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16632"/>
            <a:ext cx="3309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Лабораторные исследования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548680"/>
            <a:ext cx="2843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Users\тест\Desktop\Аргази ОТЧЕТ\Аргази практика 20-26+28-29.08.2016\обработка проб\ДО поровые воды\IMG_20160802_1021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3645024"/>
            <a:ext cx="2832762" cy="3068960"/>
          </a:xfrm>
          <a:prstGeom prst="rect">
            <a:avLst/>
          </a:prstGeom>
          <a:noFill/>
        </p:spPr>
      </p:pic>
      <p:sp>
        <p:nvSpPr>
          <p:cNvPr id="11" name="Стрелка вверх 10"/>
          <p:cNvSpPr/>
          <p:nvPr/>
        </p:nvSpPr>
        <p:spPr>
          <a:xfrm>
            <a:off x="4716016" y="3717032"/>
            <a:ext cx="288032" cy="648072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33549" y="4365104"/>
            <a:ext cx="1995354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Проба поровой воды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5877272"/>
            <a:ext cx="2450094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Проба донных отложений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5796136" y="5949279"/>
            <a:ext cx="792088" cy="216024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49943" y="4869160"/>
            <a:ext cx="1077987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203847" y="4933950"/>
            <a:ext cx="1047725" cy="223242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Users\тест\Desktop\Аргази ОТЧЕТ\Аргази практика 20-26+28-29.08.2016\обработка проб\рыба\CaggBDOKV8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3160313" y="3502097"/>
            <a:ext cx="2679359" cy="4032448"/>
          </a:xfrm>
          <a:prstGeom prst="rect">
            <a:avLst/>
          </a:prstGeom>
          <a:noFill/>
        </p:spPr>
      </p:pic>
      <p:pic>
        <p:nvPicPr>
          <p:cNvPr id="26627" name="Picture 3" descr="e:\Users\тест\Desktop\Аргази ОТЧЕТ\Аргази практика 20-26+28-29.08.2016\обработка проб\рыба\IMG_20160801_145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336438" y="515951"/>
            <a:ext cx="4127605" cy="3095704"/>
          </a:xfrm>
          <a:prstGeom prst="rect">
            <a:avLst/>
          </a:prstGeom>
          <a:noFill/>
        </p:spPr>
      </p:pic>
      <p:pic>
        <p:nvPicPr>
          <p:cNvPr id="26628" name="Picture 4" descr="e:\Users\тест\Desktop\Аргази ОТЧЕТ\Аргази практика 20-26+28-29.08.2016\обработка проб\рыба\IMG_20160801_1558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0"/>
            <a:ext cx="4824536" cy="2160240"/>
          </a:xfrm>
          <a:prstGeom prst="rect">
            <a:avLst/>
          </a:prstGeom>
          <a:noFill/>
        </p:spPr>
      </p:pic>
      <p:pic>
        <p:nvPicPr>
          <p:cNvPr id="26629" name="Picture 5" descr="e:\Users\тест\Desktop\Аргази ОТЧЕТ\Аргази практика 20-26+28-29.08.2016\обработка проб\рыба\IMG_20160801_1457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4211960" y="2132857"/>
            <a:ext cx="4850157" cy="1999198"/>
          </a:xfrm>
          <a:prstGeom prst="rect">
            <a:avLst/>
          </a:prstGeom>
          <a:noFill/>
        </p:spPr>
      </p:pic>
      <p:pic>
        <p:nvPicPr>
          <p:cNvPr id="26630" name="Picture 6" descr="e:\Users\тест\Desktop\Аргази ОТЧЕТ\Аргази практика 20-26+28-29.08.2016\обработка проб\рыба\m0v0WDyCVOw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149891"/>
            <a:ext cx="2411760" cy="2708109"/>
          </a:xfrm>
          <a:prstGeom prst="rect">
            <a:avLst/>
          </a:prstGeom>
          <a:noFill/>
        </p:spPr>
      </p:pic>
      <p:pic>
        <p:nvPicPr>
          <p:cNvPr id="26631" name="Picture 7" descr="e:\Users\тест\Desktop\Аргази ОТЧЕТ\Аргази практика 20-26+28-29.08.2016\обработка проб\рыба\lo_8AYVTdH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224" y="4149314"/>
            <a:ext cx="2555776" cy="27086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0"/>
            <a:ext cx="259228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Пробоподготовка рыбы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69 проб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Users\тест\Desktop\Аргази ОТЧЕТ\Аргази практика 20-26+28-29.08.2016\обработка проб\Жесткость\IMG_20160809_1145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9724" y="620688"/>
            <a:ext cx="2484276" cy="3312368"/>
          </a:xfrm>
          <a:prstGeom prst="rect">
            <a:avLst/>
          </a:prstGeom>
          <a:noFill/>
        </p:spPr>
      </p:pic>
      <p:pic>
        <p:nvPicPr>
          <p:cNvPr id="29699" name="Picture 3" descr="e:\Users\тест\Desktop\Аргази ОТЧЕТ\Аргази практика 20-26+28-29.08.2016\обработка проб\Жесткость\IMG_20160809_161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0688"/>
            <a:ext cx="3456384" cy="2592288"/>
          </a:xfrm>
          <a:prstGeom prst="rect">
            <a:avLst/>
          </a:prstGeom>
          <a:noFill/>
        </p:spPr>
      </p:pic>
      <p:pic>
        <p:nvPicPr>
          <p:cNvPr id="29700" name="Picture 4" descr="e:\Users\тест\Desktop\Аргази ОТЧЕТ\Анализы\РЕЗУЛЬТАТЫ\IMG_20161026_1352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ect">
            <a:avLst/>
          </a:prstGeom>
          <a:noFill/>
        </p:spPr>
      </p:pic>
      <p:pic>
        <p:nvPicPr>
          <p:cNvPr id="29701" name="Picture 5" descr="e:\Users\тест\Desktop\Аргази ОТЧЕТ\Анализы\РЕЗУЛЬТАТЫ\IMG_20161026_13531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Аналитические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e:\Users\тест\Desktop\Аргази ОТЧЕТ\Аргази практика 20-26+28-29.08.2016\обработка проб\Жесткость\IMG_20160809_11465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596685"/>
            <a:ext cx="2285954" cy="304793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51920" y="3861048"/>
            <a:ext cx="1511952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Agilent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7700x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212976"/>
            <a:ext cx="4152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фотоколориметры – КФК-2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Lambda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620688"/>
            <a:ext cx="1224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-метр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Yokogava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8221–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620688"/>
            <a:ext cx="2978059" cy="36933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кондуктометр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933000»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e:\Users\тест\Desktop\Аргази ОТЧЕТ\Аргази практика 20-26+28-29.08.2016\обработка проб\Жесткость\IMG_20160809_0923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54" y="0"/>
            <a:ext cx="9086046" cy="6741368"/>
          </a:xfrm>
          <a:prstGeom prst="rect">
            <a:avLst/>
          </a:prstGeom>
          <a:noFill/>
        </p:spPr>
      </p:pic>
      <p:pic>
        <p:nvPicPr>
          <p:cNvPr id="30725" name="Picture 5" descr="e:\Users\тест\Desktop\Аргази ОТЧЕТ\Аргази практика 20-26+28-29.08.2016\обработка проб\Жесткость\IMG_20160811_1411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000" y="3258000"/>
            <a:ext cx="2700000" cy="3600000"/>
          </a:xfrm>
          <a:prstGeom prst="rect">
            <a:avLst/>
          </a:prstGeom>
          <a:noFill/>
        </p:spPr>
      </p:pic>
      <p:pic>
        <p:nvPicPr>
          <p:cNvPr id="30723" name="Picture 3" descr="e:\Users\тест\Desktop\Аргази ОТЧЕТ\Аргази практика 20-26+28-29.08.2016\обработка проб\Жесткость\IMG_20160811_1120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36512" y="3258000"/>
            <a:ext cx="4800000" cy="3600000"/>
          </a:xfrm>
          <a:prstGeom prst="rect">
            <a:avLst/>
          </a:prstGeom>
          <a:noFill/>
        </p:spPr>
      </p:pic>
      <p:pic>
        <p:nvPicPr>
          <p:cNvPr id="30722" name="Picture 2" descr="e:\Users\тест\Desktop\Аргази ОТЧЕТ\Аргази практика 20-26+28-29.08.2016\обработка проб\Жесткость\IMG_20160809_1710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36512" y="0"/>
            <a:ext cx="4800000" cy="3600000"/>
          </a:xfrm>
          <a:prstGeom prst="rect">
            <a:avLst/>
          </a:prstGeom>
          <a:noFill/>
        </p:spPr>
      </p:pic>
      <p:pic>
        <p:nvPicPr>
          <p:cNvPr id="30724" name="Picture 4" descr="e:\Users\тест\Desktop\Аргази ОТЧЕТ\Аргази практика 20-26+28-29.08.2016\обработка проб\Жесткость\IMG_20160811_13542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000" y="0"/>
            <a:ext cx="2700000" cy="3600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451873"/>
          <a:ext cx="8964489" cy="6251218"/>
        </p:xfrm>
        <a:graphic>
          <a:graphicData uri="http://schemas.openxmlformats.org/drawingml/2006/table">
            <a:tbl>
              <a:tblPr/>
              <a:tblGrid>
                <a:gridCol w="375104"/>
                <a:gridCol w="1839356"/>
                <a:gridCol w="3428842"/>
                <a:gridCol w="1785856"/>
                <a:gridCol w="1535331"/>
              </a:tblGrid>
              <a:tr h="960903"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Определяемый</a:t>
                      </a:r>
                    </a:p>
                    <a:p>
                      <a:pPr marR="1117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ион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Диапазон определения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погрешности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ГОСТ 27384 – 87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226054">
                <a:tc rowSpan="2"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Жесткость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Mg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Титриметрический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трилоном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Б) ГОСТ 4151–72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0.1–1.0 моль/дм</a:t>
                      </a:r>
                      <a:r>
                        <a:rPr lang="ru-RU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±10 %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33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св. 1.0 моль/дм</a:t>
                      </a:r>
                      <a:r>
                        <a:rPr lang="ru-RU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±5 %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226054">
                <a:tc rowSpan="2"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Кальций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Титриметрический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трилоном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Б) РД 52.24.403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0.5–50 мг/дм</a:t>
                      </a:r>
                      <a:r>
                        <a:rPr lang="ru-RU" sz="16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±10 %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33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св. 50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±5 %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503523"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Хлорид-ион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Титриметрический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(Hg</a:t>
                      </a:r>
                      <a:r>
                        <a:rPr lang="ru-RU" sz="16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(NO</a:t>
                      </a:r>
                      <a:r>
                        <a:rPr lang="ru-RU" sz="16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6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ГОСТ 4245–72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5–10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±25 %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226054">
                <a:tc rowSpan="2"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карбонат-ион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Титриметрический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(1н </a:t>
                      </a: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HCl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по Лурье Ю.Ю.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10–90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±10 %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33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св. 90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±5 %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226054">
                <a:tc rowSpan="4"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Сульфат-ион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Турбидиметрический,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ГОСТ 4389–72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2–10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±25 %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22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10–25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±20 %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22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Гравиметрический,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ГОСТ 7389–72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10–100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±20 %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22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св. 100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±15 %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678161"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Нитрит-ион, нитрат-ион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Турбидиметрический,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(1-нафиталамин),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ГОСТ 18826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0,03–0,3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±5 %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452107"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Аммоний-ион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Турбидиметрический,</a:t>
                      </a:r>
                    </a:p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(реактив Несслера)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0,05–3 мг/дм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±5 %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  <a:tr h="839206"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Калий,</a:t>
                      </a:r>
                    </a:p>
                    <a:p>
                      <a:pPr marL="21590" indent="-19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натрий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Атомно-абсорбционная спектрометрия (ААС), эмиссионный режим</a:t>
                      </a: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52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–50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±25 %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59" marR="35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881" y="59323"/>
            <a:ext cx="88095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1. Методы определения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анионно-катионного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состава вод Аргазинского водохранилища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764704"/>
          <a:ext cx="8424934" cy="5729446"/>
        </p:xfrm>
        <a:graphic>
          <a:graphicData uri="http://schemas.openxmlformats.org/drawingml/2006/table">
            <a:tbl>
              <a:tblPr/>
              <a:tblGrid>
                <a:gridCol w="1653492"/>
                <a:gridCol w="578448"/>
                <a:gridCol w="760093"/>
                <a:gridCol w="547207"/>
                <a:gridCol w="555121"/>
                <a:gridCol w="1338541"/>
                <a:gridCol w="1574754"/>
                <a:gridCol w="1417278"/>
              </a:tblGrid>
              <a:tr h="432048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Отобранные материалы в акватории Аргазинского водохранилища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85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Поверхностные воды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Придонная вода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Донные отложения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Рыба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Поровые воды ДО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Сухой остаток ДО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окунь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чебак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Маркировка проб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(WS) 1 (1)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(WS) 5 (2)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 (WB) 1 – Ar (WB) 17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(BS) 1 – </a:t>
                      </a: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(BS) 17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 (</a:t>
                      </a: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Fh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 1271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 (</a:t>
                      </a: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Fh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 1284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 (</a:t>
                      </a: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Fh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 1285 –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 (</a:t>
                      </a: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Fh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 1293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27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Химические анализы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72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Eh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электропроводность;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</a:t>
                      </a:r>
                      <a:r>
                        <a:rPr lang="ru-RU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Mg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2+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</a:t>
                      </a:r>
                      <a:r>
                        <a:rPr lang="en-US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0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HCO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038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Металлы</a:t>
                      </a:r>
                    </a:p>
                  </a:txBody>
                  <a:tcPr marL="21341" marR="21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25135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2. Обобщенная схема отобранного материала и проведенных анализов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692696"/>
          <a:ext cx="5984169" cy="3365546"/>
        </p:xfrm>
        <a:graphic>
          <a:graphicData uri="http://schemas.openxmlformats.org/drawingml/2006/table">
            <a:tbl>
              <a:tblPr/>
              <a:tblGrid>
                <a:gridCol w="480123"/>
                <a:gridCol w="483715"/>
                <a:gridCol w="551961"/>
                <a:gridCol w="551961"/>
                <a:gridCol w="551961"/>
                <a:gridCol w="551961"/>
                <a:gridCol w="551961"/>
                <a:gridCol w="551961"/>
                <a:gridCol w="551961"/>
                <a:gridCol w="551961"/>
                <a:gridCol w="604643"/>
              </a:tblGrid>
              <a:tr h="61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проб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Eh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158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Анионно-катионный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состав (мг/дм3)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HCO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114,70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115,90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Сl</a:t>
                      </a:r>
                      <a:r>
                        <a:rPr lang="ru-RU" sz="12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9,36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Мg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ru-RU" sz="12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2" marR="67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12503" y="3560779"/>
          <a:ext cx="6096001" cy="3252597"/>
        </p:xfrm>
        <a:graphic>
          <a:graphicData uri="http://schemas.openxmlformats.org/drawingml/2006/table">
            <a:tbl>
              <a:tblPr/>
              <a:tblGrid>
                <a:gridCol w="577901"/>
                <a:gridCol w="597408"/>
                <a:gridCol w="596189"/>
                <a:gridCol w="597408"/>
                <a:gridCol w="596189"/>
                <a:gridCol w="594970"/>
                <a:gridCol w="596189"/>
                <a:gridCol w="597408"/>
                <a:gridCol w="681533"/>
                <a:gridCol w="660806"/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проб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 (WB) 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(WB) 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 (WB) 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 (W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 (1)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 (W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 (2)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Eh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Анионно-катионный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состав (мг/дм3)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HCO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114,70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113,50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114,70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114,70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115,90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114,70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115,90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Сl</a:t>
                      </a:r>
                      <a:r>
                        <a:rPr lang="ru-RU" sz="12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Мg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17,31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56176" y="916846"/>
            <a:ext cx="28803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7,30 до 8,15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Содержания основных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Kt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превышают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 для вод хозяйственно-питьевого и культурно-бытового водопользования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 для вод </a:t>
            </a:r>
            <a:r>
              <a:rPr lang="ru-RU" sz="16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рыбохозяйственного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4630-88).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ГЕОХИМИЯ ЭКОСИСТЕМЫ АРГАЗИНСКОГО ВОДОХРАНИЛИЩА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Общий химический анализ поверхностных и придонных вод</a:t>
            </a:r>
          </a:p>
        </p:txBody>
      </p:sp>
      <p:sp>
        <p:nvSpPr>
          <p:cNvPr id="11" name="Номер слайда 10"/>
          <p:cNvSpPr txBox="1">
            <a:spLocks/>
          </p:cNvSpPr>
          <p:nvPr/>
        </p:nvSpPr>
        <p:spPr>
          <a:xfrm>
            <a:off x="2515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26876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3. Сравнение средних содержаний некоторых элементов в пробах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ПДК</a:t>
            </a:r>
            <a:r>
              <a:rPr lang="ru-RU" sz="1600" baseline="-25000" dirty="0" err="1" smtClean="0">
                <a:latin typeface="Times New Roman" pitchFamily="18" charset="0"/>
                <a:cs typeface="Times New Roman" pitchFamily="18" charset="0"/>
              </a:rPr>
              <a:t>рыб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0"/>
            <a:ext cx="3851920" cy="101566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Химический состав придонных и поверхностных вод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Аргазинского водохранилища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038340"/>
          <a:ext cx="4392489" cy="3334876"/>
        </p:xfrm>
        <a:graphic>
          <a:graphicData uri="http://schemas.openxmlformats.org/drawingml/2006/table">
            <a:tbl>
              <a:tblPr/>
              <a:tblGrid>
                <a:gridCol w="1464163"/>
                <a:gridCol w="1464163"/>
                <a:gridCol w="1464163"/>
              </a:tblGrid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ПДК рыб., мкг/л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Ср. знач. для проб, мкг/л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1" name="Picture 3" descr="e:\Users\тест\Desktop\Аргази ОТЧЕТ\Карта Аргази\добавлено без острово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702"/>
            <a:ext cx="5292080" cy="6842298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508104" y="2564904"/>
            <a:ext cx="3635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0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Аномалии при сравнении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kumimoji="0" lang="ru-RU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kumimoji="0" lang="ru-RU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50000" fontAlgn="base">
              <a:spcBef>
                <a:spcPct val="0"/>
              </a:spcBef>
              <a:spcAft>
                <a:spcPct val="0"/>
              </a:spcAf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0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2,7 ПДК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12,5–18 мкг/л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3–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8 ПДК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 площади акватории водохранилища.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1,5–2 ПДК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15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16).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31640" y="1052736"/>
            <a:ext cx="360040" cy="72008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11" name="Овал 10"/>
          <p:cNvSpPr/>
          <p:nvPr/>
        </p:nvSpPr>
        <p:spPr>
          <a:xfrm>
            <a:off x="1691680" y="1340768"/>
            <a:ext cx="1152128" cy="1656184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12" name="Овал 11"/>
          <p:cNvSpPr/>
          <p:nvPr/>
        </p:nvSpPr>
        <p:spPr>
          <a:xfrm rot="16200000">
            <a:off x="3077834" y="3230978"/>
            <a:ext cx="468052" cy="1368152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13" name="Овал 12"/>
          <p:cNvSpPr/>
          <p:nvPr/>
        </p:nvSpPr>
        <p:spPr>
          <a:xfrm>
            <a:off x="1763688" y="5157192"/>
            <a:ext cx="360040" cy="36004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14" name="Овал 13"/>
          <p:cNvSpPr/>
          <p:nvPr/>
        </p:nvSpPr>
        <p:spPr>
          <a:xfrm rot="20708510" flipV="1">
            <a:off x="1129618" y="4798169"/>
            <a:ext cx="1479519" cy="338349"/>
          </a:xfrm>
          <a:prstGeom prst="ellipse">
            <a:avLst/>
          </a:prstGeom>
          <a:solidFill>
            <a:srgbClr val="92D050">
              <a:alpha val="5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1484784"/>
            <a:ext cx="272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превышают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ПДК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хоз-пит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280920" cy="70788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Химический состав поровых вод донных отложений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Аргазинского водохранилища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908720"/>
          <a:ext cx="6408712" cy="2664297"/>
        </p:xfrm>
        <a:graphic>
          <a:graphicData uri="http://schemas.openxmlformats.org/drawingml/2006/table">
            <a:tbl>
              <a:tblPr/>
              <a:tblGrid>
                <a:gridCol w="654986"/>
                <a:gridCol w="638740"/>
                <a:gridCol w="638740"/>
                <a:gridCol w="640007"/>
                <a:gridCol w="640007"/>
                <a:gridCol w="640007"/>
                <a:gridCol w="640007"/>
                <a:gridCol w="640007"/>
                <a:gridCol w="640007"/>
                <a:gridCol w="636204"/>
              </a:tblGrid>
              <a:tr h="43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проб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(BS) 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Eh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957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Анионно-катионный состав (мг/дм</a:t>
                      </a:r>
                      <a:r>
                        <a:rPr lang="ru-RU" sz="1200" b="1" i="1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Сl</a:t>
                      </a:r>
                      <a:r>
                        <a:rPr lang="ru-RU" sz="12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Мg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ru-RU" sz="12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67747" y="3819484"/>
          <a:ext cx="6408709" cy="2777868"/>
        </p:xfrm>
        <a:graphic>
          <a:graphicData uri="http://schemas.openxmlformats.org/drawingml/2006/table">
            <a:tbl>
              <a:tblPr/>
              <a:tblGrid>
                <a:gridCol w="601138"/>
                <a:gridCol w="726747"/>
                <a:gridCol w="726747"/>
                <a:gridCol w="726747"/>
                <a:gridCol w="725466"/>
                <a:gridCol w="725466"/>
                <a:gridCol w="725466"/>
                <a:gridCol w="725466"/>
                <a:gridCol w="725466"/>
              </a:tblGrid>
              <a:tr h="469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проб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(BS) 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Ar(BS) 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Eh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Анионно-катионный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состав (мг/дм3)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Сl</a:t>
                      </a:r>
                      <a:r>
                        <a:rPr lang="ru-RU" sz="12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17,73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Мg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76256" y="980728"/>
            <a:ext cx="195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7,05 до 7,95</a:t>
            </a:r>
            <a:endParaRPr lang="ru-RU" dirty="0"/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35496" y="6448251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47625" y="764704"/>
          <a:ext cx="898887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574603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*Концентрации основных ионов в пробах поровых вод превышены в 1,5 раза, но их значения не превышают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ПДК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рыб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исключением содержания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равного 148,6 мг/л.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0"/>
            <a:ext cx="8280920" cy="70788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Химический состав поровых вод донных отложений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Аргазинского водохранилища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33" y="5229200"/>
            <a:ext cx="7527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7. Содержание основных ионов в поверхностных, придонных и поровых водах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0"/>
            <a:ext cx="3456384" cy="101566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Химический состав поровых вод донных отложений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Аргазинского водохранилища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Users\тест\Desktop\Аргази ОТЧЕТ\Карта Аргази\добавлено без острово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702"/>
            <a:ext cx="5292080" cy="6842298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112568" y="1151453"/>
            <a:ext cx="4067944" cy="227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Аномалии при сравнении с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хоз.-пит</a:t>
            </a:r>
            <a:r>
              <a:rPr lang="ru-RU" sz="16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kumimoji="0" lang="ru-RU" sz="16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</a:t>
            </a:r>
            <a:r>
              <a:rPr kumimoji="0" lang="ru-RU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83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kumimoji="0" lang="ru-RU" sz="16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 2961 мкг/л до 8279 мкг/л)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всей площади водохранилища.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80,6 мкг/л, 102 мкг/л и 55,1 мкг/л 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7).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113 – 163 мкг/л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южной части водохранилища 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12568" y="3811012"/>
            <a:ext cx="4067944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Аномалии при сравнении с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7–40 ПДК </a:t>
            </a:r>
            <a:r>
              <a:rPr lang="ru-RU" sz="16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kumimoji="0" lang="ru-RU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всех пробах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пределах нормы (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 части).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1,5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ПДК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2,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7,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9,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11,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13,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17).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концентрируется 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севере и в точках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13, в последних двух которых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ПДК</a:t>
            </a:r>
            <a:r>
              <a:rPr lang="ru-RU" sz="16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рыб.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8 ПДК</a:t>
            </a:r>
            <a:r>
              <a:rPr lang="ru-RU" sz="16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рыб.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67744" y="1628800"/>
            <a:ext cx="432048" cy="432048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91680" y="2060848"/>
            <a:ext cx="432048" cy="432048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39752" y="2636912"/>
            <a:ext cx="432048" cy="432048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3356992"/>
            <a:ext cx="1584176" cy="1152128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0102000">
            <a:off x="2520490" y="2669158"/>
            <a:ext cx="360040" cy="936104"/>
          </a:xfrm>
          <a:prstGeom prst="ellipse">
            <a:avLst/>
          </a:prstGeom>
          <a:solidFill>
            <a:srgbClr val="92D050">
              <a:alpha val="47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9792" y="3429000"/>
            <a:ext cx="356085" cy="1011778"/>
          </a:xfrm>
          <a:prstGeom prst="ellipse">
            <a:avLst/>
          </a:prstGeom>
          <a:solidFill>
            <a:srgbClr val="92D050">
              <a:alpha val="47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0102000">
            <a:off x="1386699" y="1472847"/>
            <a:ext cx="360040" cy="340597"/>
          </a:xfrm>
          <a:prstGeom prst="ellipse">
            <a:avLst/>
          </a:prstGeom>
          <a:solidFill>
            <a:srgbClr val="92D050">
              <a:alpha val="47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20102000">
            <a:off x="1787943" y="5149090"/>
            <a:ext cx="360040" cy="387183"/>
          </a:xfrm>
          <a:prstGeom prst="ellipse">
            <a:avLst/>
          </a:prstGeom>
          <a:solidFill>
            <a:srgbClr val="92D050">
              <a:alpha val="47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15616" y="908720"/>
            <a:ext cx="1728192" cy="1368152"/>
          </a:xfrm>
          <a:prstGeom prst="ellipse">
            <a:avLst/>
          </a:prstGeom>
          <a:solidFill>
            <a:schemeClr val="accent6">
              <a:lumMod val="75000"/>
              <a:alpha val="6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75656" y="4149080"/>
            <a:ext cx="1728192" cy="432048"/>
          </a:xfrm>
          <a:prstGeom prst="ellipse">
            <a:avLst/>
          </a:prstGeom>
          <a:solidFill>
            <a:schemeClr val="accent6">
              <a:lumMod val="75000"/>
              <a:alpha val="6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4419/65616424.6b/0_67d71_2a535765_or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736"/>
            <a:ext cx="9144000" cy="5436425"/>
          </a:xfrm>
          <a:prstGeom prst="rect">
            <a:avLst/>
          </a:prstGeom>
          <a:noFill/>
        </p:spPr>
      </p:pic>
      <p:pic>
        <p:nvPicPr>
          <p:cNvPr id="5124" name="Picture 4" descr="http://victorborisov.ru/livejournal/2010_november_23/photo_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48680"/>
            <a:ext cx="4824536" cy="3618402"/>
          </a:xfrm>
          <a:prstGeom prst="rect">
            <a:avLst/>
          </a:prstGeom>
          <a:noFill/>
        </p:spPr>
      </p:pic>
      <p:pic>
        <p:nvPicPr>
          <p:cNvPr id="5125" name="Picture 5" descr="e:\Users\тест\Desktop\Аргази ОТЧЕТ\Аргази практика 20-26+28-29.08.2016\2 попытка (28-29.07)\IMG_20160729_0609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5" y="3591019"/>
            <a:ext cx="4355975" cy="3266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4005064"/>
            <a:ext cx="1959126" cy="369332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Карабашская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ГТС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452320" y="4365104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50269" y="0"/>
            <a:ext cx="2085827" cy="52322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6488668"/>
            <a:ext cx="412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1.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Аэроснимок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окрестностей г. Карабаш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03875" y="-27384"/>
            <a:ext cx="4956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Химический состав донных отложений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504" y="404664"/>
            <a:ext cx="87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Донные отложения являются индикатором среды. Мощность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донных отложений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равная 5 см, описывает нагрузку, оказанную на водохранилище в течение последних лет. Анализ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донных отложений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позволяет детально охарактеризовать дно водохранилища и выявить аномалии. К данному методу оценки среды водных объектов прибегаю и за рубежом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2016;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Palma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2015;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2012;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Zheng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2016).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83568" y="404664"/>
          <a:ext cx="7776864" cy="600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640281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8. Концентрация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северной части акватории Аргазинского водохранилища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084168" y="764704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24128" y="5486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Graphic spid="7" grpId="0">
        <p:bldAsOne/>
      </p:bldGraphic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907704" y="4554"/>
            <a:ext cx="4956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Химический состав донных отложений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504" y="404664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обратном направлении (к югу) происходит накопление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некоторых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РЗЭ.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Возможно, эти концентрации связаны с подстилающими породами южной части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акватории, либо с локальным сносом с водосборной поверхности.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40281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9. Концентрация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южной части акватории Аргазинского водохранилища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Users\тест\Desktop\Рисунок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268760"/>
            <a:ext cx="30963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Users\тест\Desktop\Рисунок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340768"/>
            <a:ext cx="30963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359748" y="1412776"/>
            <a:ext cx="444500" cy="25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Rb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23528" y="2348880"/>
            <a:ext cx="0" cy="11521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19888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691680" y="0"/>
            <a:ext cx="5148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Химический состав донных отложений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504" y="346591"/>
            <a:ext cx="878497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центральной части Аргазинского водохранилища концентрируются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 =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2 699 мг/кг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 =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мг/кг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обладает способностью накапливаться и усваиваться живыми организмами, остатки которых сосредоточены в этой области. В точке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зафиксирован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 это связано с вымывной деятельностью подводных течений. </a:t>
            </a:r>
          </a:p>
          <a:p>
            <a:pPr indent="45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остальные элементы характеризуются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равномерным распределением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акватории.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5879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10. Концентрация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центральной части акватории Аргазинского водохранилища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3528" y="1628800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804248" y="2060848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6376" y="18448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3861048"/>
            <a:ext cx="6011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использованием данных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Удачин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др., 2014; Белогуб и др., 2003.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512" y="478413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3. Содержание химических элементов в донных отложениях озер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Карабашской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группы и Аргазинского водохранилища (мг/кг)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9899" y="0"/>
            <a:ext cx="4956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Химический состав донных отложений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261294"/>
          <a:ext cx="8640960" cy="2523744"/>
        </p:xfrm>
        <a:graphic>
          <a:graphicData uri="http://schemas.openxmlformats.org/drawingml/2006/table">
            <a:tbl>
              <a:tblPr/>
              <a:tblGrid>
                <a:gridCol w="1728192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вдхр. Аргази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7977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оз. Серебры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Карабашский пруд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15877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оз. Алабуга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н.д.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оз. Садок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н.д.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оз. Сырыткуль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н.д.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3528" y="404664"/>
          <a:ext cx="8496944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5877272"/>
            <a:ext cx="8964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11. Содержание химических элементов в донных отложениях озер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Карабашской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группы и Аргазинского водохранилища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вдхр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Аргази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 – оз.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Серебры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3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Карабашский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пруд, 4 – оз.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Алабуга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5 – оз. Садок, 6 – оз.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Сырыткуль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10"/>
          <p:cNvSpPr txBox="1">
            <a:spLocks/>
          </p:cNvSpPr>
          <p:nvPr/>
        </p:nvSpPr>
        <p:spPr>
          <a:xfrm>
            <a:off x="2515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201" grpId="0"/>
      <p:bldGraphic spid="7" grpId="0">
        <p:bldAsOne/>
      </p:bldGraphic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79712" y="0"/>
            <a:ext cx="4531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поллютантов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биоту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76672"/>
            <a:ext cx="80648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Неоднородное распределение элементов в мышечной ткани рыб двух видов. Накопление металлов происходит в следующем порядке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Fe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&gt;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Zn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&gt;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Al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&gt;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Cu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≥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др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причем в мышечной ткани чебака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Zn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концентрируется в приближенно равных значениях с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Fe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23528" y="2060848"/>
          <a:ext cx="42484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2204864"/>
          <a:ext cx="42484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2008" y="616704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Накопление элементов в мышечной ткани рыб двух видов, где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номер пробы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(значения взяты по средней величине)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536" y="5805264"/>
            <a:ext cx="1319213" cy="287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100 % = 92 мг/кг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380312" y="5877272"/>
            <a:ext cx="1512168" cy="287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100 % = 87,7 мг/кг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1720" y="0"/>
            <a:ext cx="4531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поллютантов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биоту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766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печени рыб обоих видов распределение элементов схожее. Стоит отметить, что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преобладает над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2–3 раза и концентрация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увеличивается до 5 %.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2008" y="616704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Накопление элементов в печени рыб двух видов, где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номер пробы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(значения взяты по средней величине)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700808"/>
          <a:ext cx="41044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99992" y="1700808"/>
          <a:ext cx="444439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5661248"/>
            <a:ext cx="1512168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100 % = 673,8 мг/кг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148064" y="5661248"/>
            <a:ext cx="1579173" cy="2366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100 % =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691,9 мг/кг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1720" y="44624"/>
            <a:ext cx="4531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поллютантов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биоту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4664"/>
            <a:ext cx="87849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жабрах окуня элементы накапливаются в том же порядке, что и в вышеописанных органах данной особи. А в жабрах чебака порядок накопления элементов, следующий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&gt; др. Это может быть обусловлено придонной средой обитания чебака и его питанием илистыми отложениями и водорослями.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2008" y="616704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Накопление элементов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жабрах рыб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двух видов, где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номер пробы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(значения взяты по средней величине)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2060848"/>
          <a:ext cx="41764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3968" y="1916832"/>
          <a:ext cx="46037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07504" y="5805264"/>
            <a:ext cx="1399442" cy="2465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100% = 306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г/кг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577599" y="5805264"/>
            <a:ext cx="1566401" cy="27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% = 839 мг/кг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1023" y="0"/>
            <a:ext cx="4531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поллютантов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биоту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4" name="Picture 6" descr="e:\Users\тест\Desktop\КАРТА ТОЧЕК ОПРОБ\диаграмм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285719"/>
            <a:ext cx="9143999" cy="40154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532385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15. Распределение концентраций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материалах исследования (мг/кг), где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желт. – окунь, голуб. – чебак,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оранж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поровые воды,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придонные и поверхностные воды,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донные отложения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04664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в органах рыб накапливаются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разных процентных соотношениях. Техногенную нагрузку на рыбу оказывают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Petkovsek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2012).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3283836"/>
          <a:ext cx="7488832" cy="1441308"/>
        </p:xfrm>
        <a:graphic>
          <a:graphicData uri="http://schemas.openxmlformats.org/drawingml/2006/table">
            <a:tbl>
              <a:tblPr/>
              <a:tblGrid>
                <a:gridCol w="1721991"/>
                <a:gridCol w="5766841"/>
              </a:tblGrid>
              <a:tr h="48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Fe, Cu,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, As,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96" marR="60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Печень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&gt; Жабры &gt; Мышцы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96" marR="60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96" marR="60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Печень ↔Жабры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Мышцы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96" marR="60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96" marR="60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Печень ≥ Жабры &gt; Мышцы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96" marR="60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5290513"/>
          <a:ext cx="7008440" cy="1522863"/>
        </p:xfrm>
        <a:graphic>
          <a:graphicData uri="http://schemas.openxmlformats.org/drawingml/2006/table">
            <a:tbl>
              <a:tblPr/>
              <a:tblGrid>
                <a:gridCol w="1054930"/>
                <a:gridCol w="5953510"/>
              </a:tblGrid>
              <a:tr h="507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Мышцы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Fe &gt; Zn &gt; Al &gt; Cu &gt; Cr ≥ As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Печень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Fe &gt; Zn &gt; Al &gt; Cu &gt;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&gt; As≥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др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Жабры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≥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Cr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≥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(у чебака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9512" y="2628201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элементы в большей степени концентрируются в печени особей двух видов, затем в жабрах, и менее всего – в мышечной ткани: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654877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Исходя из вышеописанного материала, можно составить следующие ряды накопления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поллютантов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органах рыб: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69015" y="0"/>
            <a:ext cx="4531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поллютантов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биоту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80950">
            <a:off x="4349602" y="4043236"/>
            <a:ext cx="4570252" cy="132343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Данная рыба безопасна для потребления в пищу человеком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(без внутренних органов)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764704"/>
          <a:ext cx="7704854" cy="1872210"/>
        </p:xfrm>
        <a:graphic>
          <a:graphicData uri="http://schemas.openxmlformats.org/drawingml/2006/table">
            <a:tbl>
              <a:tblPr/>
              <a:tblGrid>
                <a:gridCol w="1100476"/>
                <a:gridCol w="1100476"/>
                <a:gridCol w="1100476"/>
                <a:gridCol w="1100476"/>
                <a:gridCol w="1100476"/>
                <a:gridCol w="1101237"/>
                <a:gridCol w="1101237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Мышцы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Печень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Жабры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Окунь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Чебак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Окунь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Чебак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Окунь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Чебак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0,95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0,47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Cr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1,04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0,58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0,54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11,52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1,67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3,08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404664"/>
            <a:ext cx="7092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Накопление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органах окуня и чебака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Users\тест\Desktop\Аргази ОТЧЕТ\Аргази практика 20-26+28-29.08.2016\Аргази июль 2016 сюжет\Аргази  июль 2016 сюжет 0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-27384"/>
            <a:ext cx="2798844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692696"/>
            <a:ext cx="8424936" cy="6063198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Аргазинского водохранилища и в окружении нескольких километров его источника загрязнения неоднократно проводятся мониторинговые исследования. Представленная работа не является исключением.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исследования и полученных анализов можно судить о эколого-геохимической обстановке акватории Аргазинского водохранилища. Результаты этого исследования могут быть обобщены следующим образом.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Концентрации элементов в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придонных и поверхностных водах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Аргазинского водохранилища соответствуют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25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хоз.-пит</a:t>
            </a:r>
            <a:r>
              <a:rPr lang="ru-RU" sz="16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Придонные воды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характеризуются повышенными концентрациями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(3 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2 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 среднем 8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поровых водах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300–830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7–40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(ср. 15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1,5–2 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2–8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ПДК</a:t>
            </a:r>
            <a:r>
              <a:rPr lang="ru-RU" sz="16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Распределение металлов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донных отложениях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неодинаково: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концентрируется на севере,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РЗЭ накапливается на юге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остальные элементы имеют ровное распределение.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донных отложениях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3 раза больше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является отличительной чертой исследуемой акватории от других озер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Карабашской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группы.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Рыба – индикатор среды обитания, в органах которой последовательно накапливаются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наибольшая нагрузка приходится на печень особей.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Аргазинское водохранилище может служить питьевым источником, но донные отложения которого концентрируют потенциально опасные элементы, в частности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негативно воздействующие на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этой экосистемы.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5877272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Донные отложения и водная толща связаны между собой условиями равновесия. Таким образом, необходима оценка сформированной системы: «донные отложения – поровая вода – придонная вода – поверхностная вода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организмы (рыбу, человек)»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e:\Users\тест\Desktop\КАРТА ТОЧЕК ОПРОБ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4211"/>
            <a:ext cx="5832648" cy="54378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20955" y="5517232"/>
            <a:ext cx="3923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2. Схема миграции тяжелых металлов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66112" y="6453336"/>
            <a:ext cx="442392" cy="365125"/>
          </a:xfrm>
          <a:ln>
            <a:solidFill>
              <a:schemeClr val="tx1"/>
            </a:solidFill>
          </a:ln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Users\тест\Desktop\Аргази ОТЧЕТ\Аргази практика 20-26+28-29.08.2016\2 попытка (28-29.07)\IMG_20160729_0545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668590"/>
            <a:ext cx="7920880" cy="4308872"/>
          </a:xfrm>
          <a:prstGeom prst="rect">
            <a:avLst/>
          </a:prstGeom>
          <a:solidFill>
            <a:schemeClr val="bg2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БЛАГОДАРНОСТИ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идею, возможность осуществления и научное руководство автор выражает благодарность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д.г.-м.н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Удачину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Валерию Николаевичу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работа была бы невозможной без отбора полевого материала. За содействие и профессионализм в его отборе огромная благодарность выражается группе студентов и специалистам естественно-технического факультета Южно-Уральского гуманитарно-педагогического университета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ЮУрГГПУ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в частности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к.геогр.н. Дерягину Владимиру Владиславовичу и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Сотникову Владимиру Викторовичу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Отдельная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благодарность за 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ромный объем аналитических работ и консультации группе специалистов лаборатории минералогии техногенеза и геоэкологии Института минералогии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РАН: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Г.Ф. Лонщаковой, Л.Г.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Удачиной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Н.И.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Вализер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К.А. Филипповой, П.Г.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Аминову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М.Н.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Маляренок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1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e:\Users\тест\Desktop\Аргази ОТЧЕТ\Аргази практика 20-26+28-29.08.2016\2 попытка (28-29.07)\IMG_20160729_0931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7386702" cy="64633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БИБЛИОГРАФИЧЕСКИЙ СПИСОК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1520" y="606162"/>
            <a:ext cx="8712968" cy="6063198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Опубликованная литература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Белогуб, Е. 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Карабашский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рудный район (Южный Урал). Материалы к путеводителю геолого-экологической экскурсии / Е.В. Белогуб, В.Н.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Удачин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Г.Г. Кораблев. – Миасс: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РАН, 2003. – 40 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Бобров, В.А. Геохимические особенности илистого осадка Новосибирского водохранилища / В.А. Бобров, Г.А. Леонова, Ю.И. Маликова // Водные ресурсы. – 2009. – том 36, №5. – С. 551 – 563.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 контроль качества воды. – М.: ИПК Издательство стандартов, 2001. – 688 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Левит, А. И. Южный Урал: география, экология, природопользование. Учебное пособие / А.И. Левит. – Челябинск: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Юж.-Урал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кн. изд-во,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Юж.-Урал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изд.-торг.дом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2001. – 246 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Смирнов, Г.Н. Гидрология и гидротехнические сооружения: учеб. для вузов / Г.Н. Смирнов, Е. 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Курлович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Витрешко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Мальгина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под ред. Г.Н. Смирнова. М.: Высшая школа, 1988. — 472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Снитько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Л.В. Многолетние изменения фитопланктона Аргазинского водохранилища (Южный Урал) / Л.В.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Снитько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В.П.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Снитько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Водные ресурсы. – 2015. – том 42, №2. – С. 212 – 221.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Удачин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В.Н. Оценка масштабов техногенного воздействия на основе анализа донных отложений озера Тургояк 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В.Н.Удачин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П.Г. Аминов, В.В. Дерягин // Охрана природы Южного Урала. – 2007. – С. 46 – 47.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Удачин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В.Н. Состояние окружающей среды в г. Карабаш / В.Н.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Удачин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Вильямсон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Охрана природы Южного Урала. 2005. – С. 30 – 31.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Фомин, Г.С. Вода. Контроль химической, бактериальной и радиационной безопасности по международным стандартам. Энциклопедический справочник.– 3-е изд. М.: Изд-во «Протектор», 2000. – 848 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Щербакова, Е.П. О некоторых особенностях воздействия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Карабашской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техногенной системы на верхние слои земной коры (Южный Урал) / Е.П. Щербакова, Г.Г. Кораблев // Минералогия техногенеза – 2002. – Миасс: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РАН, 2002. – С. 310 – 315.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Chen M. A century long sedimentary record of anthropogenic lead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isotopes and other trace metals in Singapore 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Mengli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Chen, Edward A. Boyle, Adam D. Switzer, Chris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Gouramanis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Environmental Pollution. – 2016 (213). – P. 446 – 459.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Palma P. Assessment of trace element pollution and its environmental risk to freshwater sediments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inﬂuenced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anthropogenic contributions: The case study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Alqueva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reservoir (Guadiana Basin) 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Patrícia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Palma,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Lídia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Ledo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Paula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Alvarenga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Catena. – 2015 (128). P. 174 – 184.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Wang C. Spatial variation and contamination assessment of heavy metals in sediments in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Manwan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Reservoir,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Lancang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River / Cong Wang,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Shiliang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Liu,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Qinghe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Zhao, Li Deng,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Shikui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Dong //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Ecotoxicology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Environmental Safety. – 2012(82). P. 32 – 39.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Zheng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B. Sixty-year sedimentary records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polymetallic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contamination (Cu, Zn,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As) in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Dahuofang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Reservoir in Northeast China 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Binghui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Zheng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Yanwen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Lei Zhang,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Yingqun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Yanmin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Zhao,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Environmental Earth Sciences. – 2016.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e:\Users\тест\Desktop\Аргази ОТЧЕТ\Аргази практика 20-26+28-29.08.2016\2 попытка (28-29.07)\IMG_20160729_093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43010" name="Picture 2" descr="e:\Users\тест\Desktop\Аргази ОТЧЕТ\Аргази практика 20-26+28-29.08.2016\2 попытка (28-29.07)\IMG_20160729_1112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02096"/>
            <a:ext cx="5220072" cy="6960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62389"/>
            <a:ext cx="7386702" cy="64633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БИБЛИОГРАФИЧЕСКИЙ СПИСОК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67544" y="1249590"/>
            <a:ext cx="8064896" cy="433965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Фондовая литература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региональной программы «Обеспечение населения Челябинской области питьевой водой» / С.Е. Денисов, Г.Н.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Подтесов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Челябинск: Изд-во «КРОКУС», 2001. – 150 с.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Электронные источники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минералогии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http://www.mineralogy.ru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официальный сайт.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Нормативы качества воды водных объектов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рыбохозяйственного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значения, в том числе нормативы ПДК вредных веществ,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http://www.innovbusiness.ru/pravo/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статья в интернете.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Санитарные правила и нормы охраны поверхностных вод от загрязнения,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4630–88,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http://otipb.at.ua/_ld/39/3958_sanpin4630.88.pdf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Субетто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Д. А. Донные отложения разнотипных водоемов. Методы изучения / Д.А.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Суббето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Я.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Прыткова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Петрозаводск: Карельский научный центр РАН, 2016. – 89 с.,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http://onegolake.ru/assets/page-files/Publikacii/Subetto-Prytkova-2016.pdf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Терминология,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http://enc-dic.com/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словарь в интернете.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Ушакова,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О.С. Аргазинское водохранилище 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О.С. Ушакова,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Сокольских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Научно-популярная энциклопедия «Вода России»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http://water-rf.ru. –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в интернете.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Users\тест\Desktop\Фото за все\2017\весна\24 апреля Металлогения океанов\IMG_20170427_1234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e:\Users\тест\Desktop\Аргази ОТЧЕТ\Аргази практика 20-26+28-29.08.2016\Аргази июль 2016 сюжет\Аргази  июль 2016 сюжет 0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256584" cy="35043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-27384"/>
            <a:ext cx="3456384" cy="4176464"/>
          </a:xfrm>
          <a:solidFill>
            <a:schemeClr val="accent1">
              <a:lumMod val="60000"/>
              <a:lumOff val="40000"/>
              <a:alpha val="66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907" y="116632"/>
            <a:ext cx="5238357" cy="58477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Аргазинское водохранилище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e:\Users\тест\Desktop\Аргази ОТЧЕТ\Карта Аргази\путь от Аргазей в Шершн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9712" y="836712"/>
            <a:ext cx="8876784" cy="540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18933" y="6309320"/>
            <a:ext cx="334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4. Водоснабжение г. Челябинск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1"/>
            <a:ext cx="8712968" cy="654025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Объектом исследования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акватория Аргазинского водохранилища, расположенная в непосредственной близости от г. Карабаш и являющаяся частью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Карабашской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геотехнической системы (ГТС).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заключается в получении данных об эколого-геохимической обстановке акватории Аргазинского водохранилища, подвергающейся техногенному загрязнению.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с литературными источниками предшественников, охватывающими данную область исследований; с общими сведениями о водохранилище.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гидрохимических проб и донного осадка по всей площади акватории в 17 точках, отбор рыбы.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химического состава материалов исследования, в сравнении с ПДК и другими критериями.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зависимости накопления тяжелых металлов в донных отложениях и в рыбе, обитающей в водохранилище.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степени техногенной нагрузки, оказываемое на водохранилище.</a:t>
            </a:r>
          </a:p>
          <a:p>
            <a:pPr marL="342900" lvl="0" indent="-342900" algn="just">
              <a:spcAft>
                <a:spcPts val="6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Фактический материал: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пробы поверхностной воды, 17 проб придонной воды, 17 проб поровых вод ДО, 17 проб донных отложений (сухой остаток), 23 особи рыбы с тремя составляющими (мышцы, печень, жабры) каждой, т.е. 69 проб.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 представлена на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страницах, содержащая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рисунков 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таблиц. Дополнительный материал помещен 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приложениях.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ОБЗОР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Карабашском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рудном районе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797908"/>
            <a:ext cx="4464496" cy="5295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6016" y="972592"/>
            <a:ext cx="4283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Западно-Магнитогорская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мегазона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– Башкирское поднятие,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– зона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Уралтау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	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Уфалейский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блок;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Восточно-Уральская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мегазона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– зона ГУГР,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Ильмено-Вишневогорский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комплекс,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– Западно-Магнитогорская зона,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Камбулатовый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блок;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гранитоиды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миаскиты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дунит-верлит-клино-пироксенит-габбровый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комплекс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Таловский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массив),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– серпентиниты по породам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дунит-гарц-бургитовой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формации (альпинотипные),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метагипербазиты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Ильмено-Вишневогорского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метаморфического комплекса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9329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Рис. 1.1. Структурная карта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Карабашского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рудного района с элементами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магматизма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(Составил Г.Г. Кораблёв по В.И. Ленных, 2002.)</a:t>
            </a: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Карабашской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геотехнической системы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4249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Основой возникновения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Карабашской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геотехнической системы (ГТС) послужили рудные месторождения, разрабатываемые с прошлого столетия. Кроме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Cu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Au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руды содержали значительное количество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Zn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(2–5 %),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Ag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(до 48 г/т),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S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(до 50 %),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Fe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(до 45 %), 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Ba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(до 9 %), небольшие примеси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As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Te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Se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Sb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Cd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Co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Ga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In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Ge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Tl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628800"/>
            <a:ext cx="4032448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Тяжелые металлы поставлялись с атмосферными выбросами этих производств, полужидкими и твердыми отходами, неочищенными и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слабоочищенными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стоками.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323528" y="1556792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1556792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/>
                <a:ea typeface="Calibri"/>
              </a:rPr>
              <a:t>Общая масса отходов: около 30 млн. т.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screen">
            <a:lum bright="40000" contrast="40000"/>
          </a:blip>
          <a:srcRect/>
          <a:stretch>
            <a:fillRect/>
          </a:stretch>
        </p:blipFill>
        <p:spPr bwMode="auto">
          <a:xfrm>
            <a:off x="4499992" y="4725144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screen">
            <a:lum bright="40000" contrast="40000"/>
          </a:blip>
          <a:srcRect/>
          <a:stretch>
            <a:fillRect/>
          </a:stretch>
        </p:blipFill>
        <p:spPr bwMode="auto">
          <a:xfrm>
            <a:off x="4572000" y="3429000"/>
            <a:ext cx="212372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6300609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1. Схема размещения главных источников загрязнения окружающей среды в г. Карабаше (по Нестеренко В.С., Левит А.И. из Левит В.С., 2001)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1560" y="623731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Рис. 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Схема расположения точек отбора проб по акватории Аргазинского водохранилища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 измен., по Дерягину В.В. и др., 2017), где         –   острова.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РАБОТ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24577" name="Picture 1" descr="e:\Users\тест\Desktop\КАРТА ТОЧЕК ОПРОБ\ЧБ с точка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332656"/>
            <a:ext cx="5092444" cy="5976664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6444208" y="6508576"/>
            <a:ext cx="216024" cy="304800"/>
          </a:xfrm>
          <a:custGeom>
            <a:avLst/>
            <a:gdLst>
              <a:gd name="connsiteX0" fmla="*/ 33337 w 277812"/>
              <a:gd name="connsiteY0" fmla="*/ 23812 h 304800"/>
              <a:gd name="connsiteX1" fmla="*/ 242887 w 277812"/>
              <a:gd name="connsiteY1" fmla="*/ 195262 h 304800"/>
              <a:gd name="connsiteX2" fmla="*/ 242887 w 277812"/>
              <a:gd name="connsiteY2" fmla="*/ 271462 h 304800"/>
              <a:gd name="connsiteX3" fmla="*/ 42862 w 277812"/>
              <a:gd name="connsiteY3" fmla="*/ 290512 h 304800"/>
              <a:gd name="connsiteX4" fmla="*/ 33337 w 277812"/>
              <a:gd name="connsiteY4" fmla="*/ 185737 h 304800"/>
              <a:gd name="connsiteX5" fmla="*/ 71437 w 277812"/>
              <a:gd name="connsiteY5" fmla="*/ 157162 h 304800"/>
              <a:gd name="connsiteX6" fmla="*/ 4762 w 277812"/>
              <a:gd name="connsiteY6" fmla="*/ 90487 h 304800"/>
              <a:gd name="connsiteX7" fmla="*/ 100012 w 277812"/>
              <a:gd name="connsiteY7" fmla="*/ 4762 h 304800"/>
              <a:gd name="connsiteX8" fmla="*/ 147637 w 277812"/>
              <a:gd name="connsiteY8" fmla="*/ 119062 h 304800"/>
              <a:gd name="connsiteX9" fmla="*/ 185737 w 277812"/>
              <a:gd name="connsiteY9" fmla="*/ 166687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812" h="304800">
                <a:moveTo>
                  <a:pt x="33337" y="23812"/>
                </a:moveTo>
                <a:cubicBezTo>
                  <a:pt x="120649" y="88899"/>
                  <a:pt x="207962" y="153987"/>
                  <a:pt x="242887" y="195262"/>
                </a:cubicBezTo>
                <a:cubicBezTo>
                  <a:pt x="277812" y="236537"/>
                  <a:pt x="276224" y="255587"/>
                  <a:pt x="242887" y="271462"/>
                </a:cubicBezTo>
                <a:cubicBezTo>
                  <a:pt x="209550" y="287337"/>
                  <a:pt x="77787" y="304800"/>
                  <a:pt x="42862" y="290512"/>
                </a:cubicBezTo>
                <a:cubicBezTo>
                  <a:pt x="7937" y="276225"/>
                  <a:pt x="28575" y="207962"/>
                  <a:pt x="33337" y="185737"/>
                </a:cubicBezTo>
                <a:cubicBezTo>
                  <a:pt x="38100" y="163512"/>
                  <a:pt x="76199" y="173037"/>
                  <a:pt x="71437" y="157162"/>
                </a:cubicBezTo>
                <a:cubicBezTo>
                  <a:pt x="66675" y="141287"/>
                  <a:pt x="0" y="115887"/>
                  <a:pt x="4762" y="90487"/>
                </a:cubicBezTo>
                <a:cubicBezTo>
                  <a:pt x="9524" y="65087"/>
                  <a:pt x="76200" y="0"/>
                  <a:pt x="100012" y="4762"/>
                </a:cubicBezTo>
                <a:cubicBezTo>
                  <a:pt x="123824" y="9524"/>
                  <a:pt x="133350" y="92075"/>
                  <a:pt x="147637" y="119062"/>
                </a:cubicBezTo>
                <a:cubicBezTo>
                  <a:pt x="161925" y="146050"/>
                  <a:pt x="173831" y="156368"/>
                  <a:pt x="185737" y="166687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810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Полевые работы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Июль 2016 г.</a:t>
            </a: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88640"/>
            <a:ext cx="3059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Аргазинское водохранилище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расположено на р. Миасс (510 км от устья) в Челябинской области;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образовано в 1946 г. плотиной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Аргазинской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ГЭС;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водного зеркала 113.5 км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966.1 млн.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длина – 17.5 км;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ширина – 8.1 км,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ср. глубина – 8.5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 (15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длина береговой линии – 108 км.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052736"/>
            <a:ext cx="1568058" cy="58477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Zn = 35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ПДКр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сред.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ПДК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1772816"/>
            <a:ext cx="172819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 = 110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ПДКр</a:t>
            </a: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сред. 7-15 ПДК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19672" y="162880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0192" y="0"/>
            <a:ext cx="2843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Отбор проб поверхностных и придонных вод, донных отложений и рыбы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e:\Users\тест\Desktop\Аргази ОТЧЕТ\Аргази практика 20-26+28-29.08.2016\Аргази июль 2016 сюжет\Аргази  июль 2016 сюжет 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327" y="65931"/>
            <a:ext cx="6331631" cy="4221088"/>
          </a:xfrm>
          <a:prstGeom prst="rect">
            <a:avLst/>
          </a:prstGeom>
          <a:noFill/>
        </p:spPr>
      </p:pic>
      <p:pic>
        <p:nvPicPr>
          <p:cNvPr id="2051" name="Picture 3" descr="e:\Users\тест\Desktop\Аргази ОТЧЕТ\Аргази практика 20-26+28-29.08.2016\IMG_20160723_0813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754217" y="3470920"/>
            <a:ext cx="3791742" cy="2843807"/>
          </a:xfrm>
          <a:prstGeom prst="rect">
            <a:avLst/>
          </a:prstGeom>
          <a:noFill/>
        </p:spPr>
      </p:pic>
      <p:pic>
        <p:nvPicPr>
          <p:cNvPr id="2052" name="Picture 4" descr="e:\Users\тест\Desktop\Аргази ОТЧЕТ\Аргази практика 20-26+28-29.08.2016\IMG_20160723_0817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008" y="3068960"/>
            <a:ext cx="2771800" cy="3695734"/>
          </a:xfrm>
          <a:prstGeom prst="rect">
            <a:avLst/>
          </a:prstGeom>
          <a:noFill/>
        </p:spPr>
      </p:pic>
      <p:sp>
        <p:nvSpPr>
          <p:cNvPr id="9" name="Стрелка вверх 8"/>
          <p:cNvSpPr/>
          <p:nvPr/>
        </p:nvSpPr>
        <p:spPr>
          <a:xfrm>
            <a:off x="3923928" y="2852936"/>
            <a:ext cx="288032" cy="144016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59832" y="4293096"/>
            <a:ext cx="2014590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Батометр Молчанова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051720" y="5085184"/>
            <a:ext cx="1296144" cy="216024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59362" y="5013176"/>
            <a:ext cx="2450094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Проба донных отложений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0800000">
            <a:off x="5580112" y="6021287"/>
            <a:ext cx="1296144" cy="216024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10223" y="5970766"/>
            <a:ext cx="2169889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Пробы придонных вод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0"/>
          <p:cNvSpPr txBox="1">
            <a:spLocks/>
          </p:cNvSpPr>
          <p:nvPr/>
        </p:nvSpPr>
        <p:spPr>
          <a:xfrm>
            <a:off x="8666112" y="6453336"/>
            <a:ext cx="44239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2802</Words>
  <Application>Microsoft Office PowerPoint</Application>
  <PresentationFormat>Экран (4:3)</PresentationFormat>
  <Paragraphs>934</Paragraphs>
  <Slides>33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ВЫПУСКНАЯ КВАЛИФИКАЦИОННАЯ РАБОТА Геохимия экосистемы  Аргазинского водохранилища (Южный Урал)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Аналитические работы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Спасибо  за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●Т ● Ч ● Е ● Т ПО ПРОИЗВОДСТВЕННОЙ ПРАКТИКЕ </dc:title>
  <dc:creator>тест</dc:creator>
  <cp:lastModifiedBy>тест</cp:lastModifiedBy>
  <cp:revision>176</cp:revision>
  <dcterms:created xsi:type="dcterms:W3CDTF">2016-11-20T06:39:13Z</dcterms:created>
  <dcterms:modified xsi:type="dcterms:W3CDTF">2017-07-06T08:27:11Z</dcterms:modified>
</cp:coreProperties>
</file>