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71" r:id="rId12"/>
    <p:sldId id="264" r:id="rId13"/>
    <p:sldId id="265" r:id="rId14"/>
    <p:sldId id="266" r:id="rId15"/>
    <p:sldId id="272" r:id="rId16"/>
    <p:sldId id="267" r:id="rId17"/>
    <p:sldId id="26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6B3387-8C91-438D-9837-628F69625717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67AFE6-9F21-4D60-964E-6E6616CA9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D732-9D2B-41FE-BE0C-991F0B166836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9323-9D78-4F17-BC22-FACF1ED67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2F7B-26D8-4948-AD8A-D417EC99C897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869D-0E6F-4C18-B6FC-DDB5898B0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C828-6AA4-4400-9F4B-38D5B395F2E1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E990-79B2-4A4F-BE99-A7854D2AE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98A2-8E72-431E-B707-8F6255A2FC19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C8C7-6AD8-4F1C-AB8E-BCE8FD436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75A5-EA83-4011-BE68-BFA21EC998D8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7038-F9DF-4805-9853-007F67DD1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ECAF-BDE2-41C0-8DE9-E3DC137FD2D6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E97E-FA9B-444A-9CB1-551F7A54D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CDA2-30A9-40DB-9E94-FF1616490052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CDF4F-8FE2-490E-AF60-35ED4D428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2308-4855-44DE-95F6-F37BAB409C21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8707-72F5-4F6A-A5F6-2A3287C61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0048-BE4E-4CD1-871E-CCBE20F5C9B0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1248-BBBA-4E1F-A9FD-8F5A0CEC7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7DC6-8EDF-4757-B51F-65FB84AE3037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4D9E-574F-4261-A35F-ECEE9D17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4492-3C9D-4342-9964-EAAF6D924A51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2FD4-C0B9-4049-8618-FD0D12A4F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34AD180-B85E-4EC6-8798-2393ABA8CAE6}" type="datetime1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7B7B35E-91C5-4F0B-94B6-DD6708F02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9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300" y="5516563"/>
            <a:ext cx="4830763" cy="1512887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000" dirty="0"/>
              <a:t>Выполнил: Воропаева Алексей Валерьевич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2000" dirty="0"/>
              <a:t>Руководитель: </a:t>
            </a:r>
            <a:r>
              <a:rPr lang="ru-RU" sz="2000" dirty="0" err="1"/>
              <a:t>Удачин</a:t>
            </a:r>
            <a:r>
              <a:rPr lang="ru-RU" sz="2000" dirty="0"/>
              <a:t> Валерий Николаевич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851775" cy="4421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Южно-Уральский  </a:t>
            </a:r>
            <a:r>
              <a:rPr lang="ru-RU" sz="2400" dirty="0"/>
              <a:t>государственный университет</a:t>
            </a:r>
            <a:br>
              <a:rPr lang="ru-RU" sz="2400" dirty="0"/>
            </a:br>
            <a:r>
              <a:rPr lang="ru-RU" sz="2400" dirty="0"/>
              <a:t>Филиал </a:t>
            </a:r>
            <a:r>
              <a:rPr lang="ru-RU" sz="2400" dirty="0" smtClean="0"/>
              <a:t> в  </a:t>
            </a:r>
            <a:r>
              <a:rPr lang="ru-RU" sz="2400" dirty="0"/>
              <a:t>г. Миассе</a:t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Бакалаврская работа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Геологическое  строение  </a:t>
            </a:r>
            <a:r>
              <a:rPr lang="ru-RU" sz="2800" dirty="0">
                <a:solidFill>
                  <a:srgbClr val="FFFF00"/>
                </a:solidFill>
              </a:rPr>
              <a:t>и минералого-петрографическая </a:t>
            </a:r>
            <a:r>
              <a:rPr lang="ru-RU" sz="2800" dirty="0" smtClean="0">
                <a:solidFill>
                  <a:srgbClr val="FFFF00"/>
                </a:solidFill>
              </a:rPr>
              <a:t>характеристика  </a:t>
            </a:r>
            <a:r>
              <a:rPr lang="ru-RU" sz="2800" dirty="0">
                <a:solidFill>
                  <a:srgbClr val="FFFF00"/>
                </a:solidFill>
              </a:rPr>
              <a:t>месторождения </a:t>
            </a:r>
            <a:r>
              <a:rPr lang="ru-RU" sz="2800" dirty="0" smtClean="0">
                <a:solidFill>
                  <a:srgbClr val="FFFF00"/>
                </a:solidFill>
              </a:rPr>
              <a:t> «</a:t>
            </a:r>
            <a:r>
              <a:rPr lang="ru-RU" sz="2800" dirty="0">
                <a:solidFill>
                  <a:srgbClr val="FFFF00"/>
                </a:solidFill>
              </a:rPr>
              <a:t>Золотая гора» (Южный Урал</a:t>
            </a:r>
            <a:r>
              <a:rPr lang="ru-RU" sz="2800" dirty="0" smtClean="0">
                <a:solidFill>
                  <a:srgbClr val="FFFF00"/>
                </a:solidFill>
              </a:rPr>
              <a:t>)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885112" cy="13620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rgbClr val="FFFF00"/>
                </a:solidFill>
              </a:rPr>
              <a:t>серпентинизированный</a:t>
            </a:r>
            <a:r>
              <a:rPr lang="ru-RU" sz="2800" dirty="0" smtClean="0">
                <a:solidFill>
                  <a:srgbClr val="FFFF00"/>
                </a:solidFill>
              </a:rPr>
              <a:t>   </a:t>
            </a:r>
            <a:r>
              <a:rPr lang="ru-RU" sz="2800" dirty="0" err="1" smtClean="0">
                <a:solidFill>
                  <a:srgbClr val="FFFF00"/>
                </a:solidFill>
              </a:rPr>
              <a:t>гарцбургит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5921375"/>
            <a:ext cx="3087688" cy="720725"/>
          </a:xfrm>
        </p:spPr>
        <p:txBody>
          <a:bodyPr>
            <a:normAutofit fontScale="85000"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Пластинчатый </a:t>
            </a:r>
            <a:r>
              <a:rPr lang="ru-RU" dirty="0" err="1" smtClean="0">
                <a:solidFill>
                  <a:srgbClr val="FFFF00"/>
                </a:solidFill>
              </a:rPr>
              <a:t>антигорит</a:t>
            </a:r>
            <a:r>
              <a:rPr lang="ru-RU" dirty="0" smtClean="0">
                <a:solidFill>
                  <a:srgbClr val="FFFF00"/>
                </a:solidFill>
              </a:rPr>
              <a:t> и волокнистый хризотил, развивающиеся по оливину (шлиф 01).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3555" name="Picture 3" descr="H:\01\P605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30972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H:\01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683000"/>
            <a:ext cx="3097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H:\графика\01\P605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6841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H:\графика\01\P605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83000"/>
            <a:ext cx="3095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4572000" y="599122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00"/>
                </a:solidFill>
                <a:latin typeface="Arial Narrow" pitchFamily="34" charset="0"/>
              </a:rPr>
              <a:t>Хлоритовая жила в серпентините (шлиф 01).</a:t>
            </a:r>
          </a:p>
        </p:txBody>
      </p:sp>
      <p:sp>
        <p:nvSpPr>
          <p:cNvPr id="2356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C3FB1-D5D8-49BA-A6EA-CEDC7E9C3C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:\01\P605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412875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367338" y="2879725"/>
            <a:ext cx="14938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FFFF00"/>
                </a:solidFill>
                <a:latin typeface="Arial Narrow" pitchFamily="34" charset="0"/>
              </a:rPr>
              <a:t>Хромит (шлиф 01).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200275" y="1492250"/>
            <a:ext cx="2352675" cy="2963863"/>
          </a:xfrm>
          <a:custGeom>
            <a:avLst/>
            <a:gdLst>
              <a:gd name="connsiteX0" fmla="*/ 0 w 2352675"/>
              <a:gd name="connsiteY0" fmla="*/ 1961 h 2964236"/>
              <a:gd name="connsiteX1" fmla="*/ 161925 w 2352675"/>
              <a:gd name="connsiteY1" fmla="*/ 11486 h 2964236"/>
              <a:gd name="connsiteX2" fmla="*/ 219075 w 2352675"/>
              <a:gd name="connsiteY2" fmla="*/ 49586 h 2964236"/>
              <a:gd name="connsiteX3" fmla="*/ 266700 w 2352675"/>
              <a:gd name="connsiteY3" fmla="*/ 87686 h 2964236"/>
              <a:gd name="connsiteX4" fmla="*/ 295275 w 2352675"/>
              <a:gd name="connsiteY4" fmla="*/ 106736 h 2964236"/>
              <a:gd name="connsiteX5" fmla="*/ 400050 w 2352675"/>
              <a:gd name="connsiteY5" fmla="*/ 135311 h 2964236"/>
              <a:gd name="connsiteX6" fmla="*/ 438150 w 2352675"/>
              <a:gd name="connsiteY6" fmla="*/ 144836 h 2964236"/>
              <a:gd name="connsiteX7" fmla="*/ 466725 w 2352675"/>
              <a:gd name="connsiteY7" fmla="*/ 163886 h 2964236"/>
              <a:gd name="connsiteX8" fmla="*/ 533400 w 2352675"/>
              <a:gd name="connsiteY8" fmla="*/ 182936 h 2964236"/>
              <a:gd name="connsiteX9" fmla="*/ 581025 w 2352675"/>
              <a:gd name="connsiteY9" fmla="*/ 230561 h 2964236"/>
              <a:gd name="connsiteX10" fmla="*/ 609600 w 2352675"/>
              <a:gd name="connsiteY10" fmla="*/ 249611 h 2964236"/>
              <a:gd name="connsiteX11" fmla="*/ 638175 w 2352675"/>
              <a:gd name="connsiteY11" fmla="*/ 306761 h 2964236"/>
              <a:gd name="connsiteX12" fmla="*/ 657225 w 2352675"/>
              <a:gd name="connsiteY12" fmla="*/ 335336 h 2964236"/>
              <a:gd name="connsiteX13" fmla="*/ 676275 w 2352675"/>
              <a:gd name="connsiteY13" fmla="*/ 392486 h 2964236"/>
              <a:gd name="connsiteX14" fmla="*/ 657225 w 2352675"/>
              <a:gd name="connsiteY14" fmla="*/ 582986 h 2964236"/>
              <a:gd name="connsiteX15" fmla="*/ 647700 w 2352675"/>
              <a:gd name="connsiteY15" fmla="*/ 611561 h 2964236"/>
              <a:gd name="connsiteX16" fmla="*/ 657225 w 2352675"/>
              <a:gd name="connsiteY16" fmla="*/ 859211 h 2964236"/>
              <a:gd name="connsiteX17" fmla="*/ 666750 w 2352675"/>
              <a:gd name="connsiteY17" fmla="*/ 887786 h 2964236"/>
              <a:gd name="connsiteX18" fmla="*/ 685800 w 2352675"/>
              <a:gd name="connsiteY18" fmla="*/ 973511 h 2964236"/>
              <a:gd name="connsiteX19" fmla="*/ 714375 w 2352675"/>
              <a:gd name="connsiteY19" fmla="*/ 1068761 h 2964236"/>
              <a:gd name="connsiteX20" fmla="*/ 742950 w 2352675"/>
              <a:gd name="connsiteY20" fmla="*/ 1087811 h 2964236"/>
              <a:gd name="connsiteX21" fmla="*/ 752475 w 2352675"/>
              <a:gd name="connsiteY21" fmla="*/ 1125911 h 2964236"/>
              <a:gd name="connsiteX22" fmla="*/ 838200 w 2352675"/>
              <a:gd name="connsiteY22" fmla="*/ 1192586 h 2964236"/>
              <a:gd name="connsiteX23" fmla="*/ 857250 w 2352675"/>
              <a:gd name="connsiteY23" fmla="*/ 1221161 h 2964236"/>
              <a:gd name="connsiteX24" fmla="*/ 885825 w 2352675"/>
              <a:gd name="connsiteY24" fmla="*/ 1230686 h 2964236"/>
              <a:gd name="connsiteX25" fmla="*/ 914400 w 2352675"/>
              <a:gd name="connsiteY25" fmla="*/ 1249736 h 2964236"/>
              <a:gd name="connsiteX26" fmla="*/ 971550 w 2352675"/>
              <a:gd name="connsiteY26" fmla="*/ 1306886 h 2964236"/>
              <a:gd name="connsiteX27" fmla="*/ 1028700 w 2352675"/>
              <a:gd name="connsiteY27" fmla="*/ 1354511 h 2964236"/>
              <a:gd name="connsiteX28" fmla="*/ 1038225 w 2352675"/>
              <a:gd name="connsiteY28" fmla="*/ 1525961 h 2964236"/>
              <a:gd name="connsiteX29" fmla="*/ 1076325 w 2352675"/>
              <a:gd name="connsiteY29" fmla="*/ 1583111 h 2964236"/>
              <a:gd name="connsiteX30" fmla="*/ 1095375 w 2352675"/>
              <a:gd name="connsiteY30" fmla="*/ 1611686 h 2964236"/>
              <a:gd name="connsiteX31" fmla="*/ 1114425 w 2352675"/>
              <a:gd name="connsiteY31" fmla="*/ 1640261 h 2964236"/>
              <a:gd name="connsiteX32" fmla="*/ 1171575 w 2352675"/>
              <a:gd name="connsiteY32" fmla="*/ 1687886 h 2964236"/>
              <a:gd name="connsiteX33" fmla="*/ 1200150 w 2352675"/>
              <a:gd name="connsiteY33" fmla="*/ 1706936 h 2964236"/>
              <a:gd name="connsiteX34" fmla="*/ 1228725 w 2352675"/>
              <a:gd name="connsiteY34" fmla="*/ 1735511 h 2964236"/>
              <a:gd name="connsiteX35" fmla="*/ 1257300 w 2352675"/>
              <a:gd name="connsiteY35" fmla="*/ 1745036 h 2964236"/>
              <a:gd name="connsiteX36" fmla="*/ 1352550 w 2352675"/>
              <a:gd name="connsiteY36" fmla="*/ 1792661 h 2964236"/>
              <a:gd name="connsiteX37" fmla="*/ 1457325 w 2352675"/>
              <a:gd name="connsiteY37" fmla="*/ 1830761 h 2964236"/>
              <a:gd name="connsiteX38" fmla="*/ 1495425 w 2352675"/>
              <a:gd name="connsiteY38" fmla="*/ 1840286 h 2964236"/>
              <a:gd name="connsiteX39" fmla="*/ 1524000 w 2352675"/>
              <a:gd name="connsiteY39" fmla="*/ 1849811 h 2964236"/>
              <a:gd name="connsiteX40" fmla="*/ 1619250 w 2352675"/>
              <a:gd name="connsiteY40" fmla="*/ 1868861 h 2964236"/>
              <a:gd name="connsiteX41" fmla="*/ 1724025 w 2352675"/>
              <a:gd name="connsiteY41" fmla="*/ 1916486 h 2964236"/>
              <a:gd name="connsiteX42" fmla="*/ 1752600 w 2352675"/>
              <a:gd name="connsiteY42" fmla="*/ 1954586 h 2964236"/>
              <a:gd name="connsiteX43" fmla="*/ 1781175 w 2352675"/>
              <a:gd name="connsiteY43" fmla="*/ 1973636 h 2964236"/>
              <a:gd name="connsiteX44" fmla="*/ 1800225 w 2352675"/>
              <a:gd name="connsiteY44" fmla="*/ 2011736 h 2964236"/>
              <a:gd name="connsiteX45" fmla="*/ 1828800 w 2352675"/>
              <a:gd name="connsiteY45" fmla="*/ 2040311 h 2964236"/>
              <a:gd name="connsiteX46" fmla="*/ 1866900 w 2352675"/>
              <a:gd name="connsiteY46" fmla="*/ 2087936 h 2964236"/>
              <a:gd name="connsiteX47" fmla="*/ 1905000 w 2352675"/>
              <a:gd name="connsiteY47" fmla="*/ 2116511 h 2964236"/>
              <a:gd name="connsiteX48" fmla="*/ 1962150 w 2352675"/>
              <a:gd name="connsiteY48" fmla="*/ 2173661 h 2964236"/>
              <a:gd name="connsiteX49" fmla="*/ 1990725 w 2352675"/>
              <a:gd name="connsiteY49" fmla="*/ 2240336 h 2964236"/>
              <a:gd name="connsiteX50" fmla="*/ 2038350 w 2352675"/>
              <a:gd name="connsiteY50" fmla="*/ 2307011 h 2964236"/>
              <a:gd name="connsiteX51" fmla="*/ 2066925 w 2352675"/>
              <a:gd name="connsiteY51" fmla="*/ 2383211 h 2964236"/>
              <a:gd name="connsiteX52" fmla="*/ 2105025 w 2352675"/>
              <a:gd name="connsiteY52" fmla="*/ 2421311 h 2964236"/>
              <a:gd name="connsiteX53" fmla="*/ 2190750 w 2352675"/>
              <a:gd name="connsiteY53" fmla="*/ 2468936 h 2964236"/>
              <a:gd name="connsiteX54" fmla="*/ 2209800 w 2352675"/>
              <a:gd name="connsiteY54" fmla="*/ 2497511 h 2964236"/>
              <a:gd name="connsiteX55" fmla="*/ 2266950 w 2352675"/>
              <a:gd name="connsiteY55" fmla="*/ 2545136 h 2964236"/>
              <a:gd name="connsiteX56" fmla="*/ 2276475 w 2352675"/>
              <a:gd name="connsiteY56" fmla="*/ 2621336 h 2964236"/>
              <a:gd name="connsiteX57" fmla="*/ 2305050 w 2352675"/>
              <a:gd name="connsiteY57" fmla="*/ 2640386 h 2964236"/>
              <a:gd name="connsiteX58" fmla="*/ 2324100 w 2352675"/>
              <a:gd name="connsiteY58" fmla="*/ 2697536 h 2964236"/>
              <a:gd name="connsiteX59" fmla="*/ 2343150 w 2352675"/>
              <a:gd name="connsiteY59" fmla="*/ 2764211 h 2964236"/>
              <a:gd name="connsiteX60" fmla="*/ 2352675 w 2352675"/>
              <a:gd name="connsiteY60" fmla="*/ 2964236 h 296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52675" h="2964236">
                <a:moveTo>
                  <a:pt x="0" y="1961"/>
                </a:moveTo>
                <a:cubicBezTo>
                  <a:pt x="53975" y="5136"/>
                  <a:pt x="109091" y="0"/>
                  <a:pt x="161925" y="11486"/>
                </a:cubicBezTo>
                <a:cubicBezTo>
                  <a:pt x="184298" y="16350"/>
                  <a:pt x="219075" y="49586"/>
                  <a:pt x="219075" y="49586"/>
                </a:cubicBezTo>
                <a:cubicBezTo>
                  <a:pt x="251188" y="97756"/>
                  <a:pt x="220692" y="64682"/>
                  <a:pt x="266700" y="87686"/>
                </a:cubicBezTo>
                <a:cubicBezTo>
                  <a:pt x="276939" y="92806"/>
                  <a:pt x="284814" y="102087"/>
                  <a:pt x="295275" y="106736"/>
                </a:cubicBezTo>
                <a:cubicBezTo>
                  <a:pt x="339879" y="126560"/>
                  <a:pt x="355232" y="125351"/>
                  <a:pt x="400050" y="135311"/>
                </a:cubicBezTo>
                <a:cubicBezTo>
                  <a:pt x="412829" y="138151"/>
                  <a:pt x="425450" y="141661"/>
                  <a:pt x="438150" y="144836"/>
                </a:cubicBezTo>
                <a:cubicBezTo>
                  <a:pt x="447675" y="151186"/>
                  <a:pt x="456486" y="158766"/>
                  <a:pt x="466725" y="163886"/>
                </a:cubicBezTo>
                <a:cubicBezTo>
                  <a:pt x="480390" y="170718"/>
                  <a:pt x="521193" y="179884"/>
                  <a:pt x="533400" y="182936"/>
                </a:cubicBezTo>
                <a:cubicBezTo>
                  <a:pt x="609600" y="233736"/>
                  <a:pt x="517525" y="167061"/>
                  <a:pt x="581025" y="230561"/>
                </a:cubicBezTo>
                <a:cubicBezTo>
                  <a:pt x="589120" y="238656"/>
                  <a:pt x="600075" y="243261"/>
                  <a:pt x="609600" y="249611"/>
                </a:cubicBezTo>
                <a:cubicBezTo>
                  <a:pt x="664195" y="331503"/>
                  <a:pt x="598740" y="227891"/>
                  <a:pt x="638175" y="306761"/>
                </a:cubicBezTo>
                <a:cubicBezTo>
                  <a:pt x="643295" y="317000"/>
                  <a:pt x="652576" y="324875"/>
                  <a:pt x="657225" y="335336"/>
                </a:cubicBezTo>
                <a:cubicBezTo>
                  <a:pt x="665380" y="353686"/>
                  <a:pt x="676275" y="392486"/>
                  <a:pt x="676275" y="392486"/>
                </a:cubicBezTo>
                <a:cubicBezTo>
                  <a:pt x="670735" y="475587"/>
                  <a:pt x="674394" y="514310"/>
                  <a:pt x="657225" y="582986"/>
                </a:cubicBezTo>
                <a:cubicBezTo>
                  <a:pt x="654790" y="592726"/>
                  <a:pt x="650875" y="602036"/>
                  <a:pt x="647700" y="611561"/>
                </a:cubicBezTo>
                <a:cubicBezTo>
                  <a:pt x="650875" y="694111"/>
                  <a:pt x="651541" y="776796"/>
                  <a:pt x="657225" y="859211"/>
                </a:cubicBezTo>
                <a:cubicBezTo>
                  <a:pt x="657916" y="869227"/>
                  <a:pt x="663992" y="878132"/>
                  <a:pt x="666750" y="887786"/>
                </a:cubicBezTo>
                <a:cubicBezTo>
                  <a:pt x="678365" y="928438"/>
                  <a:pt x="675979" y="929317"/>
                  <a:pt x="685800" y="973511"/>
                </a:cubicBezTo>
                <a:cubicBezTo>
                  <a:pt x="689115" y="988430"/>
                  <a:pt x="708181" y="1064632"/>
                  <a:pt x="714375" y="1068761"/>
                </a:cubicBezTo>
                <a:lnTo>
                  <a:pt x="742950" y="1087811"/>
                </a:lnTo>
                <a:cubicBezTo>
                  <a:pt x="746125" y="1100511"/>
                  <a:pt x="744968" y="1115187"/>
                  <a:pt x="752475" y="1125911"/>
                </a:cubicBezTo>
                <a:cubicBezTo>
                  <a:pt x="791583" y="1181780"/>
                  <a:pt x="793436" y="1177665"/>
                  <a:pt x="838200" y="1192586"/>
                </a:cubicBezTo>
                <a:cubicBezTo>
                  <a:pt x="844550" y="1202111"/>
                  <a:pt x="848311" y="1214010"/>
                  <a:pt x="857250" y="1221161"/>
                </a:cubicBezTo>
                <a:cubicBezTo>
                  <a:pt x="865090" y="1227433"/>
                  <a:pt x="876845" y="1226196"/>
                  <a:pt x="885825" y="1230686"/>
                </a:cubicBezTo>
                <a:cubicBezTo>
                  <a:pt x="896064" y="1235806"/>
                  <a:pt x="904875" y="1243386"/>
                  <a:pt x="914400" y="1249736"/>
                </a:cubicBezTo>
                <a:cubicBezTo>
                  <a:pt x="959295" y="1317079"/>
                  <a:pt x="900663" y="1235999"/>
                  <a:pt x="971550" y="1306886"/>
                </a:cubicBezTo>
                <a:cubicBezTo>
                  <a:pt x="1023449" y="1358785"/>
                  <a:pt x="974123" y="1336319"/>
                  <a:pt x="1028700" y="1354511"/>
                </a:cubicBezTo>
                <a:cubicBezTo>
                  <a:pt x="1031875" y="1411661"/>
                  <a:pt x="1026551" y="1469926"/>
                  <a:pt x="1038225" y="1525961"/>
                </a:cubicBezTo>
                <a:cubicBezTo>
                  <a:pt x="1042895" y="1548375"/>
                  <a:pt x="1063625" y="1564061"/>
                  <a:pt x="1076325" y="1583111"/>
                </a:cubicBezTo>
                <a:lnTo>
                  <a:pt x="1095375" y="1611686"/>
                </a:lnTo>
                <a:cubicBezTo>
                  <a:pt x="1101725" y="1621211"/>
                  <a:pt x="1104900" y="1633911"/>
                  <a:pt x="1114425" y="1640261"/>
                </a:cubicBezTo>
                <a:cubicBezTo>
                  <a:pt x="1185371" y="1687559"/>
                  <a:pt x="1098236" y="1626770"/>
                  <a:pt x="1171575" y="1687886"/>
                </a:cubicBezTo>
                <a:cubicBezTo>
                  <a:pt x="1180369" y="1695215"/>
                  <a:pt x="1191356" y="1699607"/>
                  <a:pt x="1200150" y="1706936"/>
                </a:cubicBezTo>
                <a:cubicBezTo>
                  <a:pt x="1210498" y="1715560"/>
                  <a:pt x="1217517" y="1728039"/>
                  <a:pt x="1228725" y="1735511"/>
                </a:cubicBezTo>
                <a:cubicBezTo>
                  <a:pt x="1237079" y="1741080"/>
                  <a:pt x="1248523" y="1740160"/>
                  <a:pt x="1257300" y="1745036"/>
                </a:cubicBezTo>
                <a:cubicBezTo>
                  <a:pt x="1350085" y="1796583"/>
                  <a:pt x="1278091" y="1774046"/>
                  <a:pt x="1352550" y="1792661"/>
                </a:cubicBezTo>
                <a:cubicBezTo>
                  <a:pt x="1402910" y="1826234"/>
                  <a:pt x="1370019" y="1808935"/>
                  <a:pt x="1457325" y="1830761"/>
                </a:cubicBezTo>
                <a:cubicBezTo>
                  <a:pt x="1470025" y="1833936"/>
                  <a:pt x="1483006" y="1836146"/>
                  <a:pt x="1495425" y="1840286"/>
                </a:cubicBezTo>
                <a:cubicBezTo>
                  <a:pt x="1504950" y="1843461"/>
                  <a:pt x="1514199" y="1847633"/>
                  <a:pt x="1524000" y="1849811"/>
                </a:cubicBezTo>
                <a:cubicBezTo>
                  <a:pt x="1542210" y="1853858"/>
                  <a:pt x="1597562" y="1859824"/>
                  <a:pt x="1619250" y="1868861"/>
                </a:cubicBezTo>
                <a:cubicBezTo>
                  <a:pt x="1789611" y="1939845"/>
                  <a:pt x="1638393" y="1887942"/>
                  <a:pt x="1724025" y="1916486"/>
                </a:cubicBezTo>
                <a:cubicBezTo>
                  <a:pt x="1733550" y="1929186"/>
                  <a:pt x="1741375" y="1943361"/>
                  <a:pt x="1752600" y="1954586"/>
                </a:cubicBezTo>
                <a:cubicBezTo>
                  <a:pt x="1760695" y="1962681"/>
                  <a:pt x="1773846" y="1964842"/>
                  <a:pt x="1781175" y="1973636"/>
                </a:cubicBezTo>
                <a:cubicBezTo>
                  <a:pt x="1790265" y="1984544"/>
                  <a:pt x="1791972" y="2000182"/>
                  <a:pt x="1800225" y="2011736"/>
                </a:cubicBezTo>
                <a:cubicBezTo>
                  <a:pt x="1808055" y="2022697"/>
                  <a:pt x="1819930" y="2030174"/>
                  <a:pt x="1828800" y="2040311"/>
                </a:cubicBezTo>
                <a:cubicBezTo>
                  <a:pt x="1842187" y="2055611"/>
                  <a:pt x="1852525" y="2073561"/>
                  <a:pt x="1866900" y="2087936"/>
                </a:cubicBezTo>
                <a:cubicBezTo>
                  <a:pt x="1878125" y="2099161"/>
                  <a:pt x="1893200" y="2105891"/>
                  <a:pt x="1905000" y="2116511"/>
                </a:cubicBezTo>
                <a:cubicBezTo>
                  <a:pt x="1925025" y="2134533"/>
                  <a:pt x="1962150" y="2173661"/>
                  <a:pt x="1962150" y="2173661"/>
                </a:cubicBezTo>
                <a:cubicBezTo>
                  <a:pt x="1971409" y="2201439"/>
                  <a:pt x="1973911" y="2213433"/>
                  <a:pt x="1990725" y="2240336"/>
                </a:cubicBezTo>
                <a:cubicBezTo>
                  <a:pt x="2001511" y="2257594"/>
                  <a:pt x="2028275" y="2286861"/>
                  <a:pt x="2038350" y="2307011"/>
                </a:cubicBezTo>
                <a:cubicBezTo>
                  <a:pt x="2056393" y="2343097"/>
                  <a:pt x="2038848" y="2341095"/>
                  <a:pt x="2066925" y="2383211"/>
                </a:cubicBezTo>
                <a:cubicBezTo>
                  <a:pt x="2076888" y="2398155"/>
                  <a:pt x="2091000" y="2410091"/>
                  <a:pt x="2105025" y="2421311"/>
                </a:cubicBezTo>
                <a:cubicBezTo>
                  <a:pt x="2151814" y="2458742"/>
                  <a:pt x="2148662" y="2454907"/>
                  <a:pt x="2190750" y="2468936"/>
                </a:cubicBezTo>
                <a:cubicBezTo>
                  <a:pt x="2197100" y="2478461"/>
                  <a:pt x="2202471" y="2488717"/>
                  <a:pt x="2209800" y="2497511"/>
                </a:cubicBezTo>
                <a:cubicBezTo>
                  <a:pt x="2232719" y="2525013"/>
                  <a:pt x="2238853" y="2526405"/>
                  <a:pt x="2266950" y="2545136"/>
                </a:cubicBezTo>
                <a:cubicBezTo>
                  <a:pt x="2270125" y="2570536"/>
                  <a:pt x="2266968" y="2597569"/>
                  <a:pt x="2276475" y="2621336"/>
                </a:cubicBezTo>
                <a:cubicBezTo>
                  <a:pt x="2280727" y="2631965"/>
                  <a:pt x="2298983" y="2630678"/>
                  <a:pt x="2305050" y="2640386"/>
                </a:cubicBezTo>
                <a:cubicBezTo>
                  <a:pt x="2315693" y="2657414"/>
                  <a:pt x="2319230" y="2678055"/>
                  <a:pt x="2324100" y="2697536"/>
                </a:cubicBezTo>
                <a:cubicBezTo>
                  <a:pt x="2336060" y="2745376"/>
                  <a:pt x="2329485" y="2723217"/>
                  <a:pt x="2343150" y="2764211"/>
                </a:cubicBezTo>
                <a:lnTo>
                  <a:pt x="2352675" y="296423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123950" y="2074863"/>
            <a:ext cx="1949450" cy="2370137"/>
          </a:xfrm>
          <a:custGeom>
            <a:avLst/>
            <a:gdLst>
              <a:gd name="connsiteX0" fmla="*/ 0 w 1949327"/>
              <a:gd name="connsiteY0" fmla="*/ 0 h 2369672"/>
              <a:gd name="connsiteX1" fmla="*/ 19050 w 1949327"/>
              <a:gd name="connsiteY1" fmla="*/ 123825 h 2369672"/>
              <a:gd name="connsiteX2" fmla="*/ 38100 w 1949327"/>
              <a:gd name="connsiteY2" fmla="*/ 161925 h 2369672"/>
              <a:gd name="connsiteX3" fmla="*/ 57150 w 1949327"/>
              <a:gd name="connsiteY3" fmla="*/ 190500 h 2369672"/>
              <a:gd name="connsiteX4" fmla="*/ 85725 w 1949327"/>
              <a:gd name="connsiteY4" fmla="*/ 200025 h 2369672"/>
              <a:gd name="connsiteX5" fmla="*/ 114300 w 1949327"/>
              <a:gd name="connsiteY5" fmla="*/ 228600 h 2369672"/>
              <a:gd name="connsiteX6" fmla="*/ 142875 w 1949327"/>
              <a:gd name="connsiteY6" fmla="*/ 238125 h 2369672"/>
              <a:gd name="connsiteX7" fmla="*/ 171450 w 1949327"/>
              <a:gd name="connsiteY7" fmla="*/ 257175 h 2369672"/>
              <a:gd name="connsiteX8" fmla="*/ 209550 w 1949327"/>
              <a:gd name="connsiteY8" fmla="*/ 276225 h 2369672"/>
              <a:gd name="connsiteX9" fmla="*/ 238125 w 1949327"/>
              <a:gd name="connsiteY9" fmla="*/ 295275 h 2369672"/>
              <a:gd name="connsiteX10" fmla="*/ 304800 w 1949327"/>
              <a:gd name="connsiteY10" fmla="*/ 314325 h 2369672"/>
              <a:gd name="connsiteX11" fmla="*/ 390525 w 1949327"/>
              <a:gd name="connsiteY11" fmla="*/ 352425 h 2369672"/>
              <a:gd name="connsiteX12" fmla="*/ 419100 w 1949327"/>
              <a:gd name="connsiteY12" fmla="*/ 361950 h 2369672"/>
              <a:gd name="connsiteX13" fmla="*/ 457200 w 1949327"/>
              <a:gd name="connsiteY13" fmla="*/ 400050 h 2369672"/>
              <a:gd name="connsiteX14" fmla="*/ 466725 w 1949327"/>
              <a:gd name="connsiteY14" fmla="*/ 428625 h 2369672"/>
              <a:gd name="connsiteX15" fmla="*/ 485775 w 1949327"/>
              <a:gd name="connsiteY15" fmla="*/ 704850 h 2369672"/>
              <a:gd name="connsiteX16" fmla="*/ 561975 w 1949327"/>
              <a:gd name="connsiteY16" fmla="*/ 800100 h 2369672"/>
              <a:gd name="connsiteX17" fmla="*/ 600075 w 1949327"/>
              <a:gd name="connsiteY17" fmla="*/ 819150 h 2369672"/>
              <a:gd name="connsiteX18" fmla="*/ 657225 w 1949327"/>
              <a:gd name="connsiteY18" fmla="*/ 847725 h 2369672"/>
              <a:gd name="connsiteX19" fmla="*/ 704850 w 1949327"/>
              <a:gd name="connsiteY19" fmla="*/ 857250 h 2369672"/>
              <a:gd name="connsiteX20" fmla="*/ 752475 w 1949327"/>
              <a:gd name="connsiteY20" fmla="*/ 876300 h 2369672"/>
              <a:gd name="connsiteX21" fmla="*/ 819150 w 1949327"/>
              <a:gd name="connsiteY21" fmla="*/ 885825 h 2369672"/>
              <a:gd name="connsiteX22" fmla="*/ 857250 w 1949327"/>
              <a:gd name="connsiteY22" fmla="*/ 914400 h 2369672"/>
              <a:gd name="connsiteX23" fmla="*/ 885825 w 1949327"/>
              <a:gd name="connsiteY23" fmla="*/ 923925 h 2369672"/>
              <a:gd name="connsiteX24" fmla="*/ 857250 w 1949327"/>
              <a:gd name="connsiteY24" fmla="*/ 942975 h 2369672"/>
              <a:gd name="connsiteX25" fmla="*/ 828675 w 1949327"/>
              <a:gd name="connsiteY25" fmla="*/ 971550 h 2369672"/>
              <a:gd name="connsiteX26" fmla="*/ 790575 w 1949327"/>
              <a:gd name="connsiteY26" fmla="*/ 1028700 h 2369672"/>
              <a:gd name="connsiteX27" fmla="*/ 771525 w 1949327"/>
              <a:gd name="connsiteY27" fmla="*/ 1057275 h 2369672"/>
              <a:gd name="connsiteX28" fmla="*/ 762000 w 1949327"/>
              <a:gd name="connsiteY28" fmla="*/ 1085850 h 2369672"/>
              <a:gd name="connsiteX29" fmla="*/ 771525 w 1949327"/>
              <a:gd name="connsiteY29" fmla="*/ 1171575 h 2369672"/>
              <a:gd name="connsiteX30" fmla="*/ 790575 w 1949327"/>
              <a:gd name="connsiteY30" fmla="*/ 1200150 h 2369672"/>
              <a:gd name="connsiteX31" fmla="*/ 828675 w 1949327"/>
              <a:gd name="connsiteY31" fmla="*/ 1266825 h 2369672"/>
              <a:gd name="connsiteX32" fmla="*/ 866775 w 1949327"/>
              <a:gd name="connsiteY32" fmla="*/ 1323975 h 2369672"/>
              <a:gd name="connsiteX33" fmla="*/ 942975 w 1949327"/>
              <a:gd name="connsiteY33" fmla="*/ 1409700 h 2369672"/>
              <a:gd name="connsiteX34" fmla="*/ 971550 w 1949327"/>
              <a:gd name="connsiteY34" fmla="*/ 1428750 h 2369672"/>
              <a:gd name="connsiteX35" fmla="*/ 1009650 w 1949327"/>
              <a:gd name="connsiteY35" fmla="*/ 1438275 h 2369672"/>
              <a:gd name="connsiteX36" fmla="*/ 1028700 w 1949327"/>
              <a:gd name="connsiteY36" fmla="*/ 1466850 h 2369672"/>
              <a:gd name="connsiteX37" fmla="*/ 1057275 w 1949327"/>
              <a:gd name="connsiteY37" fmla="*/ 1476375 h 2369672"/>
              <a:gd name="connsiteX38" fmla="*/ 1152525 w 1949327"/>
              <a:gd name="connsiteY38" fmla="*/ 1495425 h 2369672"/>
              <a:gd name="connsiteX39" fmla="*/ 1181100 w 1949327"/>
              <a:gd name="connsiteY39" fmla="*/ 1514475 h 2369672"/>
              <a:gd name="connsiteX40" fmla="*/ 1228725 w 1949327"/>
              <a:gd name="connsiteY40" fmla="*/ 1552575 h 2369672"/>
              <a:gd name="connsiteX41" fmla="*/ 1247775 w 1949327"/>
              <a:gd name="connsiteY41" fmla="*/ 1609725 h 2369672"/>
              <a:gd name="connsiteX42" fmla="*/ 1266825 w 1949327"/>
              <a:gd name="connsiteY42" fmla="*/ 1714500 h 2369672"/>
              <a:gd name="connsiteX43" fmla="*/ 1276350 w 1949327"/>
              <a:gd name="connsiteY43" fmla="*/ 1752600 h 2369672"/>
              <a:gd name="connsiteX44" fmla="*/ 1304925 w 1949327"/>
              <a:gd name="connsiteY44" fmla="*/ 1790700 h 2369672"/>
              <a:gd name="connsiteX45" fmla="*/ 1362075 w 1949327"/>
              <a:gd name="connsiteY45" fmla="*/ 1857375 h 2369672"/>
              <a:gd name="connsiteX46" fmla="*/ 1428750 w 1949327"/>
              <a:gd name="connsiteY46" fmla="*/ 1885950 h 2369672"/>
              <a:gd name="connsiteX47" fmla="*/ 1504950 w 1949327"/>
              <a:gd name="connsiteY47" fmla="*/ 1914525 h 2369672"/>
              <a:gd name="connsiteX48" fmla="*/ 1581150 w 1949327"/>
              <a:gd name="connsiteY48" fmla="*/ 1952625 h 2369672"/>
              <a:gd name="connsiteX49" fmla="*/ 1619250 w 1949327"/>
              <a:gd name="connsiteY49" fmla="*/ 1962150 h 2369672"/>
              <a:gd name="connsiteX50" fmla="*/ 1695450 w 1949327"/>
              <a:gd name="connsiteY50" fmla="*/ 2009775 h 2369672"/>
              <a:gd name="connsiteX51" fmla="*/ 1714500 w 1949327"/>
              <a:gd name="connsiteY51" fmla="*/ 2057400 h 2369672"/>
              <a:gd name="connsiteX52" fmla="*/ 1743075 w 1949327"/>
              <a:gd name="connsiteY52" fmla="*/ 2095500 h 2369672"/>
              <a:gd name="connsiteX53" fmla="*/ 1781175 w 1949327"/>
              <a:gd name="connsiteY53" fmla="*/ 2171700 h 2369672"/>
              <a:gd name="connsiteX54" fmla="*/ 1847850 w 1949327"/>
              <a:gd name="connsiteY54" fmla="*/ 2238375 h 2369672"/>
              <a:gd name="connsiteX55" fmla="*/ 1895475 w 1949327"/>
              <a:gd name="connsiteY55" fmla="*/ 2305050 h 2369672"/>
              <a:gd name="connsiteX56" fmla="*/ 1924050 w 1949327"/>
              <a:gd name="connsiteY56" fmla="*/ 2343150 h 236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949327" h="2369672">
                <a:moveTo>
                  <a:pt x="0" y="0"/>
                </a:moveTo>
                <a:cubicBezTo>
                  <a:pt x="2334" y="18671"/>
                  <a:pt x="10323" y="97644"/>
                  <a:pt x="19050" y="123825"/>
                </a:cubicBezTo>
                <a:cubicBezTo>
                  <a:pt x="23540" y="137295"/>
                  <a:pt x="31055" y="149597"/>
                  <a:pt x="38100" y="161925"/>
                </a:cubicBezTo>
                <a:cubicBezTo>
                  <a:pt x="43780" y="171864"/>
                  <a:pt x="48211" y="183349"/>
                  <a:pt x="57150" y="190500"/>
                </a:cubicBezTo>
                <a:cubicBezTo>
                  <a:pt x="64990" y="196772"/>
                  <a:pt x="76200" y="196850"/>
                  <a:pt x="85725" y="200025"/>
                </a:cubicBezTo>
                <a:cubicBezTo>
                  <a:pt x="95250" y="209550"/>
                  <a:pt x="103092" y="221128"/>
                  <a:pt x="114300" y="228600"/>
                </a:cubicBezTo>
                <a:cubicBezTo>
                  <a:pt x="122654" y="234169"/>
                  <a:pt x="133895" y="233635"/>
                  <a:pt x="142875" y="238125"/>
                </a:cubicBezTo>
                <a:cubicBezTo>
                  <a:pt x="153114" y="243245"/>
                  <a:pt x="161511" y="251495"/>
                  <a:pt x="171450" y="257175"/>
                </a:cubicBezTo>
                <a:cubicBezTo>
                  <a:pt x="183778" y="264220"/>
                  <a:pt x="197222" y="269180"/>
                  <a:pt x="209550" y="276225"/>
                </a:cubicBezTo>
                <a:cubicBezTo>
                  <a:pt x="219489" y="281905"/>
                  <a:pt x="227603" y="290766"/>
                  <a:pt x="238125" y="295275"/>
                </a:cubicBezTo>
                <a:cubicBezTo>
                  <a:pt x="280851" y="313586"/>
                  <a:pt x="267729" y="295789"/>
                  <a:pt x="304800" y="314325"/>
                </a:cubicBezTo>
                <a:cubicBezTo>
                  <a:pt x="395366" y="359608"/>
                  <a:pt x="243083" y="303278"/>
                  <a:pt x="390525" y="352425"/>
                </a:cubicBezTo>
                <a:lnTo>
                  <a:pt x="419100" y="361950"/>
                </a:lnTo>
                <a:cubicBezTo>
                  <a:pt x="444500" y="438150"/>
                  <a:pt x="406400" y="349250"/>
                  <a:pt x="457200" y="400050"/>
                </a:cubicBezTo>
                <a:cubicBezTo>
                  <a:pt x="464300" y="407150"/>
                  <a:pt x="463550" y="419100"/>
                  <a:pt x="466725" y="428625"/>
                </a:cubicBezTo>
                <a:cubicBezTo>
                  <a:pt x="473075" y="520700"/>
                  <a:pt x="477160" y="612959"/>
                  <a:pt x="485775" y="704850"/>
                </a:cubicBezTo>
                <a:cubicBezTo>
                  <a:pt x="489402" y="743541"/>
                  <a:pt x="537778" y="788002"/>
                  <a:pt x="561975" y="800100"/>
                </a:cubicBezTo>
                <a:cubicBezTo>
                  <a:pt x="574675" y="806450"/>
                  <a:pt x="587747" y="812105"/>
                  <a:pt x="600075" y="819150"/>
                </a:cubicBezTo>
                <a:cubicBezTo>
                  <a:pt x="636289" y="839844"/>
                  <a:pt x="618417" y="838023"/>
                  <a:pt x="657225" y="847725"/>
                </a:cubicBezTo>
                <a:cubicBezTo>
                  <a:pt x="672931" y="851652"/>
                  <a:pt x="689343" y="852598"/>
                  <a:pt x="704850" y="857250"/>
                </a:cubicBezTo>
                <a:cubicBezTo>
                  <a:pt x="721227" y="862163"/>
                  <a:pt x="735888" y="872153"/>
                  <a:pt x="752475" y="876300"/>
                </a:cubicBezTo>
                <a:cubicBezTo>
                  <a:pt x="774255" y="881745"/>
                  <a:pt x="796925" y="882650"/>
                  <a:pt x="819150" y="885825"/>
                </a:cubicBezTo>
                <a:cubicBezTo>
                  <a:pt x="831850" y="895350"/>
                  <a:pt x="843467" y="906524"/>
                  <a:pt x="857250" y="914400"/>
                </a:cubicBezTo>
                <a:cubicBezTo>
                  <a:pt x="865967" y="919381"/>
                  <a:pt x="885825" y="913885"/>
                  <a:pt x="885825" y="923925"/>
                </a:cubicBezTo>
                <a:cubicBezTo>
                  <a:pt x="885825" y="935373"/>
                  <a:pt x="866044" y="935646"/>
                  <a:pt x="857250" y="942975"/>
                </a:cubicBezTo>
                <a:cubicBezTo>
                  <a:pt x="846902" y="951599"/>
                  <a:pt x="836945" y="960917"/>
                  <a:pt x="828675" y="971550"/>
                </a:cubicBezTo>
                <a:cubicBezTo>
                  <a:pt x="814619" y="989622"/>
                  <a:pt x="803275" y="1009650"/>
                  <a:pt x="790575" y="1028700"/>
                </a:cubicBezTo>
                <a:cubicBezTo>
                  <a:pt x="784225" y="1038225"/>
                  <a:pt x="775145" y="1046415"/>
                  <a:pt x="771525" y="1057275"/>
                </a:cubicBezTo>
                <a:lnTo>
                  <a:pt x="762000" y="1085850"/>
                </a:lnTo>
                <a:cubicBezTo>
                  <a:pt x="765175" y="1114425"/>
                  <a:pt x="764552" y="1143683"/>
                  <a:pt x="771525" y="1171575"/>
                </a:cubicBezTo>
                <a:cubicBezTo>
                  <a:pt x="774301" y="1182681"/>
                  <a:pt x="785455" y="1189911"/>
                  <a:pt x="790575" y="1200150"/>
                </a:cubicBezTo>
                <a:cubicBezTo>
                  <a:pt x="834221" y="1287442"/>
                  <a:pt x="748063" y="1151665"/>
                  <a:pt x="828675" y="1266825"/>
                </a:cubicBezTo>
                <a:cubicBezTo>
                  <a:pt x="841805" y="1285582"/>
                  <a:pt x="854075" y="1304925"/>
                  <a:pt x="866775" y="1323975"/>
                </a:cubicBezTo>
                <a:cubicBezTo>
                  <a:pt x="889680" y="1358332"/>
                  <a:pt x="903828" y="1383602"/>
                  <a:pt x="942975" y="1409700"/>
                </a:cubicBezTo>
                <a:cubicBezTo>
                  <a:pt x="952500" y="1416050"/>
                  <a:pt x="961028" y="1424241"/>
                  <a:pt x="971550" y="1428750"/>
                </a:cubicBezTo>
                <a:cubicBezTo>
                  <a:pt x="983582" y="1433907"/>
                  <a:pt x="996950" y="1435100"/>
                  <a:pt x="1009650" y="1438275"/>
                </a:cubicBezTo>
                <a:cubicBezTo>
                  <a:pt x="1016000" y="1447800"/>
                  <a:pt x="1019761" y="1459699"/>
                  <a:pt x="1028700" y="1466850"/>
                </a:cubicBezTo>
                <a:cubicBezTo>
                  <a:pt x="1036540" y="1473122"/>
                  <a:pt x="1047492" y="1474117"/>
                  <a:pt x="1057275" y="1476375"/>
                </a:cubicBezTo>
                <a:cubicBezTo>
                  <a:pt x="1088825" y="1483656"/>
                  <a:pt x="1120775" y="1489075"/>
                  <a:pt x="1152525" y="1495425"/>
                </a:cubicBezTo>
                <a:cubicBezTo>
                  <a:pt x="1162050" y="1501775"/>
                  <a:pt x="1170861" y="1509355"/>
                  <a:pt x="1181100" y="1514475"/>
                </a:cubicBezTo>
                <a:cubicBezTo>
                  <a:pt x="1215037" y="1531443"/>
                  <a:pt x="1210375" y="1511287"/>
                  <a:pt x="1228725" y="1552575"/>
                </a:cubicBezTo>
                <a:cubicBezTo>
                  <a:pt x="1236880" y="1570925"/>
                  <a:pt x="1247775" y="1609725"/>
                  <a:pt x="1247775" y="1609725"/>
                </a:cubicBezTo>
                <a:cubicBezTo>
                  <a:pt x="1263537" y="1735818"/>
                  <a:pt x="1247248" y="1645979"/>
                  <a:pt x="1266825" y="1714500"/>
                </a:cubicBezTo>
                <a:cubicBezTo>
                  <a:pt x="1270421" y="1727087"/>
                  <a:pt x="1270496" y="1740891"/>
                  <a:pt x="1276350" y="1752600"/>
                </a:cubicBezTo>
                <a:cubicBezTo>
                  <a:pt x="1283450" y="1766799"/>
                  <a:pt x="1295698" y="1777782"/>
                  <a:pt x="1304925" y="1790700"/>
                </a:cubicBezTo>
                <a:cubicBezTo>
                  <a:pt x="1331534" y="1827952"/>
                  <a:pt x="1319652" y="1821012"/>
                  <a:pt x="1362075" y="1857375"/>
                </a:cubicBezTo>
                <a:cubicBezTo>
                  <a:pt x="1397106" y="1887402"/>
                  <a:pt x="1384617" y="1869400"/>
                  <a:pt x="1428750" y="1885950"/>
                </a:cubicBezTo>
                <a:cubicBezTo>
                  <a:pt x="1528368" y="1923307"/>
                  <a:pt x="1407153" y="1890076"/>
                  <a:pt x="1504950" y="1914525"/>
                </a:cubicBezTo>
                <a:cubicBezTo>
                  <a:pt x="1539951" y="1937859"/>
                  <a:pt x="1534547" y="1937091"/>
                  <a:pt x="1581150" y="1952625"/>
                </a:cubicBezTo>
                <a:cubicBezTo>
                  <a:pt x="1593569" y="1956765"/>
                  <a:pt x="1606993" y="1957553"/>
                  <a:pt x="1619250" y="1962150"/>
                </a:cubicBezTo>
                <a:cubicBezTo>
                  <a:pt x="1654116" y="1975225"/>
                  <a:pt x="1665481" y="1987299"/>
                  <a:pt x="1695450" y="2009775"/>
                </a:cubicBezTo>
                <a:cubicBezTo>
                  <a:pt x="1701800" y="2025650"/>
                  <a:pt x="1706197" y="2042454"/>
                  <a:pt x="1714500" y="2057400"/>
                </a:cubicBezTo>
                <a:cubicBezTo>
                  <a:pt x="1722210" y="2071277"/>
                  <a:pt x="1735975" y="2081301"/>
                  <a:pt x="1743075" y="2095500"/>
                </a:cubicBezTo>
                <a:cubicBezTo>
                  <a:pt x="1778385" y="2166119"/>
                  <a:pt x="1718146" y="2102368"/>
                  <a:pt x="1781175" y="2171700"/>
                </a:cubicBezTo>
                <a:cubicBezTo>
                  <a:pt x="1802318" y="2194957"/>
                  <a:pt x="1833794" y="2210262"/>
                  <a:pt x="1847850" y="2238375"/>
                </a:cubicBezTo>
                <a:cubicBezTo>
                  <a:pt x="1883100" y="2308875"/>
                  <a:pt x="1847206" y="2247127"/>
                  <a:pt x="1895475" y="2305050"/>
                </a:cubicBezTo>
                <a:cubicBezTo>
                  <a:pt x="1949327" y="2369672"/>
                  <a:pt x="1893757" y="2312857"/>
                  <a:pt x="1924050" y="23431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27B42-E6F5-4C5F-98E1-23B4140CE3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885113" cy="13620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хлорит-</a:t>
            </a:r>
            <a:r>
              <a:rPr lang="ru-RU" sz="2800" dirty="0" err="1" smtClean="0">
                <a:solidFill>
                  <a:srgbClr val="FFFF00"/>
                </a:solidFill>
              </a:rPr>
              <a:t>серпентиновая</a:t>
            </a:r>
            <a:r>
              <a:rPr lang="ru-RU" sz="2800" dirty="0" smtClean="0">
                <a:solidFill>
                  <a:srgbClr val="FFFF00"/>
                </a:solidFill>
              </a:rPr>
              <a:t>   порода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5602" name="Picture 3" descr="H:\04\P6050004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76350"/>
            <a:ext cx="30226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:\04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3644900"/>
            <a:ext cx="3022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:\04\P6050006б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250950"/>
            <a:ext cx="30575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:\04\P6050006бба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649663"/>
            <a:ext cx="30575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539750" y="5943600"/>
            <a:ext cx="3452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Удлиненные кристаллы тремолита в клинохлоре, с трещинками спайности (шлиф 04).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756150" y="5943600"/>
            <a:ext cx="340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Развитие клинохлора по пироксену (шлиф 04).</a:t>
            </a:r>
          </a:p>
        </p:txBody>
      </p:sp>
      <p:sp>
        <p:nvSpPr>
          <p:cNvPr id="2560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596D9-ED47-405D-8AE5-9AF2C73033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885112" cy="13620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хлорит-карбонатная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ru-RU" sz="2800" dirty="0" smtClean="0">
                <a:solidFill>
                  <a:srgbClr val="FFFF00"/>
                </a:solidFill>
              </a:rPr>
              <a:t>порода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H:\06б\P6050001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3103563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:\06б\P6050001бба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92538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:\06б\P6050003б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341438"/>
            <a:ext cx="31321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:\06б\P6050003бб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6650" y="3784600"/>
            <a:ext cx="311785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817563" y="6116638"/>
            <a:ext cx="3425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Мелкозернистый доломит в хлорите (шлиф 06б).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4932363" y="6132513"/>
            <a:ext cx="293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Зерно клинохлора (шлиф 06б).</a:t>
            </a:r>
          </a:p>
        </p:txBody>
      </p:sp>
      <p:sp>
        <p:nvSpPr>
          <p:cNvPr id="2663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4C2225-9B8C-4198-B34A-888BA10AC6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15888"/>
            <a:ext cx="7885113" cy="13620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хлоритовая порода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7650" name="Picture 2" descr="H:\10а\P605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3552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4419600" y="1839913"/>
            <a:ext cx="4127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Контакт серпентинита (антигорита) с хлоритом (пенином) (шлиф 10а).</a:t>
            </a:r>
          </a:p>
        </p:txBody>
      </p:sp>
      <p:pic>
        <p:nvPicPr>
          <p:cNvPr id="27652" name="Picture 4" descr="H:\10а\P6050007б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11563"/>
            <a:ext cx="35528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H:\10а\P6050007б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611563"/>
            <a:ext cx="35528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11"/>
          <p:cNvSpPr txBox="1">
            <a:spLocks noChangeArrowheads="1"/>
          </p:cNvSpPr>
          <p:nvPr/>
        </p:nvSpPr>
        <p:spPr bwMode="auto">
          <a:xfrm>
            <a:off x="1444625" y="6381750"/>
            <a:ext cx="594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Кристаллы амфибола, развивающиеся по пироксену (шлиф 10а).</a:t>
            </a:r>
          </a:p>
        </p:txBody>
      </p:sp>
      <p:sp>
        <p:nvSpPr>
          <p:cNvPr id="276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E90B18-3FB4-43C0-A54D-C3800DBBB6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H:\10а\P605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41438"/>
            <a:ext cx="34051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:\графика\10а\P605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34607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8"/>
          <p:cNvSpPr txBox="1">
            <a:spLocks noChangeArrowheads="1"/>
          </p:cNvSpPr>
          <p:nvPr/>
        </p:nvSpPr>
        <p:spPr bwMode="auto">
          <a:xfrm>
            <a:off x="755650" y="386080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Зерно хромита в серпентините (шлиф 10а).</a:t>
            </a:r>
          </a:p>
        </p:txBody>
      </p:sp>
      <p:sp>
        <p:nvSpPr>
          <p:cNvPr id="2867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D0062A-8E4F-4F83-A2BA-73A62550C6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885113" cy="792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rgbClr val="FFFF00"/>
                </a:solidFill>
              </a:rPr>
              <a:t>родингит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H:\10б\P6050001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412875"/>
            <a:ext cx="3073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:\10б\P6050001бба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3825875"/>
            <a:ext cx="3073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60375" y="6129338"/>
            <a:ext cx="346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Кристаллы пироксены, представлены диопсидом (шлиф 10б).</a:t>
            </a:r>
          </a:p>
        </p:txBody>
      </p:sp>
      <p:pic>
        <p:nvPicPr>
          <p:cNvPr id="29701" name="Picture 2" descr="H:\графика\10б\P605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141287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7354888" y="2273300"/>
            <a:ext cx="1223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Хромит (шлиф 10б).</a:t>
            </a:r>
          </a:p>
        </p:txBody>
      </p:sp>
      <p:pic>
        <p:nvPicPr>
          <p:cNvPr id="29703" name="Picture 4" descr="H:\10б\P605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5775" y="382587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7378700" y="4562475"/>
            <a:ext cx="1152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Пластинка гематита (шлиф 10б).</a:t>
            </a:r>
          </a:p>
        </p:txBody>
      </p:sp>
      <p:sp>
        <p:nvSpPr>
          <p:cNvPr id="2970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134597-1883-44B9-B63A-396B1D4C85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85112" cy="9350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хлорит-карбонатная  порода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:\11\P6050001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1497013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H:\11\P6050001бба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3803650"/>
            <a:ext cx="2844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:\11\P6050003б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98600"/>
            <a:ext cx="2808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H:\11\P6050003бба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803650"/>
            <a:ext cx="28082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539750" y="5951538"/>
            <a:ext cx="3744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Хлорит, представлен клинохлором (шлиф 11д-1).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4764088" y="5916613"/>
            <a:ext cx="3768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Карбонат, представлен кальцитом с трещинками по спайности (шлиф 11д-1). </a:t>
            </a:r>
          </a:p>
        </p:txBody>
      </p:sp>
      <p:sp>
        <p:nvSpPr>
          <p:cNvPr id="3072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15258A-7FEC-4E40-AB23-CDA76C57B3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885113" cy="647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Самородные металлы месторождения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1746" name="Рисунок 2" descr="H:\графика\золото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2592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H:\графика\золото\Рисунок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0413" y="1125538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H:\графика\золото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284538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H:\графика\золото\Рисунок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0413" y="328453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Прямоугольник 3"/>
          <p:cNvSpPr>
            <a:spLocks noChangeArrowheads="1"/>
          </p:cNvSpPr>
          <p:nvPr/>
        </p:nvSpPr>
        <p:spPr bwMode="auto">
          <a:xfrm>
            <a:off x="539750" y="5373688"/>
            <a:ext cx="5353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 – природный сплав золота и серебра; </a:t>
            </a:r>
            <a:r>
              <a:rPr lang="en-US" sz="1600">
                <a:solidFill>
                  <a:srgbClr val="FFFF00"/>
                </a:solidFill>
                <a:latin typeface="Arial Narrow" pitchFamily="34" charset="0"/>
              </a:rPr>
              <a:t>b</a:t>
            </a:r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 – природный сплав золота и серебра с золотой каемкой по краям; </a:t>
            </a:r>
            <a:r>
              <a:rPr lang="en-US" sz="1600">
                <a:solidFill>
                  <a:srgbClr val="FFFF00"/>
                </a:solidFill>
                <a:latin typeface="Arial Narrow" pitchFamily="34" charset="0"/>
              </a:rPr>
              <a:t>c</a:t>
            </a:r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 и </a:t>
            </a:r>
            <a:r>
              <a:rPr lang="en-US" sz="1600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 – природные сплавы золота, серебра и меди (</a:t>
            </a:r>
            <a:r>
              <a:rPr lang="en-US" sz="1600">
                <a:solidFill>
                  <a:srgbClr val="FFFF00"/>
                </a:solidFill>
                <a:latin typeface="Arial Narrow" pitchFamily="34" charset="0"/>
              </a:rPr>
              <a:t>Kaneto et al</a:t>
            </a:r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., 2012). </a:t>
            </a:r>
          </a:p>
        </p:txBody>
      </p:sp>
      <p:sp>
        <p:nvSpPr>
          <p:cNvPr id="31751" name="Прямоугольник 4"/>
          <p:cNvSpPr>
            <a:spLocks noChangeArrowheads="1"/>
          </p:cNvSpPr>
          <p:nvPr/>
        </p:nvSpPr>
        <p:spPr bwMode="auto">
          <a:xfrm>
            <a:off x="6011863" y="1136650"/>
            <a:ext cx="26765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Главная масса золота в месторождении Золотая гора приурочена к выделениям диопсида, хлорита и плоскостям отдельности в серпентинитах. Реже золото наблюдалось в кальците, гранате, магнетите и халькозине.</a:t>
            </a:r>
          </a:p>
          <a:p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Золото располагается по направлениям трещин спайности диопсидовых кристаллов. </a:t>
            </a:r>
          </a:p>
          <a:p>
            <a:r>
              <a:rPr lang="ru-RU" sz="1600">
                <a:solidFill>
                  <a:srgbClr val="FFFF00"/>
                </a:solidFill>
                <a:latin typeface="Arial Narrow" pitchFamily="34" charset="0"/>
              </a:rPr>
              <a:t>В случае приуроченности золота к хлориту и хлоритовым прожилкам золото пронизывает хлоритовый агрегат, оно образует перегородки и как бы заполняет промежутки между его листочками.</a:t>
            </a:r>
          </a:p>
          <a:p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17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2AA227-DF3B-4CDD-AFEA-34A413D580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85112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гипотезы  по  </a:t>
            </a:r>
            <a:r>
              <a:rPr lang="ru-RU" sz="2800" dirty="0">
                <a:solidFill>
                  <a:srgbClr val="FFFF00"/>
                </a:solidFill>
              </a:rPr>
              <a:t>особенностям </a:t>
            </a:r>
            <a:r>
              <a:rPr lang="ru-RU" sz="2800" dirty="0" smtClean="0">
                <a:solidFill>
                  <a:srgbClr val="FFFF00"/>
                </a:solidFill>
              </a:rPr>
              <a:t> генезиса месторождения  </a:t>
            </a:r>
            <a:r>
              <a:rPr lang="ru-RU" sz="2800" dirty="0">
                <a:solidFill>
                  <a:srgbClr val="FFFF00"/>
                </a:solidFill>
              </a:rPr>
              <a:t>«Золотая гора»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2060575"/>
            <a:ext cx="7885112" cy="5184775"/>
          </a:xfrm>
        </p:spPr>
        <p:txBody>
          <a:bodyPr/>
          <a:lstStyle/>
          <a:p>
            <a:pPr marL="68580"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FFFF00"/>
                </a:solidFill>
              </a:rPr>
              <a:t>Взгляды на происхождение </a:t>
            </a:r>
            <a:r>
              <a:rPr lang="ru-RU" sz="1800" dirty="0" err="1">
                <a:solidFill>
                  <a:srgbClr val="FFFF00"/>
                </a:solidFill>
              </a:rPr>
              <a:t>родингитов</a:t>
            </a:r>
            <a:r>
              <a:rPr lang="ru-RU" sz="1800" dirty="0">
                <a:solidFill>
                  <a:srgbClr val="FFFF00"/>
                </a:solidFill>
              </a:rPr>
              <a:t> в </a:t>
            </a:r>
            <a:r>
              <a:rPr lang="ru-RU" sz="1800" dirty="0" err="1">
                <a:solidFill>
                  <a:srgbClr val="FFFF00"/>
                </a:solidFill>
              </a:rPr>
              <a:t>Карабашском</a:t>
            </a:r>
            <a:r>
              <a:rPr lang="ru-RU" sz="1800" dirty="0">
                <a:solidFill>
                  <a:srgbClr val="FFFF00"/>
                </a:solidFill>
              </a:rPr>
              <a:t> массиве </a:t>
            </a:r>
            <a:r>
              <a:rPr lang="ru-RU" sz="1800" dirty="0" err="1">
                <a:solidFill>
                  <a:srgbClr val="FFFF00"/>
                </a:solidFill>
              </a:rPr>
              <a:t>гипербазитов</a:t>
            </a:r>
            <a:r>
              <a:rPr lang="ru-RU" sz="1800" dirty="0">
                <a:solidFill>
                  <a:srgbClr val="FFFF00"/>
                </a:solidFill>
              </a:rPr>
              <a:t> неоднозначны. 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FFFF00"/>
                </a:solidFill>
              </a:rPr>
              <a:t>Е. А. Кузнецов, А. П. </a:t>
            </a:r>
            <a:r>
              <a:rPr lang="ru-RU" sz="1800" dirty="0" err="1">
                <a:solidFill>
                  <a:srgbClr val="FFFF00"/>
                </a:solidFill>
              </a:rPr>
              <a:t>Переляев</a:t>
            </a:r>
            <a:r>
              <a:rPr lang="ru-RU" sz="1800" dirty="0">
                <a:solidFill>
                  <a:srgbClr val="FFFF00"/>
                </a:solidFill>
              </a:rPr>
              <a:t>, Н. И. </a:t>
            </a:r>
            <a:r>
              <a:rPr lang="ru-RU" sz="1800" dirty="0" err="1">
                <a:solidFill>
                  <a:srgbClr val="FFFF00"/>
                </a:solidFill>
              </a:rPr>
              <a:t>Бородаевский</a:t>
            </a:r>
            <a:r>
              <a:rPr lang="ru-RU" sz="1800" dirty="0">
                <a:solidFill>
                  <a:srgbClr val="FFFF00"/>
                </a:solidFill>
              </a:rPr>
              <a:t> (Кузнецов, 1928; </a:t>
            </a:r>
            <a:r>
              <a:rPr lang="ru-RU" sz="1800" dirty="0" err="1">
                <a:solidFill>
                  <a:srgbClr val="FFFF00"/>
                </a:solidFill>
              </a:rPr>
              <a:t>Бородаевский</a:t>
            </a:r>
            <a:r>
              <a:rPr lang="ru-RU" sz="1800" dirty="0">
                <a:solidFill>
                  <a:srgbClr val="FFFF00"/>
                </a:solidFill>
              </a:rPr>
              <a:t>, 1948; </a:t>
            </a:r>
            <a:r>
              <a:rPr lang="ru-RU" sz="1800" dirty="0" err="1">
                <a:solidFill>
                  <a:srgbClr val="FFFF00"/>
                </a:solidFill>
              </a:rPr>
              <a:t>Переляев</a:t>
            </a:r>
            <a:r>
              <a:rPr lang="ru-RU" sz="1800" dirty="0">
                <a:solidFill>
                  <a:srgbClr val="FFFF00"/>
                </a:solidFill>
              </a:rPr>
              <a:t>, 1948) связывали </a:t>
            </a:r>
            <a:r>
              <a:rPr lang="ru-RU" sz="1800" dirty="0" err="1">
                <a:solidFill>
                  <a:srgbClr val="FFFF00"/>
                </a:solidFill>
              </a:rPr>
              <a:t>родингиты</a:t>
            </a:r>
            <a:r>
              <a:rPr lang="ru-RU" sz="1800" dirty="0">
                <a:solidFill>
                  <a:srgbClr val="FFFF00"/>
                </a:solidFill>
              </a:rPr>
              <a:t> с «</a:t>
            </a:r>
            <a:r>
              <a:rPr lang="ru-RU" sz="1800" dirty="0" err="1">
                <a:solidFill>
                  <a:srgbClr val="FFFF00"/>
                </a:solidFill>
              </a:rPr>
              <a:t>гранитизирующими</a:t>
            </a:r>
            <a:r>
              <a:rPr lang="ru-RU" sz="1800" dirty="0">
                <a:solidFill>
                  <a:srgbClr val="FFFF00"/>
                </a:solidFill>
              </a:rPr>
              <a:t> растворами». 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FFFF00"/>
                </a:solidFill>
              </a:rPr>
              <a:t>М. П. </a:t>
            </a:r>
            <a:r>
              <a:rPr lang="ru-RU" sz="1800" dirty="0" err="1">
                <a:solidFill>
                  <a:srgbClr val="FFFF00"/>
                </a:solidFill>
              </a:rPr>
              <a:t>Ложечкин</a:t>
            </a:r>
            <a:r>
              <a:rPr lang="ru-RU" sz="1800" dirty="0">
                <a:solidFill>
                  <a:srgbClr val="FFFF00"/>
                </a:solidFill>
              </a:rPr>
              <a:t>, Р. О. </a:t>
            </a:r>
            <a:r>
              <a:rPr lang="ru-RU" sz="1800" dirty="0" err="1">
                <a:solidFill>
                  <a:srgbClr val="FFFF00"/>
                </a:solidFill>
              </a:rPr>
              <a:t>Берзон</a:t>
            </a:r>
            <a:r>
              <a:rPr lang="ru-RU" sz="1800" dirty="0">
                <a:solidFill>
                  <a:srgbClr val="FFFF00"/>
                </a:solidFill>
              </a:rPr>
              <a:t>, В. Н. Сазонов (</a:t>
            </a:r>
            <a:r>
              <a:rPr lang="ru-RU" sz="1800" dirty="0" err="1">
                <a:solidFill>
                  <a:srgbClr val="FFFF00"/>
                </a:solidFill>
              </a:rPr>
              <a:t>Ложечкин</a:t>
            </a:r>
            <a:r>
              <a:rPr lang="ru-RU" sz="1800" dirty="0">
                <a:solidFill>
                  <a:srgbClr val="FFFF00"/>
                </a:solidFill>
              </a:rPr>
              <a:t>, 1935; </a:t>
            </a:r>
            <a:r>
              <a:rPr lang="ru-RU" sz="1800" dirty="0" err="1">
                <a:solidFill>
                  <a:srgbClr val="FFFF00"/>
                </a:solidFill>
              </a:rPr>
              <a:t>Берзон</a:t>
            </a:r>
            <a:r>
              <a:rPr lang="ru-RU" sz="1800" dirty="0">
                <a:solidFill>
                  <a:srgbClr val="FFFF00"/>
                </a:solidFill>
              </a:rPr>
              <a:t>, 1983; Сазонов, 1998) относят </a:t>
            </a:r>
            <a:r>
              <a:rPr lang="ru-RU" sz="1800" dirty="0" err="1">
                <a:solidFill>
                  <a:srgbClr val="FFFF00"/>
                </a:solidFill>
              </a:rPr>
              <a:t>родингиты</a:t>
            </a:r>
            <a:r>
              <a:rPr lang="ru-RU" sz="1800" dirty="0">
                <a:solidFill>
                  <a:srgbClr val="FFFF00"/>
                </a:solidFill>
              </a:rPr>
              <a:t> к продуктам </a:t>
            </a:r>
            <a:r>
              <a:rPr lang="ru-RU" sz="1800" dirty="0" err="1">
                <a:solidFill>
                  <a:srgbClr val="FFFF00"/>
                </a:solidFill>
              </a:rPr>
              <a:t>приразломной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антигоритизации</a:t>
            </a:r>
            <a:r>
              <a:rPr lang="ru-RU" sz="1800" dirty="0">
                <a:solidFill>
                  <a:srgbClr val="FFFF00"/>
                </a:solidFill>
              </a:rPr>
              <a:t> под воздействием мантийных флюидов.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FFFF00"/>
                </a:solidFill>
              </a:rPr>
              <a:t>В (Спиридонов, Плетнев, 2002) предложена комбинированная модель их формирования. Согласно этой модели, ранние </a:t>
            </a:r>
            <a:r>
              <a:rPr lang="ru-RU" sz="1800" dirty="0" err="1">
                <a:solidFill>
                  <a:srgbClr val="FFFF00"/>
                </a:solidFill>
              </a:rPr>
              <a:t>родингиты</a:t>
            </a:r>
            <a:r>
              <a:rPr lang="ru-RU" sz="1800" dirty="0">
                <a:solidFill>
                  <a:srgbClr val="FFFF00"/>
                </a:solidFill>
              </a:rPr>
              <a:t> образовались при участии </a:t>
            </a:r>
            <a:r>
              <a:rPr lang="ru-RU" sz="1800" dirty="0" err="1">
                <a:solidFill>
                  <a:srgbClr val="FFFF00"/>
                </a:solidFill>
              </a:rPr>
              <a:t>метаморфогенного</a:t>
            </a:r>
            <a:r>
              <a:rPr lang="ru-RU" sz="1800" dirty="0">
                <a:solidFill>
                  <a:srgbClr val="FFFF00"/>
                </a:solidFill>
              </a:rPr>
              <a:t> флюида – продукта регионального метаморфизма </a:t>
            </a:r>
            <a:r>
              <a:rPr lang="ru-RU" sz="1800" dirty="0" err="1">
                <a:solidFill>
                  <a:srgbClr val="FFFF00"/>
                </a:solidFill>
              </a:rPr>
              <a:t>гипербазитов</a:t>
            </a:r>
            <a:r>
              <a:rPr lang="ru-RU" sz="1800" dirty="0">
                <a:solidFill>
                  <a:srgbClr val="FFFF00"/>
                </a:solidFill>
              </a:rPr>
              <a:t>, а поздние </a:t>
            </a:r>
            <a:r>
              <a:rPr lang="ru-RU" sz="1800" dirty="0" err="1">
                <a:solidFill>
                  <a:srgbClr val="FFFF00"/>
                </a:solidFill>
              </a:rPr>
              <a:t>родингиты</a:t>
            </a:r>
            <a:r>
              <a:rPr lang="ru-RU" sz="1800" dirty="0">
                <a:solidFill>
                  <a:srgbClr val="FFFF00"/>
                </a:solidFill>
              </a:rPr>
              <a:t> сформированы при локальном метаморфизме под воздействием флюидного магматогенного потока, сопряженного со становлением тел </a:t>
            </a:r>
            <a:r>
              <a:rPr lang="ru-RU" sz="1800" dirty="0" err="1">
                <a:solidFill>
                  <a:srgbClr val="FFFF00"/>
                </a:solidFill>
              </a:rPr>
              <a:t>гранитоидов</a:t>
            </a:r>
            <a:r>
              <a:rPr lang="ru-RU" sz="1800" dirty="0">
                <a:solidFill>
                  <a:srgbClr val="FFFF00"/>
                </a:solidFill>
              </a:rPr>
              <a:t>.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FFFF00"/>
                </a:solidFill>
              </a:rPr>
              <a:t>В. В. Мурзина, Д. А. Варламова и др. (Мурзин, Варламов и др., 2013) развивают модель </a:t>
            </a:r>
            <a:r>
              <a:rPr lang="ru-RU" sz="1800" dirty="0" err="1">
                <a:solidFill>
                  <a:srgbClr val="FFFF00"/>
                </a:solidFill>
              </a:rPr>
              <a:t>метаморфогенного</a:t>
            </a:r>
            <a:r>
              <a:rPr lang="ru-RU" sz="1800" dirty="0">
                <a:solidFill>
                  <a:srgbClr val="FFFF00"/>
                </a:solidFill>
              </a:rPr>
              <a:t> происхождения </a:t>
            </a:r>
            <a:r>
              <a:rPr lang="ru-RU" sz="1800" dirty="0" err="1">
                <a:solidFill>
                  <a:srgbClr val="FFFF00"/>
                </a:solidFill>
              </a:rPr>
              <a:t>родингитизирующего</a:t>
            </a:r>
            <a:r>
              <a:rPr lang="ru-RU" sz="1800" dirty="0">
                <a:solidFill>
                  <a:srgbClr val="FFFF00"/>
                </a:solidFill>
              </a:rPr>
              <a:t> флюида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  <a:p>
            <a:pPr marL="342900" indent="-342900" fontAlgn="auto"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3277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FDEBF8-61BC-4AD3-81F6-E7707F2DA1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772400" cy="792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Цель   работы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7772400" cy="4895850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FFFF00"/>
                </a:solidFill>
              </a:rPr>
              <a:t>Целью работы является обобщение опубликованной литературы о районе и получение собственных данных по особенностям петрографии и минералогии золотосодержащих </a:t>
            </a:r>
            <a:r>
              <a:rPr lang="ru-RU" sz="2000" dirty="0" err="1">
                <a:solidFill>
                  <a:srgbClr val="FFFF00"/>
                </a:solidFill>
              </a:rPr>
              <a:t>родингитов</a:t>
            </a:r>
            <a:r>
              <a:rPr lang="ru-RU" sz="2000" dirty="0">
                <a:solidFill>
                  <a:srgbClr val="FFFF00"/>
                </a:solidFill>
              </a:rPr>
              <a:t> и вмещающих пород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Задачи:</a:t>
            </a:r>
            <a:endParaRPr lang="ru-RU" sz="2000" dirty="0">
              <a:solidFill>
                <a:srgbClr val="FFFF00"/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FFF00"/>
                </a:solidFill>
              </a:rPr>
              <a:t>Составление хронологической сводки по результатам изучения геологии района и месторождения.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FFF00"/>
                </a:solidFill>
              </a:rPr>
              <a:t>Отбор проб для петрографического изучения района месторождения и описания шлифов.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FFF00"/>
                </a:solidFill>
              </a:rPr>
              <a:t>Сопоставление опубликованных данных и результатов собственных работ для возможных выводов об особенностях генезиса месторождения Золотая гора.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7E8AA-B85D-4CBB-B5C7-5B2B87543E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885112" cy="649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Выводы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7885112" cy="54721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FFFF00"/>
                </a:solidFill>
              </a:rPr>
              <a:t>На основании полевых наблюдений за взаимоотношениями вмещающих пород и петрографического изучения можно сделать следующие выводы.</a:t>
            </a:r>
          </a:p>
          <a:p>
            <a:pPr>
              <a:buFont typeface="Arial" charset="0"/>
              <a:buAutoNum type="arabicPeriod"/>
            </a:pPr>
            <a:r>
              <a:rPr lang="ru-RU" smtClean="0">
                <a:solidFill>
                  <a:srgbClr val="FFFF00"/>
                </a:solidFill>
              </a:rPr>
              <a:t>Тела родингитов обладают ярко выраженной зональностью (от центра к периферии): серпентиниты – родингиты - ХЛОРИТОЛИТЫ.  Хлоритолиты хорошо фиксируются по зеленому цвету и структурно-текстурным особенностям, что хорошо видно на рис. 1. Б. На контактах они переходят в хризотиловые и антигоритовые серпентиниты. Часто родингиты разбиваются лестничными прожилками диопсида и кальцита, либо прожилками с минеральной ассоциацией кальцит-диопсид.</a:t>
            </a:r>
          </a:p>
          <a:p>
            <a:r>
              <a:rPr lang="ru-RU" smtClean="0">
                <a:solidFill>
                  <a:srgbClr val="FFFF00"/>
                </a:solidFill>
              </a:rPr>
              <a:t>       Морфологически в отдельных обнажениях тела родингитов иногда похожи на дайки (рис. 1. А), что наталкивает на мысль о развитии родингитов по дайкам основного состава. Но, мною не установлены реликты первичных минералов таких дайковых (?) тел. Исключение составляют частично замещенные зерна хромшпинелида. </a:t>
            </a:r>
          </a:p>
          <a:p>
            <a:r>
              <a:rPr lang="ru-RU" smtClean="0">
                <a:solidFill>
                  <a:srgbClr val="FFFF00"/>
                </a:solidFill>
              </a:rPr>
              <a:t>2. Исходя из минерального состава родингитов, отсутствия кварца и фуксита, родингиты следует признать особенным минералого-петраграфическим типом метасоматитов с благороднометальной минерализацией. Это  отличает их от родингитоподобных тел  на объектах Восточного Саяна и Корякского нагорья.</a:t>
            </a:r>
          </a:p>
          <a:p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660604-530B-4FA1-B3DB-0A52C094CD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85112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Благодарности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981075"/>
            <a:ext cx="7885112" cy="5111750"/>
          </a:xfrm>
        </p:spPr>
        <p:txBody>
          <a:bodyPr/>
          <a:lstStyle/>
          <a:p>
            <a:pPr marL="45720"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Хочу принести </a:t>
            </a:r>
            <a:r>
              <a:rPr lang="ru-RU" sz="2400" dirty="0">
                <a:solidFill>
                  <a:srgbClr val="FFFF00"/>
                </a:solidFill>
              </a:rPr>
              <a:t>свои </a:t>
            </a:r>
            <a:r>
              <a:rPr lang="ru-RU" sz="2400" dirty="0" smtClean="0">
                <a:solidFill>
                  <a:srgbClr val="FFFF00"/>
                </a:solidFill>
              </a:rPr>
              <a:t>искренние благодарности </a:t>
            </a:r>
            <a:r>
              <a:rPr lang="ru-RU" sz="2400" dirty="0">
                <a:solidFill>
                  <a:srgbClr val="FFFF00"/>
                </a:solidFill>
              </a:rPr>
              <a:t>коллективу, который помогал в изучении данного вопроса и написании дипломной работы. </a:t>
            </a:r>
            <a:r>
              <a:rPr lang="ru-RU" sz="2400" dirty="0" smtClean="0">
                <a:solidFill>
                  <a:srgbClr val="FFFF00"/>
                </a:solidFill>
              </a:rPr>
              <a:t>В </a:t>
            </a:r>
            <a:r>
              <a:rPr lang="ru-RU" sz="2400" dirty="0">
                <a:solidFill>
                  <a:srgbClr val="FFFF00"/>
                </a:solidFill>
              </a:rPr>
              <a:t>отдельности поблагодарить: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Своего научного руководителя, </a:t>
            </a:r>
            <a:r>
              <a:rPr lang="ru-RU" sz="2400" dirty="0" err="1" smtClean="0">
                <a:solidFill>
                  <a:srgbClr val="FFFF00"/>
                </a:solidFill>
              </a:rPr>
              <a:t>Удачина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Валерия </a:t>
            </a:r>
            <a:r>
              <a:rPr lang="ru-RU" sz="2400" dirty="0" smtClean="0">
                <a:solidFill>
                  <a:srgbClr val="FFFF00"/>
                </a:solidFill>
              </a:rPr>
              <a:t>Николаевича;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Работников шлифовальной мастерской;</a:t>
            </a:r>
            <a:endParaRPr lang="ru-RU" sz="2400" dirty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</a:rPr>
              <a:t>Кабанову Ларису </a:t>
            </a:r>
            <a:r>
              <a:rPr lang="ru-RU" sz="2400" dirty="0" smtClean="0">
                <a:solidFill>
                  <a:srgbClr val="FFFF00"/>
                </a:solidFill>
              </a:rPr>
              <a:t>Яковлевну;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Белогуб Елену Витальевну;</a:t>
            </a:r>
            <a:endParaRPr lang="ru-RU" sz="2400" dirty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2400" dirty="0" err="1">
                <a:solidFill>
                  <a:srgbClr val="FFFF00"/>
                </a:solidFill>
              </a:rPr>
              <a:t>Муфтахова</a:t>
            </a:r>
            <a:r>
              <a:rPr lang="ru-RU" sz="2400" dirty="0">
                <a:solidFill>
                  <a:srgbClr val="FFFF00"/>
                </a:solidFill>
              </a:rPr>
              <a:t> Вячеслава </a:t>
            </a:r>
            <a:r>
              <a:rPr lang="ru-RU" sz="2400" dirty="0" err="1" smtClean="0">
                <a:solidFill>
                  <a:srgbClr val="FFFF00"/>
                </a:solidFill>
              </a:rPr>
              <a:t>Ахсановича</a:t>
            </a:r>
            <a:r>
              <a:rPr lang="ru-RU" sz="2400" dirty="0" smtClean="0">
                <a:solidFill>
                  <a:srgbClr val="FFFF00"/>
                </a:solidFill>
              </a:rPr>
              <a:t>;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2400" dirty="0" err="1" smtClean="0">
                <a:solidFill>
                  <a:srgbClr val="FFFF00"/>
                </a:solidFill>
              </a:rPr>
              <a:t>Макагонова</a:t>
            </a:r>
            <a:r>
              <a:rPr lang="ru-RU" sz="2400" dirty="0" smtClean="0">
                <a:solidFill>
                  <a:srgbClr val="FFFF00"/>
                </a:solidFill>
              </a:rPr>
              <a:t> Евгения Павловича.</a:t>
            </a:r>
            <a:endParaRPr lang="ru-RU" sz="2400" dirty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D57417-E73F-4C36-AE5B-32BD056218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916113"/>
            <a:ext cx="7885113" cy="2233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Спасибо за внимание!!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278F20-016F-4187-8974-E71BEAB683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7724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Методы   исследования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6100" y="1844675"/>
            <a:ext cx="4248150" cy="2447925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FFFF00"/>
                </a:solidFill>
              </a:rPr>
              <a:t>На этапе полевых работ </a:t>
            </a:r>
            <a:r>
              <a:rPr lang="ru-RU" sz="1800" dirty="0" smtClean="0">
                <a:solidFill>
                  <a:srgbClr val="FFFF00"/>
                </a:solidFill>
              </a:rPr>
              <a:t>производилось </a:t>
            </a:r>
            <a:r>
              <a:rPr lang="ru-RU" sz="1800" dirty="0">
                <a:solidFill>
                  <a:srgbClr val="FFFF00"/>
                </a:solidFill>
              </a:rPr>
              <a:t>изучение строения </a:t>
            </a:r>
            <a:r>
              <a:rPr lang="ru-RU" sz="1800" dirty="0" smtClean="0">
                <a:solidFill>
                  <a:srgbClr val="FFFF00"/>
                </a:solidFill>
              </a:rPr>
              <a:t>местности, геологических </a:t>
            </a:r>
            <a:r>
              <a:rPr lang="ru-RU" sz="1800" dirty="0">
                <a:solidFill>
                  <a:srgbClr val="FFFF00"/>
                </a:solidFill>
              </a:rPr>
              <a:t>разрезов и отбор проб для дальнейшего изучения в лабораториях.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FFFF00"/>
                </a:solidFill>
              </a:rPr>
              <a:t>Перед проведением полевых работ были изучены литература и публикации о данной местности, для того, чтобы хорошо представлять, с чем придется </a:t>
            </a:r>
            <a:r>
              <a:rPr lang="ru-RU" sz="1800" dirty="0" smtClean="0">
                <a:solidFill>
                  <a:srgbClr val="FFFF00"/>
                </a:solidFill>
              </a:rPr>
              <a:t>работать.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6387" name="Рисунок 4" descr="C:\Users\evil\Desktop\Карабаш_гор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396081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084513" y="2752725"/>
            <a:ext cx="73025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35300" y="2846388"/>
            <a:ext cx="71438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5000" y="6489700"/>
            <a:ext cx="92075" cy="10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1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E5ACC-2761-4913-91F1-EC4FCC0118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885112" cy="13620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Камеральное   описание   текстур   и структур  вмещающих  пород  и  руд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7900" y="981075"/>
            <a:ext cx="3706813" cy="4824413"/>
          </a:xfrm>
        </p:spPr>
        <p:txBody>
          <a:bodyPr>
            <a:normAutofit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FFFF00"/>
                </a:solidFill>
              </a:rPr>
              <a:t>Петрографическое исследование шлифов производилось на оптическом </a:t>
            </a:r>
            <a:r>
              <a:rPr lang="ru-RU" sz="2000" dirty="0" smtClean="0">
                <a:solidFill>
                  <a:srgbClr val="FFFF00"/>
                </a:solidFill>
              </a:rPr>
              <a:t>микроскопе </a:t>
            </a:r>
            <a:r>
              <a:rPr lang="en-US" sz="2000" dirty="0" smtClean="0">
                <a:solidFill>
                  <a:srgbClr val="FFFF00"/>
                </a:solidFill>
              </a:rPr>
              <a:t>Scope A1 </a:t>
            </a:r>
            <a:r>
              <a:rPr lang="ru-RU" sz="2000" dirty="0" smtClean="0">
                <a:solidFill>
                  <a:srgbClr val="FFFF00"/>
                </a:solidFill>
              </a:rPr>
              <a:t>и </a:t>
            </a:r>
            <a:r>
              <a:rPr lang="en-US" sz="2000" dirty="0" err="1">
                <a:solidFill>
                  <a:srgbClr val="FFFF00"/>
                </a:solidFill>
              </a:rPr>
              <a:t>Axiolab</a:t>
            </a:r>
            <a:r>
              <a:rPr lang="ru-RU" sz="2000" dirty="0">
                <a:solidFill>
                  <a:srgbClr val="FFFF00"/>
                </a:solidFill>
              </a:rPr>
              <a:t> 6.0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Определение </a:t>
            </a:r>
            <a:r>
              <a:rPr lang="ru-RU" sz="2000" dirty="0">
                <a:solidFill>
                  <a:srgbClr val="FFFF00"/>
                </a:solidFill>
              </a:rPr>
              <a:t>основных минералов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FFF00"/>
                </a:solidFill>
              </a:rPr>
              <a:t>Определение цвета минералов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FFF00"/>
                </a:solidFill>
              </a:rPr>
              <a:t>Описание структур и текстур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FFFF00"/>
                </a:solidFill>
              </a:rPr>
              <a:t>Определение показателя преломления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Плеохроизм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7411" name="Picture 2" descr="H:\графика\IMG_0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4051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C52464-50CB-410D-9B7A-5B57B444AF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885112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Геологическое   строение   района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3800" y="620713"/>
            <a:ext cx="3816350" cy="5616575"/>
          </a:xfrm>
        </p:spPr>
        <p:txBody>
          <a:bodyPr>
            <a:normAutofit fontScale="92500" lnSpcReduction="10000"/>
          </a:bodyPr>
          <a:lstStyle/>
          <a:p>
            <a:pPr marL="45720" fontAlgn="auto"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rgbClr val="FFFF00"/>
                </a:solidFill>
              </a:rPr>
              <a:t>Карабашский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массив альпинотипных </a:t>
            </a:r>
            <a:r>
              <a:rPr lang="ru-RU" sz="2000" dirty="0" err="1">
                <a:solidFill>
                  <a:srgbClr val="FFFF00"/>
                </a:solidFill>
              </a:rPr>
              <a:t>гипербазитов</a:t>
            </a:r>
            <a:r>
              <a:rPr lang="ru-RU" sz="2000" dirty="0">
                <a:solidFill>
                  <a:srgbClr val="FFFF00"/>
                </a:solidFill>
              </a:rPr>
              <a:t> локализован в зоне Главного Уральского разлома (ГУР), разделяющего </a:t>
            </a:r>
            <a:r>
              <a:rPr lang="ru-RU" sz="2000" dirty="0" err="1">
                <a:solidFill>
                  <a:srgbClr val="FFFF00"/>
                </a:solidFill>
              </a:rPr>
              <a:t>палеоконтинентальный</a:t>
            </a:r>
            <a:r>
              <a:rPr lang="ru-RU" sz="2000" dirty="0">
                <a:solidFill>
                  <a:srgbClr val="FFFF00"/>
                </a:solidFill>
              </a:rPr>
              <a:t> и </a:t>
            </a:r>
            <a:r>
              <a:rPr lang="ru-RU" sz="2000" dirty="0" err="1">
                <a:solidFill>
                  <a:srgbClr val="FFFF00"/>
                </a:solidFill>
              </a:rPr>
              <a:t>палеоокеанический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сектора </a:t>
            </a:r>
            <a:r>
              <a:rPr lang="ru-RU" sz="2000" dirty="0">
                <a:solidFill>
                  <a:srgbClr val="FFFF00"/>
                </a:solidFill>
              </a:rPr>
              <a:t>Урала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FFFF00"/>
                </a:solidFill>
              </a:rPr>
              <a:t>На широте г. Карабаш зона ГУР сложена </a:t>
            </a:r>
            <a:r>
              <a:rPr lang="ru-RU" sz="1800" dirty="0" err="1">
                <a:solidFill>
                  <a:srgbClr val="FFFF00"/>
                </a:solidFill>
              </a:rPr>
              <a:t>серпентинизированными</a:t>
            </a:r>
            <a:r>
              <a:rPr lang="ru-RU" sz="1800" dirty="0">
                <a:solidFill>
                  <a:srgbClr val="FFFF00"/>
                </a:solidFill>
              </a:rPr>
              <a:t> ультраосновными </a:t>
            </a:r>
            <a:r>
              <a:rPr lang="ru-RU" sz="1800" dirty="0" smtClean="0">
                <a:solidFill>
                  <a:srgbClr val="FFFF00"/>
                </a:solidFill>
              </a:rPr>
              <a:t>породами.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С </a:t>
            </a:r>
            <a:r>
              <a:rPr lang="ru-RU" sz="2000" dirty="0">
                <a:solidFill>
                  <a:srgbClr val="FFFF00"/>
                </a:solidFill>
              </a:rPr>
              <a:t>запада расположены </a:t>
            </a:r>
            <a:r>
              <a:rPr lang="ru-RU" sz="2000" dirty="0" err="1">
                <a:solidFill>
                  <a:srgbClr val="FFFF00"/>
                </a:solidFill>
              </a:rPr>
              <a:t>медноколчеданные</a:t>
            </a:r>
            <a:r>
              <a:rPr lang="ru-RU" sz="2000" dirty="0">
                <a:solidFill>
                  <a:srgbClr val="FFFF00"/>
                </a:solidFill>
              </a:rPr>
              <a:t> месторождения силура-девона. Вмещающими являются вулканогенные и вулканогенно-осадочные породы Магнитогорского </a:t>
            </a:r>
            <a:r>
              <a:rPr lang="ru-RU" sz="2000" dirty="0" err="1">
                <a:solidFill>
                  <a:srgbClr val="FFFF00"/>
                </a:solidFill>
              </a:rPr>
              <a:t>мегасинклинория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FFFF00"/>
                </a:solidFill>
              </a:rPr>
              <a:t>На востоке расположено северное окончание </a:t>
            </a:r>
            <a:r>
              <a:rPr lang="ru-RU" sz="2000" dirty="0" err="1">
                <a:solidFill>
                  <a:srgbClr val="FFFF00"/>
                </a:solidFill>
              </a:rPr>
              <a:t>Ильменогорского</a:t>
            </a:r>
            <a:r>
              <a:rPr lang="ru-RU" sz="2000" dirty="0">
                <a:solidFill>
                  <a:srgbClr val="FFFF00"/>
                </a:solidFill>
              </a:rPr>
              <a:t> массива. 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435" name="Picture 2" descr="H:\графика\Рисунок1ис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441007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84163" y="6453188"/>
            <a:ext cx="799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FFFF00"/>
                </a:solidFill>
                <a:latin typeface="Arial Narrow" pitchFamily="34" charset="0"/>
              </a:rPr>
              <a:t>Схема геологического строения района работ по Сначеву и др. (Сначев и др.,2012)</a:t>
            </a:r>
          </a:p>
        </p:txBody>
      </p:sp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99AD1-5AF3-49EC-A13B-DDEFE57AC5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3860800"/>
            <a:ext cx="8034337" cy="2881313"/>
          </a:xfrm>
        </p:spPr>
        <p:txBody>
          <a:bodyPr/>
          <a:lstStyle/>
          <a:p>
            <a:pPr marL="45720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1 </a:t>
            </a:r>
            <a:r>
              <a:rPr lang="ru-RU" dirty="0">
                <a:solidFill>
                  <a:srgbClr val="FFFF00"/>
                </a:solidFill>
              </a:rPr>
              <a:t>– метаморфические породы </a:t>
            </a:r>
            <a:r>
              <a:rPr lang="ru-RU" dirty="0" err="1">
                <a:solidFill>
                  <a:srgbClr val="FFFF00"/>
                </a:solidFill>
              </a:rPr>
              <a:t>Ильменогорского</a:t>
            </a:r>
            <a:r>
              <a:rPr lang="ru-RU" dirty="0">
                <a:solidFill>
                  <a:srgbClr val="FFFF00"/>
                </a:solidFill>
              </a:rPr>
              <a:t> комплекса; 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2 – серпентиниты; 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3 – вулканогенно-осадочные толщи силура; 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4 – вулканогенно-осадочные толщи девона; 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5 – зона </a:t>
            </a:r>
            <a:r>
              <a:rPr lang="ru-RU" dirty="0" err="1">
                <a:solidFill>
                  <a:srgbClr val="FFFF00"/>
                </a:solidFill>
              </a:rPr>
              <a:t>родингитов</a:t>
            </a:r>
            <a:r>
              <a:rPr lang="ru-RU" dirty="0">
                <a:solidFill>
                  <a:srgbClr val="FFFF00"/>
                </a:solidFill>
              </a:rPr>
              <a:t>; 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6 – зоны тектонического меланжа в серпентинитах;</a:t>
            </a:r>
          </a:p>
          <a:p>
            <a:pPr marL="45720" fontAlgn="auto"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7 – разломы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:\графика\scan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8026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476375" y="333375"/>
            <a:ext cx="6646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Arial Narrow" pitchFamily="34" charset="0"/>
              </a:rPr>
              <a:t>Геологический разрез Карабашского массива 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4716463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i="1">
                <a:solidFill>
                  <a:srgbClr val="FFFF00"/>
                </a:solidFill>
                <a:latin typeface="Arial Narrow" pitchFamily="34" charset="0"/>
              </a:rPr>
              <a:t>Схема по Мурзину  и др. (Мурзин  и др.  2013) </a:t>
            </a:r>
          </a:p>
          <a:p>
            <a:pPr marL="44450"/>
            <a:r>
              <a:rPr lang="ru-RU" i="1">
                <a:solidFill>
                  <a:srgbClr val="FFFF00"/>
                </a:solidFill>
                <a:latin typeface="Arial Narrow" pitchFamily="34" charset="0"/>
              </a:rPr>
              <a:t>с упрощениями автора. </a:t>
            </a:r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D112D-313D-4E08-8B44-6E1F788892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85112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Геологическое   </a:t>
            </a:r>
            <a:r>
              <a:rPr lang="ru-RU" sz="2800" dirty="0"/>
              <a:t>строение месторождения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638" y="1209675"/>
            <a:ext cx="4283075" cy="5191125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Ультраосновные </a:t>
            </a:r>
            <a:r>
              <a:rPr lang="ru-RU" dirty="0">
                <a:solidFill>
                  <a:srgbClr val="FFFF00"/>
                </a:solidFill>
              </a:rPr>
              <a:t>породы слагают широкую вытянутую в северо-восточном направлении полосу, которая на востоке чередуется с выходами кремнистых сланцев, </a:t>
            </a:r>
            <a:r>
              <a:rPr lang="ru-RU" dirty="0" err="1">
                <a:solidFill>
                  <a:srgbClr val="FFFF00"/>
                </a:solidFill>
              </a:rPr>
              <a:t>туффитов</a:t>
            </a:r>
            <a:r>
              <a:rPr lang="ru-RU" dirty="0">
                <a:solidFill>
                  <a:srgbClr val="FFFF00"/>
                </a:solidFill>
              </a:rPr>
              <a:t> и эффузивных пород, на </a:t>
            </a:r>
            <a:r>
              <a:rPr lang="ru-RU" dirty="0" smtClean="0">
                <a:solidFill>
                  <a:srgbClr val="FFFF00"/>
                </a:solidFill>
              </a:rPr>
              <a:t>западе контактируют </a:t>
            </a:r>
            <a:r>
              <a:rPr lang="ru-RU" dirty="0">
                <a:solidFill>
                  <a:srgbClr val="FFFF00"/>
                </a:solidFill>
              </a:rPr>
              <a:t>с породами эффузивного происхождения 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Золотоносные жилы </a:t>
            </a:r>
            <a:r>
              <a:rPr lang="ru-RU" dirty="0" err="1" smtClean="0">
                <a:solidFill>
                  <a:srgbClr val="FFFF00"/>
                </a:solidFill>
              </a:rPr>
              <a:t>Карабашского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месторождения прослеживаются </a:t>
            </a:r>
            <a:r>
              <a:rPr lang="ru-RU" dirty="0">
                <a:solidFill>
                  <a:srgbClr val="FFFF00"/>
                </a:solidFill>
              </a:rPr>
              <a:t>в северном – </a:t>
            </a:r>
            <a:r>
              <a:rPr lang="ru-RU" dirty="0" smtClean="0">
                <a:solidFill>
                  <a:srgbClr val="FFFF00"/>
                </a:solidFill>
              </a:rPr>
              <a:t>северо-восточном </a:t>
            </a:r>
            <a:r>
              <a:rPr lang="ru-RU" dirty="0">
                <a:solidFill>
                  <a:srgbClr val="FFFF00"/>
                </a:solidFill>
              </a:rPr>
              <a:t>направлении на 2,5 </a:t>
            </a:r>
            <a:r>
              <a:rPr lang="ru-RU" dirty="0" smtClean="0">
                <a:solidFill>
                  <a:srgbClr val="FFFF00"/>
                </a:solidFill>
              </a:rPr>
              <a:t>км. Жилы </a:t>
            </a:r>
            <a:r>
              <a:rPr lang="ru-RU" dirty="0">
                <a:solidFill>
                  <a:srgbClr val="FFFF00"/>
                </a:solidFill>
              </a:rPr>
              <a:t>разбиты рядом параллельных трещин, выполненных крупными кристаллами диопсида с примесью граната, хлорита и </a:t>
            </a:r>
            <a:r>
              <a:rPr lang="ru-RU" dirty="0" smtClean="0">
                <a:solidFill>
                  <a:srgbClr val="FFFF00"/>
                </a:solidFill>
              </a:rPr>
              <a:t>карбоната (мощностью 2-10 см). </a:t>
            </a:r>
            <a:r>
              <a:rPr lang="ru-RU" dirty="0">
                <a:solidFill>
                  <a:srgbClr val="FFFF00"/>
                </a:solidFill>
              </a:rPr>
              <a:t>К этим поперечным прожилкам (второй период отложения жильного материала) и приурочено максимальное содержание </a:t>
            </a:r>
            <a:r>
              <a:rPr lang="ru-RU" dirty="0" smtClean="0">
                <a:solidFill>
                  <a:srgbClr val="FFFF00"/>
                </a:solidFill>
              </a:rPr>
              <a:t>золота.</a:t>
            </a:r>
            <a:endParaRPr lang="ru-RU" dirty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3" name="Picture 2" descr="H:\графика\scan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052513"/>
            <a:ext cx="331311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96888" y="6381750"/>
            <a:ext cx="8647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FF00"/>
                </a:solidFill>
                <a:latin typeface="Arial Narrow" pitchFamily="34" charset="0"/>
              </a:rPr>
              <a:t>Схема расположения рудоносных жил по Переляеву (Переляев, 1948) с упрощениями автора. </a:t>
            </a:r>
          </a:p>
          <a:p>
            <a:endParaRPr lang="ru-RU" i="1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048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86862-6970-4118-AC39-4F7275930A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885113" cy="719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Места отбора проб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5516563"/>
            <a:ext cx="7885112" cy="1341437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rgbClr val="FFFF00"/>
                </a:solidFill>
              </a:rPr>
              <a:t>Родингитовая</a:t>
            </a:r>
            <a:r>
              <a:rPr lang="ru-RU" sz="2000" dirty="0" smtClean="0">
                <a:solidFill>
                  <a:srgbClr val="FFFF00"/>
                </a:solidFill>
              </a:rPr>
              <a:t> дайка </a:t>
            </a:r>
            <a:r>
              <a:rPr lang="ru-RU" sz="2000" dirty="0">
                <a:solidFill>
                  <a:srgbClr val="FFFF00"/>
                </a:solidFill>
              </a:rPr>
              <a:t>(примерной мощностью 3-4м) во вмещающих </a:t>
            </a:r>
            <a:r>
              <a:rPr lang="ru-RU" sz="2000" dirty="0" smtClean="0">
                <a:solidFill>
                  <a:srgbClr val="FFFF00"/>
                </a:solidFill>
              </a:rPr>
              <a:t>серпентинитах (Южное обнажении).</a:t>
            </a:r>
            <a:endParaRPr lang="ru-RU" sz="2000" dirty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1507" name="Picture 2" descr="H:\графика\южн об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77819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93A05C-54E7-48EA-907C-2C1E12E603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-17463"/>
            <a:ext cx="7885113" cy="1500188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Линзы </a:t>
            </a:r>
            <a:r>
              <a:rPr lang="ru-RU" sz="2000" dirty="0" err="1">
                <a:solidFill>
                  <a:srgbClr val="FFFF00"/>
                </a:solidFill>
              </a:rPr>
              <a:t>родингитов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в серпентинит-хлоритовых породах (Северное обнажение).</a:t>
            </a:r>
            <a:endParaRPr lang="ru-RU" sz="2000" dirty="0">
              <a:solidFill>
                <a:srgbClr val="FFFF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0" name="Picture 2" descr="H:\графика\северное об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0580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8A0039-0381-42D8-AE4C-B09B8DBFB7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616</TotalTime>
  <Words>897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 Narrow</vt:lpstr>
      <vt:lpstr>Arial</vt:lpstr>
      <vt:lpstr>Calibri</vt:lpstr>
      <vt:lpstr>Горизонт</vt:lpstr>
      <vt:lpstr>Горизонт</vt:lpstr>
      <vt:lpstr>Горизонт</vt:lpstr>
      <vt:lpstr>ЮЖНО-УРАЛЬСКИЙ  ГОСУДАРСТВЕННЫЙ УНИВЕРСИТЕТ ФИЛИАЛ  В  Г. МИАССЕ  БАКАЛАВРСКАЯ РАБОТА   ГЕОЛОГИЧЕСКОЕ  СТРОЕНИЕ  И МИНЕРАЛОГО-ПЕТРОГРАФИЧЕСКАЯ ХАРАКТЕРИСТИКА  МЕСТОРОЖДЕНИЯ  «ЗОЛОТАЯ ГОРА» (ЮЖНЫЙ УРАЛ)</vt:lpstr>
      <vt:lpstr>ЦЕЛЬ   РАБОТЫ</vt:lpstr>
      <vt:lpstr>МЕТОДЫ   ИССЛЕДОВАНИЯ</vt:lpstr>
      <vt:lpstr>КАМЕРАЛЬНОЕ   ОПИСАНИЕ   ТЕКСТУР   И СТРУКТУР  ВМЕЩАЮЩИХ  ПОРОД  И  РУД</vt:lpstr>
      <vt:lpstr>ГЕОЛОГИЧЕСКОЕ   СТРОЕНИЕ   РАЙОНА</vt:lpstr>
      <vt:lpstr>Слайд 6</vt:lpstr>
      <vt:lpstr>ГЕОЛОГИЧЕСКОЕ   СТРОЕНИЕ МЕСТОРОЖДЕНИЯ</vt:lpstr>
      <vt:lpstr>МЕСТА ОТБОРА ПРОБ</vt:lpstr>
      <vt:lpstr>Слайд 9</vt:lpstr>
      <vt:lpstr>СЕРПЕНТИНИЗИРОВАННЫЙ   ГАРЦБУРГИТ</vt:lpstr>
      <vt:lpstr>Слайд 11</vt:lpstr>
      <vt:lpstr>ХЛОРИТ-СЕРПЕНТИНОВАЯ   ПОРОДА</vt:lpstr>
      <vt:lpstr>ХЛОРИТ-КАРБОНАТНАЯ   ПОРОДА</vt:lpstr>
      <vt:lpstr>ХЛОРИТОВАЯ ПОРОДА</vt:lpstr>
      <vt:lpstr>Слайд 15</vt:lpstr>
      <vt:lpstr>РОДИНГИТ</vt:lpstr>
      <vt:lpstr>ХЛОРИТ-КАРБОНАТНАЯ  ПОРОДА</vt:lpstr>
      <vt:lpstr>САМОРОДНЫЕ МЕТАЛЛЫ МЕСТОРОЖДЕНИЯ </vt:lpstr>
      <vt:lpstr>ГИПОТЕЗЫ  ПО  ОСОБЕННОСТЯМ  ГЕНЕЗИСА МЕСТОРОЖДЕНИЯ  «ЗОЛОТАЯ ГОРА»</vt:lpstr>
      <vt:lpstr>ВЫВОДЫ </vt:lpstr>
      <vt:lpstr>БЛАГОДАРНОСТИ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Южно-Уральский государственный университет Филиал в г. Миассе  Бакалаврская работа  На тему: «Геологическое строение и минералого-петрографическая характеристика месторождения «Золотая гора» (Южный Урал) »</dc:title>
  <dc:creator>evil</dc:creator>
  <cp:lastModifiedBy>NATALIYA S.</cp:lastModifiedBy>
  <cp:revision>34</cp:revision>
  <dcterms:created xsi:type="dcterms:W3CDTF">2014-06-11T21:07:26Z</dcterms:created>
  <dcterms:modified xsi:type="dcterms:W3CDTF">2014-06-14T02:53:40Z</dcterms:modified>
</cp:coreProperties>
</file>