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73" r:id="rId3"/>
    <p:sldId id="257" r:id="rId4"/>
    <p:sldId id="267" r:id="rId5"/>
    <p:sldId id="258" r:id="rId6"/>
    <p:sldId id="259" r:id="rId7"/>
    <p:sldId id="270" r:id="rId8"/>
    <p:sldId id="260" r:id="rId9"/>
    <p:sldId id="261" r:id="rId10"/>
    <p:sldId id="262" r:id="rId11"/>
    <p:sldId id="264" r:id="rId12"/>
    <p:sldId id="266" r:id="rId13"/>
    <p:sldId id="268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0215B-A142-470C-B0A1-EA48BDFC8D67}" type="datetimeFigureOut">
              <a:rPr lang="ru-RU" smtClean="0"/>
              <a:pPr/>
              <a:t>13.06.2014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D51E1-3B01-478E-BDE7-31AACBD3A2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D51E1-3B01-478E-BDE7-31AACBD3A20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606552" y="228600"/>
            <a:ext cx="7851648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Южно-Уральский Государственный Университет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Филиал в г. Миассе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Геологический факультет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Кафедра геологии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3400" y="2057400"/>
            <a:ext cx="7854696" cy="1752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Выпускная квалификационная работа</a:t>
            </a:r>
          </a:p>
          <a:p>
            <a:pPr algn="ctr">
              <a:buNone/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тему:</a:t>
            </a:r>
          </a:p>
          <a:p>
            <a:pPr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Минералогия </a:t>
            </a:r>
            <a:r>
              <a:rPr lang="ru-RU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золото-сурьмяного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месторождения </a:t>
            </a:r>
            <a:r>
              <a:rPr lang="ru-RU" sz="2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Сентачан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Республика Саха (Якутия)</a:t>
            </a:r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Студент: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Мурдасов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И. А.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  Заведующий кафедрой: проф.,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д.г.-м.н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Масленников В. В</a:t>
            </a:r>
          </a:p>
          <a:p>
            <a:pPr algn="r">
              <a:buNone/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Руководитель: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к.г.-м.н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Магаконов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Е. П.</a:t>
            </a:r>
          </a:p>
          <a:p>
            <a:pPr algn="r">
              <a:buNone/>
            </a:pP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Рецензент: к.г.-м.н.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Муфтахов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В. А.</a:t>
            </a:r>
            <a:endParaRPr lang="en-U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My\Полезная информация\Универ\Диплом\Фото\с-4\P523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2520950" cy="1889125"/>
          </a:xfrm>
          <a:prstGeom prst="rect">
            <a:avLst/>
          </a:prstGeom>
          <a:noFill/>
        </p:spPr>
      </p:pic>
      <p:pic>
        <p:nvPicPr>
          <p:cNvPr id="19459" name="Picture 3" descr="C:\My\Полезная информация\Универ\Диплом\Фото\с-4\P523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4664"/>
            <a:ext cx="2520950" cy="1889125"/>
          </a:xfrm>
          <a:prstGeom prst="rect">
            <a:avLst/>
          </a:prstGeom>
          <a:noFill/>
        </p:spPr>
      </p:pic>
      <p:pic>
        <p:nvPicPr>
          <p:cNvPr id="19460" name="Picture 4" descr="C:\My\Полезная информация\Универ\Диплом\Фото\с-4\P523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348187"/>
            <a:ext cx="2520950" cy="1889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71600" y="2440321"/>
            <a:ext cx="72728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Пирит -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FeS</a:t>
            </a:r>
            <a:r>
              <a:rPr lang="ru-RU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 встречается относительно редко в сростках с арсенопиритом (а). 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Арсенопирит -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FeAsS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- более распространенный минерал. В полировках в поперечном сечении имеет форму ромба (а). Образует сростки с пиритом, а так же нередко содержит включения сфалерита (б) и углеродистого вещества (в).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7548" y="261940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60356" y="32628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01906" y="420834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646248" y="10527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Apy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784090" y="198214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Py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740352" y="14127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</a:t>
            </a:r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7740352" y="1196752"/>
            <a:ext cx="216024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10</a:t>
            </a:fld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My\Полезная информация\Универ\Диплом\Фото\FV00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005064"/>
            <a:ext cx="3070406" cy="2304256"/>
          </a:xfrm>
          <a:prstGeom prst="rect">
            <a:avLst/>
          </a:prstGeom>
          <a:noFill/>
        </p:spPr>
      </p:pic>
      <p:pic>
        <p:nvPicPr>
          <p:cNvPr id="21509" name="Picture 5" descr="C:\My\Полезная информация\Универ\Диплом\Фото\FV00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3024336" cy="226968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051720" y="2924944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	Жилы состоят из кварца и карбоната в различных соотношениях. Отличительной особенностью является наличие зоны геометрического отбора.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11</a:t>
            </a:fld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My\Полезная информация\Универ\Диплом\Фото\FV00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0648"/>
            <a:ext cx="4224082" cy="3168352"/>
          </a:xfrm>
          <a:prstGeom prst="rect">
            <a:avLst/>
          </a:prstGeom>
          <a:noFill/>
        </p:spPr>
      </p:pic>
      <p:pic>
        <p:nvPicPr>
          <p:cNvPr id="6" name="Picture 2" descr="C:\My\Полезная информация\Универ\Диплом\Фото\FV00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7"/>
            <a:ext cx="4320480" cy="323763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3717032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	Кварц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сильно деформирован. Содержит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множество газово-жидких включений и включений рудного вещества.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12</a:t>
            </a:fld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2924944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Пластинки золота в кварце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Примечание: фото сделано при помощи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бинолупы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Stemi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2000-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13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My\Полезная информация\Универ\Диплом\Stemi 2000-C\4911f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026"/>
            <a:ext cx="3567880" cy="2675910"/>
          </a:xfrm>
          <a:prstGeom prst="rect">
            <a:avLst/>
          </a:prstGeom>
          <a:noFill/>
        </p:spPr>
      </p:pic>
      <p:pic>
        <p:nvPicPr>
          <p:cNvPr id="3075" name="Picture 3" descr="C:\My\Полезная информация\Универ\Диплом\Stemi 2000-C\491111ччff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645024"/>
            <a:ext cx="3915561" cy="2936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Заключение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		В ходе проведения работы были выявлены и исследованы минералы, слагающие руды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золото-сурьмяного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месторождения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Сентачан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 Минералы разделены на рудные, нерудные и вторичные. К рудным относятся: антимонит, арсенопирит, пирит, сфалерит, тетраэдрит, золото; у нерудным: кварц, кальцит, графит, мусковит. Вторичный минерал антимонита -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сенармонтит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None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14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ru-RU" dirty="0" smtClean="0"/>
              <a:t>Автор выражает огромную благодарность за помощь и поддержку в написании работы </a:t>
            </a:r>
            <a:r>
              <a:rPr lang="ru-RU" dirty="0" err="1" smtClean="0"/>
              <a:t>к.г.-м.н</a:t>
            </a:r>
            <a:r>
              <a:rPr lang="ru-RU" dirty="0" smtClean="0"/>
              <a:t>. </a:t>
            </a:r>
            <a:r>
              <a:rPr lang="ru-RU" dirty="0" err="1" smtClean="0"/>
              <a:t>Макагонову</a:t>
            </a:r>
            <a:r>
              <a:rPr lang="ru-RU" dirty="0" smtClean="0"/>
              <a:t> Е. П., </a:t>
            </a:r>
            <a:r>
              <a:rPr lang="ru-RU" dirty="0" err="1" smtClean="0"/>
              <a:t>к.г.-м.н</a:t>
            </a:r>
            <a:r>
              <a:rPr lang="ru-RU" dirty="0" smtClean="0"/>
              <a:t>. Кабановой Л. Я., </a:t>
            </a:r>
            <a:r>
              <a:rPr lang="ru-RU" dirty="0" err="1" smtClean="0"/>
              <a:t>к.г.-м.н</a:t>
            </a:r>
            <a:r>
              <a:rPr lang="ru-RU" dirty="0" smtClean="0"/>
              <a:t>. </a:t>
            </a:r>
            <a:r>
              <a:rPr lang="ru-RU" dirty="0" err="1" smtClean="0"/>
              <a:t>Муфтахову</a:t>
            </a:r>
            <a:r>
              <a:rPr lang="ru-RU" dirty="0" smtClean="0"/>
              <a:t> В. А., </a:t>
            </a:r>
            <a:r>
              <a:rPr lang="ru-RU" dirty="0" err="1" smtClean="0"/>
              <a:t>к.г.-м.н</a:t>
            </a:r>
            <a:r>
              <a:rPr lang="ru-RU" dirty="0" smtClean="0"/>
              <a:t>. Новоселову К. А., </a:t>
            </a:r>
            <a:r>
              <a:rPr lang="ru-RU" dirty="0" err="1" smtClean="0"/>
              <a:t>Целуйко</a:t>
            </a:r>
            <a:r>
              <a:rPr lang="ru-RU" dirty="0" smtClean="0"/>
              <a:t> А. С., Затеевой П. А., а так же работникам шлифовальной мастерской и рентгеновского кабинета </a:t>
            </a:r>
            <a:r>
              <a:rPr lang="ru-RU" dirty="0" err="1" smtClean="0"/>
              <a:t>ИМин</a:t>
            </a:r>
            <a:r>
              <a:rPr lang="ru-RU" dirty="0" smtClean="0"/>
              <a:t> </a:t>
            </a:r>
            <a:r>
              <a:rPr lang="ru-RU" dirty="0" err="1" smtClean="0"/>
              <a:t>УрО</a:t>
            </a:r>
            <a:r>
              <a:rPr lang="ru-RU" dirty="0" smtClean="0"/>
              <a:t> РАН.</a:t>
            </a:r>
          </a:p>
          <a:p>
            <a:pPr algn="just">
              <a:buNone/>
            </a:pPr>
            <a:endParaRPr lang="ru-RU" dirty="0">
              <a:latin typeface="Arial" pitchFamily="34" charset="0"/>
              <a:ea typeface="SimSun-ExtB" pitchFamily="49" charset="-122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15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026" name="Picture 2" descr="C:\My\Полезная информация\Универ\Диплом\Сентача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688387" cy="42132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95736" y="5445224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Местонахождение месторождения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Сентачан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Google Maps)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Цели и задачи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	Цель работы заключается в изучении и определении минерального состава руд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Сентачанского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золото-сурьмяного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месторождения.</a:t>
            </a:r>
          </a:p>
          <a:p>
            <a:pPr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	Для достижения цели были решены задачи: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Анализ материалов предшественников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Описание образцов руд при помощи оптических методов определения минералов в отраженном и проходящем свете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Проведение минералогических исследований</a:t>
            </a:r>
          </a:p>
          <a:p>
            <a:pPr marL="514350" indent="-514350" algn="just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	Актуальность темы заключается в том, что в России в настоящее время месторождения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Сентачан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Сарылах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являются главными поставщиками сурьмы. Так же руды этих месторождений характеризуются повышенными содержаниями золота.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Оглавление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Введение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7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Глава 1.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Методы исследований</a:t>
            </a:r>
          </a:p>
          <a:p>
            <a:pPr>
              <a:lnSpc>
                <a:spcPct val="17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Глава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История геологических исследований</a:t>
            </a:r>
          </a:p>
          <a:p>
            <a:pPr>
              <a:lnSpc>
                <a:spcPct val="17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Глава 3.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Геологическое строение района</a:t>
            </a:r>
          </a:p>
          <a:p>
            <a:pPr>
              <a:lnSpc>
                <a:spcPct val="17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Глава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Геологическое строение месторождения</a:t>
            </a:r>
          </a:p>
          <a:p>
            <a:pPr>
              <a:lnSpc>
                <a:spcPct val="17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Глава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Минералогия руд месторождения</a:t>
            </a:r>
          </a:p>
          <a:p>
            <a:pPr>
              <a:lnSpc>
                <a:spcPct val="17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Заключение</a:t>
            </a:r>
          </a:p>
          <a:p>
            <a:pPr>
              <a:lnSpc>
                <a:spcPct val="17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Список литературы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4</a:t>
            </a:fld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Методика работ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160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Петрографическое описание шлифов с помощью изучения в проходящем свете 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Olympus BX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51)</a:t>
            </a:r>
          </a:p>
          <a:p>
            <a:pPr algn="just">
              <a:lnSpc>
                <a:spcPct val="160000"/>
              </a:lnSpc>
            </a:pPr>
            <a:r>
              <a:rPr lang="ru-RU" dirty="0" err="1" smtClean="0">
                <a:latin typeface="Arial" pitchFamily="34" charset="0"/>
                <a:cs typeface="Arial" pitchFamily="34" charset="0"/>
              </a:rPr>
              <a:t>Минераграфическое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описание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аншлифов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при помощи рудного микроскопа 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Olympus BX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51)</a:t>
            </a:r>
          </a:p>
          <a:p>
            <a:pPr algn="just">
              <a:lnSpc>
                <a:spcPct val="160000"/>
              </a:lnSpc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Изучение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дифрактограмм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отдельно взятых минералов (Дрон-2.0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Cu-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анод графитовый монохроматор)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5</a:t>
            </a:fld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0505" y="579155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Алевролит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6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Picture 3" descr="C:\My\Полезная информация\Универ\Диплом\8,1 леген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2234" y="1196752"/>
            <a:ext cx="2371765" cy="4526118"/>
          </a:xfrm>
          <a:prstGeom prst="rect">
            <a:avLst/>
          </a:prstGeom>
          <a:noFill/>
        </p:spPr>
      </p:pic>
      <p:pic>
        <p:nvPicPr>
          <p:cNvPr id="2" name="Picture 2" descr="C:\My\Полезная информация\Универ\Диплом\8,1 кар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225" y="39188"/>
            <a:ext cx="4320480" cy="6675111"/>
          </a:xfrm>
          <a:prstGeom prst="rect">
            <a:avLst/>
          </a:prstGeom>
          <a:noFill/>
        </p:spPr>
      </p:pic>
      <p:pic>
        <p:nvPicPr>
          <p:cNvPr id="1027" name="Picture 3" descr="C:\My\Полезная информация\Универ\Диплом\Фото\FV00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268" y="3793546"/>
            <a:ext cx="2716548" cy="203869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9268" y="145988"/>
            <a:ext cx="262302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Геологическое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строение 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удного поля</a:t>
            </a:r>
            <a:endParaRPr lang="ru-RU" sz="2800" dirty="0"/>
          </a:p>
        </p:txBody>
      </p:sp>
      <p:pic>
        <p:nvPicPr>
          <p:cNvPr id="1026" name="Picture 2" descr="C:\My\Полезная информация\Универ\Диплом\f9035d902c3d9ce2bcf5b90f34810b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700808"/>
            <a:ext cx="1944216" cy="2028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234231" y="26126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Геологическое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строение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месторождения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156176" y="59492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Образец руды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My\Полезная информация\Универ\Диплом\8,2 кар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17682" cy="6770390"/>
          </a:xfrm>
          <a:prstGeom prst="rect">
            <a:avLst/>
          </a:prstGeom>
          <a:noFill/>
        </p:spPr>
      </p:pic>
      <p:pic>
        <p:nvPicPr>
          <p:cNvPr id="2051" name="Picture 3" descr="C:\My\Полезная информация\Универ\Диплом\8,2 легенд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60648"/>
            <a:ext cx="2801209" cy="3596829"/>
          </a:xfrm>
          <a:prstGeom prst="rect">
            <a:avLst/>
          </a:prstGeom>
          <a:noFill/>
        </p:spPr>
      </p:pic>
      <p:pic>
        <p:nvPicPr>
          <p:cNvPr id="2052" name="Picture 4" descr="C:\My\Полезная информация\Универ\Диплом\Образцы\обробрх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844824"/>
            <a:ext cx="2808312" cy="4086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8640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		Строение основного рудного тела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Сентачанского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месторождения в Якутии (Атлас, 1985)</a:t>
            </a:r>
          </a:p>
        </p:txBody>
      </p:sp>
      <p:pic>
        <p:nvPicPr>
          <p:cNvPr id="2050" name="Picture 2" descr="C:\My\Полезная информация\Универ\Диплом\схема строения рудной зоны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249"/>
            <a:ext cx="9144000" cy="168769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27584" y="364502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Условные обозначения: 1 - алевролиты; 2 - песчаники; 3 - разрывы; 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4 - тектонические зоны смятия; 5 - кварцевые прожили; 6 - рудные тела.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My\Полезная информация\Универ\Диплом\Фото\с-5\P523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484784"/>
            <a:ext cx="3240360" cy="2428229"/>
          </a:xfrm>
          <a:prstGeom prst="rect">
            <a:avLst/>
          </a:prstGeom>
          <a:noFill/>
        </p:spPr>
      </p:pic>
      <p:pic>
        <p:nvPicPr>
          <p:cNvPr id="3078" name="Picture 6" descr="C:\My\Полезная информация\Универ\Диплом\Фото\с-5\P523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72816"/>
            <a:ext cx="2880320" cy="2158426"/>
          </a:xfrm>
          <a:prstGeom prst="rect">
            <a:avLst/>
          </a:prstGeom>
          <a:noFill/>
        </p:spPr>
      </p:pic>
      <p:pic>
        <p:nvPicPr>
          <p:cNvPr id="3080" name="Picture 8" descr="C:\My\Полезная информация\Универ\Диплом\Фото\с-5\P523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509120"/>
            <a:ext cx="2496277" cy="1872207"/>
          </a:xfrm>
          <a:prstGeom prst="rect">
            <a:avLst/>
          </a:prstGeom>
          <a:noFill/>
        </p:spPr>
      </p:pic>
      <p:pic>
        <p:nvPicPr>
          <p:cNvPr id="3081" name="Picture 9" descr="C:\My\Полезная информация\Универ\Диплом\Фото\1-1-5\P529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97152"/>
            <a:ext cx="2520950" cy="188912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79512" y="357301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79512" y="472514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168916" y="4555325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043608" y="3356992"/>
            <a:ext cx="7056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	В результате деформаций антимонит приобретает волнистое погасание (в) и полосы деформаций, проявляющихся по спайности двойников (г).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188640"/>
            <a:ext cx="608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Минералогия руд месторождения</a:t>
            </a:r>
            <a:endParaRPr lang="ru-RU" sz="2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95536" y="620688"/>
            <a:ext cx="2199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Антимонит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Sb</a:t>
            </a:r>
            <a:r>
              <a:rPr lang="ru-RU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ru-RU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112474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встречается двух генераций:  1 - крупнокристаллический, имеющий двойники (а); 2 –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рекристаллизованный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мелкий (б).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6096" y="141277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/>
                </a:solidFill>
              </a:rPr>
              <a:pPr/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219</Words>
  <Application>Microsoft Office PowerPoint</Application>
  <PresentationFormat>Экран (4:3)</PresentationFormat>
  <Paragraphs>81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Цели и задачи</vt:lpstr>
      <vt:lpstr>Оглавление</vt:lpstr>
      <vt:lpstr>Методика работ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Заключение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 PC</dc:creator>
  <cp:lastModifiedBy>LENOVO PC</cp:lastModifiedBy>
  <cp:revision>95</cp:revision>
  <dcterms:created xsi:type="dcterms:W3CDTF">2014-06-04T05:52:03Z</dcterms:created>
  <dcterms:modified xsi:type="dcterms:W3CDTF">2014-06-13T17:41:38Z</dcterms:modified>
</cp:coreProperties>
</file>