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82" r:id="rId15"/>
    <p:sldId id="274" r:id="rId16"/>
    <p:sldId id="278" r:id="rId17"/>
    <p:sldId id="275" r:id="rId18"/>
    <p:sldId id="277" r:id="rId19"/>
    <p:sldId id="286" r:id="rId20"/>
    <p:sldId id="281" r:id="rId21"/>
    <p:sldId id="279" r:id="rId22"/>
    <p:sldId id="287" r:id="rId23"/>
    <p:sldId id="280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B2395-AF0E-47EB-9BF6-E3A749896D39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3B1D5-13B9-4D5C-BCAF-54EE059CB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8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767-4607-42F4-9FFA-C3AE5BCF9E64}" type="datetime1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9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EB9-F381-4589-9444-DB49FE483BE4}" type="datetime1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7B7F-825D-434E-89F4-98C27EAC833A}" type="datetime1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A82-DB49-4A11-B36E-92EDF49F27D3}" type="datetime1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426E-74F6-44AF-85A0-652A6DF510C7}" type="datetime1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0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EA4E-6C1A-4191-993E-33FE52542BE3}" type="datetime1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3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A5BF-DEB4-486C-8A95-9C2B4BF6F25A}" type="datetime1">
              <a:rPr lang="ru-RU" smtClean="0"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4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2AFF-BB88-4B4E-8570-A13BEEC2C387}" type="datetime1">
              <a:rPr lang="ru-RU" smtClean="0"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5152-6C79-4D4E-9D88-95B614876224}" type="datetime1">
              <a:rPr lang="ru-RU" smtClean="0"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7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57B-54C8-42F7-B43C-C64B12665E8E}" type="datetime1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9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4E10-8EEF-4706-8018-7537D94E7587}" type="datetime1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1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ACEF-E966-4FE5-9804-AFF3906EA9CC}" type="datetime1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1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11.wdp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jpe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11" Type="http://schemas.openxmlformats.org/officeDocument/2006/relationships/image" Target="../media/image41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0.jpeg"/><Relationship Id="rId4" Type="http://schemas.openxmlformats.org/officeDocument/2006/relationships/image" Target="../media/image36.emf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microsoft.com/office/2007/relationships/hdphoto" Target="../media/hdphoto15.wdp"/><Relationship Id="rId4" Type="http://schemas.openxmlformats.org/officeDocument/2006/relationships/image" Target="../media/image48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microsoft.com/office/2007/relationships/hdphoto" Target="../media/hdphoto17.wdp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57.jpeg"/><Relationship Id="rId4" Type="http://schemas.openxmlformats.org/officeDocument/2006/relationships/image" Target="../media/image53.jpeg"/><Relationship Id="rId9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microsoft.com/office/2007/relationships/hdphoto" Target="../media/hdphoto21.wdp"/><Relationship Id="rId4" Type="http://schemas.openxmlformats.org/officeDocument/2006/relationships/image" Target="../media/image80.jpeg"/><Relationship Id="rId9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0.jpeg"/><Relationship Id="rId9" Type="http://schemas.openxmlformats.org/officeDocument/2006/relationships/image" Target="../media/image23.jpeg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3337" y="836712"/>
            <a:ext cx="6840760" cy="1872208"/>
          </a:xfr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sz="3700" b="1" dirty="0" smtClean="0">
                <a:solidFill>
                  <a:schemeClr val="tx1"/>
                </a:solidFill>
              </a:rPr>
              <a:t>Минералогия </a:t>
            </a:r>
            <a:r>
              <a:rPr lang="ru-RU" sz="3700" b="1" dirty="0" err="1">
                <a:solidFill>
                  <a:schemeClr val="tx1"/>
                </a:solidFill>
              </a:rPr>
              <a:t>платиноносной</a:t>
            </a:r>
            <a:r>
              <a:rPr lang="ru-RU" sz="3700" b="1" dirty="0">
                <a:solidFill>
                  <a:schemeClr val="tx1"/>
                </a:solidFill>
              </a:rPr>
              <a:t> россыпи </a:t>
            </a:r>
            <a:r>
              <a:rPr lang="ru-RU" sz="3700" b="1" dirty="0" err="1">
                <a:solidFill>
                  <a:schemeClr val="tx1"/>
                </a:solidFill>
              </a:rPr>
              <a:t>р.Кондер</a:t>
            </a:r>
            <a:r>
              <a:rPr lang="ru-RU" sz="3700" b="1" dirty="0">
                <a:solidFill>
                  <a:schemeClr val="tx1"/>
                </a:solidFill>
              </a:rPr>
              <a:t>, </a:t>
            </a:r>
            <a:r>
              <a:rPr lang="ru-RU" sz="3700" b="1" dirty="0" err="1">
                <a:solidFill>
                  <a:schemeClr val="tx1"/>
                </a:solidFill>
              </a:rPr>
              <a:t>Алданский</a:t>
            </a:r>
            <a:r>
              <a:rPr lang="ru-RU" sz="3700" b="1" dirty="0">
                <a:solidFill>
                  <a:schemeClr val="tx1"/>
                </a:solidFill>
              </a:rPr>
              <a:t> щит (Хабаровский край</a:t>
            </a:r>
            <a:r>
              <a:rPr lang="ru-RU" sz="3700" b="1" dirty="0" smtClean="0">
                <a:solidFill>
                  <a:schemeClr val="tx1"/>
                </a:solidFill>
              </a:rPr>
              <a:t>)</a:t>
            </a:r>
            <a:endParaRPr lang="ru-RU" sz="37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357" y="3445768"/>
            <a:ext cx="6480720" cy="19518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Газюкова </a:t>
            </a:r>
            <a:r>
              <a:rPr lang="ru-RU" sz="2000" dirty="0" err="1" smtClean="0">
                <a:solidFill>
                  <a:schemeClr val="tx1"/>
                </a:solidFill>
              </a:rPr>
              <a:t>Рания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Нуриахметовна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/>
          </a:p>
          <a:p>
            <a:r>
              <a:rPr lang="ru-RU" sz="1800" dirty="0">
                <a:solidFill>
                  <a:schemeClr val="tx1"/>
                </a:solidFill>
              </a:rPr>
              <a:t>Заведующий кафедрой: д.г.-</a:t>
            </a:r>
            <a:r>
              <a:rPr lang="ru-RU" sz="1800" dirty="0" err="1">
                <a:solidFill>
                  <a:schemeClr val="tx1"/>
                </a:solidFill>
              </a:rPr>
              <a:t>м.н</a:t>
            </a:r>
            <a:r>
              <a:rPr lang="ru-RU" sz="1800" dirty="0">
                <a:solidFill>
                  <a:schemeClr val="tx1"/>
                </a:solidFill>
              </a:rPr>
              <a:t>. Белогуб Елена </a:t>
            </a:r>
            <a:r>
              <a:rPr lang="ru-RU" sz="1800" dirty="0" smtClean="0">
                <a:solidFill>
                  <a:schemeClr val="tx1"/>
                </a:solidFill>
              </a:rPr>
              <a:t>Витальевна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Руководитель: д.г.-</a:t>
            </a:r>
            <a:r>
              <a:rPr lang="ru-RU" sz="1800" dirty="0" err="1">
                <a:solidFill>
                  <a:schemeClr val="tx1"/>
                </a:solidFill>
              </a:rPr>
              <a:t>м.н</a:t>
            </a:r>
            <a:r>
              <a:rPr lang="ru-RU" sz="1800" dirty="0">
                <a:solidFill>
                  <a:schemeClr val="tx1"/>
                </a:solidFill>
              </a:rPr>
              <a:t>. Белогуб Елена </a:t>
            </a:r>
            <a:r>
              <a:rPr lang="ru-RU" sz="1800" dirty="0" smtClean="0">
                <a:solidFill>
                  <a:schemeClr val="tx1"/>
                </a:solidFill>
              </a:rPr>
              <a:t>Витальевна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Рецензент: к.г.-</a:t>
            </a:r>
            <a:r>
              <a:rPr lang="ru-RU" sz="1800" dirty="0" err="1">
                <a:solidFill>
                  <a:schemeClr val="tx1"/>
                </a:solidFill>
              </a:rPr>
              <a:t>м.н</a:t>
            </a:r>
            <a:r>
              <a:rPr lang="ru-RU" sz="1800" dirty="0">
                <a:solidFill>
                  <a:schemeClr val="tx1"/>
                </a:solidFill>
              </a:rPr>
              <a:t>. Кабанова Лариса Яковлевна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6156012"/>
            <a:ext cx="169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Миасс, 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1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Учёба\Диплом\Фото бинокуляр\rutil_tur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5452"/>
            <a:ext cx="2778945" cy="19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Учёба\Диплом\Фото бинокуляр\q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92" y="3356992"/>
            <a:ext cx="2942208" cy="193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384" y="332656"/>
            <a:ext cx="6965245" cy="355684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Немагнитная фракция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7210" y="6453336"/>
            <a:ext cx="6196405" cy="1576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:\Учёба\Диплом\Фото бинокуляр\zr_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21" y="976372"/>
            <a:ext cx="3024336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24113" y="3068960"/>
            <a:ext cx="13681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+mj-lt"/>
              </a:rPr>
              <a:t>Ц</a:t>
            </a:r>
            <a:r>
              <a:rPr lang="ru-RU" sz="1300" dirty="0" smtClean="0">
                <a:latin typeface="+mj-lt"/>
              </a:rPr>
              <a:t>ирконы</a:t>
            </a:r>
            <a:endParaRPr lang="ru-RU" sz="13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301208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+mj-lt"/>
              </a:rPr>
              <a:t>К</a:t>
            </a:r>
            <a:r>
              <a:rPr lang="ru-RU" sz="1300" dirty="0" smtClean="0">
                <a:latin typeface="+mj-lt"/>
              </a:rPr>
              <a:t>варц</a:t>
            </a:r>
            <a:endParaRPr lang="ru-RU" sz="13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+mj-lt"/>
              </a:rPr>
              <a:t>Рутил</a:t>
            </a:r>
            <a:r>
              <a:rPr lang="ru-RU" sz="1200" dirty="0" smtClean="0">
                <a:latin typeface="+mj-lt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 descr="D:\Учёба\Диплом\Фото бинокуляр\psh_5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102981" cy="2079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076056" y="5301208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+mj-lt"/>
              </a:rPr>
              <a:t>П</a:t>
            </a:r>
            <a:r>
              <a:rPr lang="ru-RU" sz="1300" dirty="0" smtClean="0">
                <a:latin typeface="+mj-lt"/>
              </a:rPr>
              <a:t>олевой шпат с примесными минералами</a:t>
            </a:r>
            <a:endParaRPr lang="ru-RU" sz="1300" dirty="0">
              <a:latin typeface="+mj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D:\Учёба\Диплом\презентация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959816" cy="34454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Учёба\Диплом\презентация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44" y="473258"/>
            <a:ext cx="4681144" cy="36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235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6344" y="-40943"/>
            <a:ext cx="3275856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Распределение </a:t>
            </a:r>
            <a:r>
              <a:rPr lang="ru-RU" sz="1400" dirty="0">
                <a:latin typeface="Cambria" panose="02040503050406030204" pitchFamily="18" charset="0"/>
              </a:rPr>
              <a:t>минералов тяжелого концентрата по глубине скважины 66 линии 28.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0511"/>
              </p:ext>
            </p:extLst>
          </p:nvPr>
        </p:nvGraphicFramePr>
        <p:xfrm>
          <a:off x="179512" y="4077072"/>
          <a:ext cx="5760642" cy="269900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41713"/>
                <a:gridCol w="1343753"/>
                <a:gridCol w="1512837"/>
                <a:gridCol w="1662339"/>
              </a:tblGrid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 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Магнитная </a:t>
                      </a:r>
                      <a:r>
                        <a:rPr lang="ru-RU" sz="1100" kern="150" dirty="0" smtClean="0">
                          <a:effectLst/>
                        </a:rPr>
                        <a:t>фрак.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Э</a:t>
                      </a:r>
                      <a:r>
                        <a:rPr lang="en-US" sz="1100" kern="150" dirty="0">
                          <a:effectLst/>
                        </a:rPr>
                        <a:t>/</a:t>
                      </a:r>
                      <a:r>
                        <a:rPr lang="ru-RU" sz="1100" kern="150" dirty="0">
                          <a:effectLst/>
                        </a:rPr>
                        <a:t>магнитная </a:t>
                      </a:r>
                      <a:r>
                        <a:rPr lang="ru-RU" sz="1100" kern="150" dirty="0" smtClean="0">
                          <a:effectLst/>
                        </a:rPr>
                        <a:t>фрак.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Н</a:t>
                      </a:r>
                      <a:r>
                        <a:rPr lang="en-US" sz="1100" kern="150" dirty="0">
                          <a:effectLst/>
                        </a:rPr>
                        <a:t>/</a:t>
                      </a:r>
                      <a:r>
                        <a:rPr lang="ru-RU" sz="1100" kern="150" dirty="0">
                          <a:effectLst/>
                        </a:rPr>
                        <a:t>магнитная фракция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Количество зерен, шт.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Магнетит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5778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78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Хромит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550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5902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328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Пироксен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66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1088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2164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Циркон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2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33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76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Метал. стружка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610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Сульфиды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51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73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Полевые шпаты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16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460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Кварц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4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47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817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Апатит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3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494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Остатки </a:t>
                      </a:r>
                      <a:r>
                        <a:rPr lang="ru-RU" sz="1100" kern="150" dirty="0" err="1" smtClean="0">
                          <a:effectLst/>
                        </a:rPr>
                        <a:t>оборуд</a:t>
                      </a:r>
                      <a:r>
                        <a:rPr lang="ru-RU" sz="1100" kern="150" dirty="0" smtClean="0">
                          <a:effectLst/>
                        </a:rPr>
                        <a:t>.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6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46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Рутил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5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8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Сумма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7016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>
                          <a:effectLst/>
                        </a:rPr>
                        <a:t>7264</a:t>
                      </a:r>
                      <a:endParaRPr lang="ru-RU" sz="11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4417</a:t>
                      </a:r>
                      <a:endParaRPr lang="ru-RU" sz="11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68144" y="4094202"/>
            <a:ext cx="31683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количества зерен минералов в шлихе линии 28, скважина 66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085184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Прим.: присутствие пироксена, циркона, кварца в магнитной и в э</a:t>
            </a:r>
            <a:r>
              <a:rPr lang="en-US" sz="1400" dirty="0" smtClean="0"/>
              <a:t>/</a:t>
            </a:r>
            <a:r>
              <a:rPr lang="ru-RU" sz="1400" dirty="0" smtClean="0"/>
              <a:t>магнитной фракциях; полевых шпатов, апатита в э</a:t>
            </a:r>
            <a:r>
              <a:rPr lang="en-US" sz="1400" dirty="0" smtClean="0"/>
              <a:t>/</a:t>
            </a:r>
            <a:r>
              <a:rPr lang="ru-RU" sz="1400" dirty="0" smtClean="0"/>
              <a:t>магнитной; хромита в н</a:t>
            </a:r>
            <a:r>
              <a:rPr lang="en-US" sz="1400" dirty="0" smtClean="0"/>
              <a:t>/</a:t>
            </a:r>
            <a:r>
              <a:rPr lang="ru-RU" sz="1400" dirty="0" smtClean="0"/>
              <a:t>магнитной фракции – результат плохой сепарации магнитом Сочнева</a:t>
            </a:r>
            <a:endParaRPr lang="ru-RU" sz="1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475656" y="1988840"/>
            <a:ext cx="79208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12300000">
            <a:off x="3984450" y="2903119"/>
            <a:ext cx="2711606" cy="908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6632"/>
            <a:ext cx="3294620" cy="720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500" dirty="0" smtClean="0">
                <a:latin typeface="Cambria" panose="02040503050406030204" pitchFamily="18" charset="0"/>
              </a:rPr>
              <a:t>Распределение </a:t>
            </a:r>
            <a:r>
              <a:rPr lang="ru-RU" sz="1500" dirty="0">
                <a:latin typeface="Cambria" panose="02040503050406030204" pitchFamily="18" charset="0"/>
              </a:rPr>
              <a:t>минералов тяжелого концентрата по глубине скважины 64, линии </a:t>
            </a:r>
            <a:r>
              <a:rPr lang="ru-RU" sz="1500" dirty="0" smtClean="0">
                <a:latin typeface="Cambria" panose="02040503050406030204" pitchFamily="18" charset="0"/>
              </a:rPr>
              <a:t>34.</a:t>
            </a:r>
            <a:endParaRPr lang="ru-RU" sz="1500" dirty="0">
              <a:latin typeface="Cambria" panose="02040503050406030204" pitchFamily="18" charset="0"/>
            </a:endParaRPr>
          </a:p>
          <a:p>
            <a:endParaRPr lang="ru-RU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1154"/>
              </p:ext>
            </p:extLst>
          </p:nvPr>
        </p:nvGraphicFramePr>
        <p:xfrm>
          <a:off x="150862" y="7987"/>
          <a:ext cx="542925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orelDRAW" r:id="rId3" imgW="4851377" imgH="3960196" progId="CorelDRAW.Graphic.14">
                  <p:embed/>
                </p:oleObj>
              </mc:Choice>
              <mc:Fallback>
                <p:oleObj name="CorelDRAW" r:id="rId3" imgW="4851377" imgH="3960196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62" y="7987"/>
                        <a:ext cx="5429250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80112" y="980728"/>
            <a:ext cx="33843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Таким образом, минеральный состав шлихов двух просмотренных скважин сходен между собой как по видовому составу и морфологическим чертам минералов, так и по характеру их распределения по глубине – характерно увеличение содержаний рутила в более глубоких горизонтах россыпи, незакономерные вариации соотношения между магнетитом и хромитом, увеличение содержаний апатита в средней по глубине части изученного профиля.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40321"/>
              </p:ext>
            </p:extLst>
          </p:nvPr>
        </p:nvGraphicFramePr>
        <p:xfrm>
          <a:off x="107504" y="4221088"/>
          <a:ext cx="6172200" cy="25237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30424"/>
                <a:gridCol w="1439756"/>
                <a:gridCol w="1620918"/>
                <a:gridCol w="178110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Магнитная фракция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Э</a:t>
                      </a:r>
                      <a:r>
                        <a:rPr lang="en-US" sz="1200" kern="150">
                          <a:effectLst/>
                        </a:rPr>
                        <a:t>/</a:t>
                      </a:r>
                      <a:r>
                        <a:rPr lang="ru-RU" sz="1200" kern="150">
                          <a:effectLst/>
                        </a:rPr>
                        <a:t>магнитная фракция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Н</a:t>
                      </a:r>
                      <a:r>
                        <a:rPr lang="en-US" sz="1200" kern="150">
                          <a:effectLst/>
                        </a:rPr>
                        <a:t>/</a:t>
                      </a:r>
                      <a:r>
                        <a:rPr lang="ru-RU" sz="1200" kern="150">
                          <a:effectLst/>
                        </a:rPr>
                        <a:t>магнитная фракция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Количество зерен, шт.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Магнетит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6488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132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Хромит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479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9221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155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Пироксен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102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1148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4719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Циркон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21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65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Метал. стружка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580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Сульфиды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27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32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Полевые шпаты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13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89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Кварц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3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51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768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Апатит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2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385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Сумма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7652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10615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6213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72200" y="465313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Распределение количества минералов в шлихе линии 34, скважина 64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50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69540"/>
              </p:ext>
            </p:extLst>
          </p:nvPr>
        </p:nvGraphicFramePr>
        <p:xfrm>
          <a:off x="179512" y="1196752"/>
          <a:ext cx="462695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CorelDRAW" r:id="rId3" imgW="4549044" imgH="4683348" progId="CorelDRAW.Graphic.14">
                  <p:embed/>
                </p:oleObj>
              </mc:Choice>
              <mc:Fallback>
                <p:oleObj name="CorelDRAW" r:id="rId3" imgW="4549044" imgH="4683348" progId="CorelDRAW.Graphic.1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4626953" cy="4752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7704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Распределение платины по линиям 28 и 34</a:t>
            </a:r>
            <a:endParaRPr lang="ru-RU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575784"/>
              </p:ext>
            </p:extLst>
          </p:nvPr>
        </p:nvGraphicFramePr>
        <p:xfrm>
          <a:off x="4883918" y="1196752"/>
          <a:ext cx="3792538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orelDRAW" r:id="rId5" imgW="4529608" imgH="4563767" progId="CorelDRAW.Graphic.14">
                  <p:embed/>
                </p:oleObj>
              </mc:Choice>
              <mc:Fallback>
                <p:oleObj name="CorelDRAW" r:id="rId5" imgW="4529608" imgH="4563767" progId="CorelDRAW.Graphic.1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18" y="1196752"/>
                        <a:ext cx="3792538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8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54056"/>
              </p:ext>
            </p:extLst>
          </p:nvPr>
        </p:nvGraphicFramePr>
        <p:xfrm>
          <a:off x="251520" y="980728"/>
          <a:ext cx="38862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orelDRAW" r:id="rId3" imgW="3885799" imgH="2998152" progId="CorelDRAW.Graphic.14">
                  <p:embed/>
                </p:oleObj>
              </mc:Choice>
              <mc:Fallback>
                <p:oleObj name="CorelDRAW" r:id="rId3" imgW="3885799" imgH="2998152" progId="CorelDRAW.Graphic.1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38862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04664"/>
            <a:ext cx="3850098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Распределение платины по линии 46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389650" y="692696"/>
            <a:ext cx="42868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onstantia" panose="02030602050306030303" pitchFamily="18" charset="0"/>
              </a:rPr>
              <a:t>Минералы платины распределены в россыпи крайне неравномерно. В связи с этим, а также сложностью и высокой стоимостью проведения химического анализа платины, выделение рудных тел затруднено и может быть сделано только по результатам количественного минералогического анализа тяжелого концентрата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</a:p>
          <a:p>
            <a:pPr algn="just"/>
            <a:endParaRPr lang="ru-RU" dirty="0">
              <a:latin typeface="Constantia" panose="02030602050306030303" pitchFamily="18" charset="0"/>
            </a:endParaRPr>
          </a:p>
          <a:p>
            <a:pPr algn="just"/>
            <a:endParaRPr lang="ru-RU" dirty="0" smtClean="0">
              <a:latin typeface="Constantia" panose="02030602050306030303" pitchFamily="18" charset="0"/>
            </a:endParaRPr>
          </a:p>
          <a:p>
            <a:pPr algn="just"/>
            <a:endParaRPr lang="ru-RU" dirty="0">
              <a:latin typeface="Constantia" panose="02030602050306030303" pitchFamily="18" charset="0"/>
            </a:endParaRPr>
          </a:p>
          <a:p>
            <a:pPr algn="just"/>
            <a:r>
              <a:rPr lang="ru-RU" dirty="0" smtClean="0">
                <a:latin typeface="Constantia" panose="02030602050306030303" pitchFamily="18" charset="0"/>
              </a:rPr>
              <a:t>Более закономерное местоположение рудного тела можно наблюдать по  распределению платины на линии 46 (по всей видимости это связано с тем, что проанализированы скважины, расположенные рядом). 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3672408" cy="37916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Платина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04664"/>
            <a:ext cx="396044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Платина </a:t>
            </a:r>
            <a:r>
              <a:rPr lang="ru-RU" sz="1400" dirty="0" smtClean="0">
                <a:latin typeface="+mj-lt"/>
              </a:rPr>
              <a:t>– имеет следующий средний состав: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Pt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0.56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Fe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0.26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Ru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0.06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Os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0.05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Cu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0.02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Ir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0.02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Ni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0.01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Rh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0.01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Pd</a:t>
            </a:r>
            <a:r>
              <a:rPr lang="en-US" sz="1400" b="1" baseline="-25000" dirty="0" smtClean="0">
                <a:solidFill>
                  <a:srgbClr val="FF0000"/>
                </a:solidFill>
                <a:latin typeface="+mj-lt"/>
              </a:rPr>
              <a:t>0.01</a:t>
            </a:r>
            <a:r>
              <a:rPr lang="ru-RU" sz="1400" b="1" baseline="-25000" dirty="0" smtClean="0">
                <a:solidFill>
                  <a:srgbClr val="FF0000"/>
                </a:solidFill>
                <a:latin typeface="+mj-lt"/>
              </a:rPr>
              <a:t>.        </a:t>
            </a:r>
            <a:r>
              <a:rPr lang="ru-RU" sz="1400" dirty="0" smtClean="0">
                <a:latin typeface="+mj-lt"/>
              </a:rPr>
              <a:t>В </a:t>
            </a:r>
            <a:r>
              <a:rPr lang="ru-RU" sz="1400" dirty="0">
                <a:latin typeface="+mj-lt"/>
              </a:rPr>
              <a:t>исследуемой платине, по данным проведенного локального микроанализа,  содержатся примеси </a:t>
            </a:r>
            <a:r>
              <a:rPr lang="en-US" sz="1400" dirty="0">
                <a:latin typeface="+mj-lt"/>
              </a:rPr>
              <a:t>Fe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Ni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Cu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S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As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Os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Ir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Ru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Rh</a:t>
            </a:r>
            <a:r>
              <a:rPr lang="ru-RU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Pd</a:t>
            </a:r>
            <a:r>
              <a:rPr lang="ru-RU" sz="1400" dirty="0">
                <a:latin typeface="+mj-lt"/>
              </a:rPr>
              <a:t>,наиболее значительная из которых - </a:t>
            </a:r>
            <a:r>
              <a:rPr lang="en-US" sz="1400" dirty="0">
                <a:latin typeface="+mj-lt"/>
              </a:rPr>
              <a:t>Fe</a:t>
            </a:r>
            <a:r>
              <a:rPr lang="ru-RU" sz="1400" dirty="0">
                <a:latin typeface="+mj-lt"/>
              </a:rPr>
              <a:t>. Содержания </a:t>
            </a:r>
            <a:r>
              <a:rPr lang="en-US" sz="1400" dirty="0">
                <a:latin typeface="+mj-lt"/>
              </a:rPr>
              <a:t>Pt</a:t>
            </a:r>
            <a:r>
              <a:rPr lang="ru-RU" sz="1400" dirty="0">
                <a:latin typeface="+mj-lt"/>
              </a:rPr>
              <a:t> варьируют от 53 до 84 </a:t>
            </a:r>
            <a:r>
              <a:rPr lang="ru-RU" sz="1400" dirty="0" err="1">
                <a:latin typeface="+mj-lt"/>
              </a:rPr>
              <a:t>ат</a:t>
            </a:r>
            <a:r>
              <a:rPr lang="ru-RU" sz="1400" dirty="0">
                <a:latin typeface="+mj-lt"/>
              </a:rPr>
              <a:t>. %, </a:t>
            </a:r>
            <a:r>
              <a:rPr lang="en-US" sz="1400" dirty="0">
                <a:latin typeface="+mj-lt"/>
              </a:rPr>
              <a:t>Fe</a:t>
            </a:r>
            <a:r>
              <a:rPr lang="ru-RU" sz="1400" dirty="0">
                <a:latin typeface="+mj-lt"/>
              </a:rPr>
              <a:t> – от 13 до 31 </a:t>
            </a:r>
            <a:r>
              <a:rPr lang="ru-RU" sz="1400" dirty="0" err="1">
                <a:latin typeface="+mj-lt"/>
              </a:rPr>
              <a:t>ат</a:t>
            </a:r>
            <a:r>
              <a:rPr lang="ru-RU" sz="1400" dirty="0">
                <a:latin typeface="+mj-lt"/>
              </a:rPr>
              <a:t>.%, присутствуют и другие металлы-примеси, но в более низких </a:t>
            </a:r>
            <a:r>
              <a:rPr lang="ru-RU" sz="1400" dirty="0" smtClean="0">
                <a:latin typeface="+mj-lt"/>
              </a:rPr>
              <a:t>количествах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37638"/>
              </p:ext>
            </p:extLst>
          </p:nvPr>
        </p:nvGraphicFramePr>
        <p:xfrm>
          <a:off x="179512" y="2636912"/>
          <a:ext cx="3715497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CorelDRAW" r:id="rId3" imgW="2195429" imgH="1882787" progId="CorelDRAW.Graphic.14">
                  <p:embed/>
                </p:oleObj>
              </mc:Choice>
              <mc:Fallback>
                <p:oleObj name="CorelDRAW" r:id="rId3" imgW="2195429" imgH="1882787" progId="CorelDRAW.Graphic.1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36912"/>
                        <a:ext cx="3715497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573499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Распределение </a:t>
            </a:r>
            <a:r>
              <a:rPr lang="ru-RU" sz="1200" dirty="0"/>
              <a:t>легких (</a:t>
            </a:r>
            <a:r>
              <a:rPr lang="en-US" sz="1200" dirty="0"/>
              <a:t>Ru</a:t>
            </a:r>
            <a:r>
              <a:rPr lang="ru-RU" sz="1200" dirty="0"/>
              <a:t>,</a:t>
            </a:r>
            <a:r>
              <a:rPr lang="en-US" sz="1200" dirty="0"/>
              <a:t>Rh</a:t>
            </a:r>
            <a:r>
              <a:rPr lang="ru-RU" sz="1200" dirty="0"/>
              <a:t>,</a:t>
            </a:r>
            <a:r>
              <a:rPr lang="en-US" sz="1200" dirty="0" err="1"/>
              <a:t>Pd</a:t>
            </a:r>
            <a:r>
              <a:rPr lang="ru-RU" sz="1200" dirty="0"/>
              <a:t>) и тяжелых (</a:t>
            </a:r>
            <a:r>
              <a:rPr lang="en-US" sz="1200" dirty="0" err="1"/>
              <a:t>Ir</a:t>
            </a:r>
            <a:r>
              <a:rPr lang="ru-RU" sz="1200" dirty="0"/>
              <a:t>,</a:t>
            </a:r>
            <a:r>
              <a:rPr lang="en-US" sz="1200" dirty="0" err="1"/>
              <a:t>Os</a:t>
            </a:r>
            <a:r>
              <a:rPr lang="ru-RU" sz="1200" dirty="0"/>
              <a:t>) ЭПГ в зернах платины.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29246"/>
              </p:ext>
            </p:extLst>
          </p:nvPr>
        </p:nvGraphicFramePr>
        <p:xfrm>
          <a:off x="6626522" y="3884749"/>
          <a:ext cx="2448272" cy="206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CorelDRAW" r:id="rId5" imgW="5382621" imgH="4557559" progId="CorelDRAW.Graphic.14">
                  <p:embed/>
                </p:oleObj>
              </mc:Choice>
              <mc:Fallback>
                <p:oleObj name="CorelDRAW" r:id="rId5" imgW="5382621" imgH="4557559" progId="CorelDRAW.Graphic.1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522" y="3884749"/>
                        <a:ext cx="2448272" cy="2064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8224" y="5910371"/>
            <a:ext cx="25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Состав </a:t>
            </a:r>
            <a:r>
              <a:rPr lang="ru-RU" sz="1200" dirty="0"/>
              <a:t>минералов ПГЭ – суммарно образующих кубическую (</a:t>
            </a:r>
            <a:r>
              <a:rPr lang="en-US" sz="1200" dirty="0"/>
              <a:t>Pt</a:t>
            </a:r>
            <a:r>
              <a:rPr lang="ru-RU" sz="1200" dirty="0"/>
              <a:t>, </a:t>
            </a:r>
            <a:r>
              <a:rPr lang="en-US" sz="1200" dirty="0" err="1"/>
              <a:t>Ir</a:t>
            </a:r>
            <a:r>
              <a:rPr lang="ru-RU" sz="1200" dirty="0"/>
              <a:t>, </a:t>
            </a:r>
            <a:r>
              <a:rPr lang="en-US" sz="1200" dirty="0"/>
              <a:t>Rh</a:t>
            </a:r>
            <a:r>
              <a:rPr lang="ru-RU" sz="1200" dirty="0"/>
              <a:t>, </a:t>
            </a:r>
            <a:r>
              <a:rPr lang="en-US" sz="1200" dirty="0" err="1"/>
              <a:t>Pd</a:t>
            </a:r>
            <a:r>
              <a:rPr lang="ru-RU" sz="1200" dirty="0"/>
              <a:t>), </a:t>
            </a:r>
            <a:r>
              <a:rPr lang="ru-RU" sz="1200" dirty="0" err="1"/>
              <a:t>гексагональн</a:t>
            </a:r>
            <a:r>
              <a:rPr lang="en-US" sz="1200" dirty="0"/>
              <a:t>e</a:t>
            </a:r>
            <a:r>
              <a:rPr lang="ru-RU" sz="1200" dirty="0"/>
              <a:t>. (</a:t>
            </a:r>
            <a:r>
              <a:rPr lang="en-US" sz="1200" dirty="0" err="1"/>
              <a:t>Os</a:t>
            </a:r>
            <a:r>
              <a:rPr lang="ru-RU" sz="1200" dirty="0"/>
              <a:t>, </a:t>
            </a:r>
            <a:r>
              <a:rPr lang="en-US" sz="1200" dirty="0"/>
              <a:t>Ru</a:t>
            </a:r>
            <a:r>
              <a:rPr lang="ru-RU" sz="1200" dirty="0"/>
              <a:t>) и не элементов группы железа.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57968"/>
              </p:ext>
            </p:extLst>
          </p:nvPr>
        </p:nvGraphicFramePr>
        <p:xfrm>
          <a:off x="3995936" y="3789040"/>
          <a:ext cx="2956982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CorelDRAW" r:id="rId7" imgW="4859746" imgH="3540449" progId="CorelDRAW.Graphic.14">
                  <p:embed/>
                </p:oleObj>
              </mc:Choice>
              <mc:Fallback>
                <p:oleObj name="CorelDRAW" r:id="rId7" imgW="4859746" imgH="3540449" progId="CorelDRAW.Graphic.1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789040"/>
                        <a:ext cx="2956982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91880" y="5910371"/>
            <a:ext cx="32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Распределение </a:t>
            </a:r>
            <a:r>
              <a:rPr lang="ru-RU" sz="1200" dirty="0"/>
              <a:t>ЭПГ, черных и цветных металлов и анионов в сульфидах (</a:t>
            </a:r>
            <a:r>
              <a:rPr lang="ru-RU" sz="1200" dirty="0" err="1"/>
              <a:t>лаурит</a:t>
            </a:r>
            <a:r>
              <a:rPr lang="ru-RU" sz="1200" dirty="0"/>
              <a:t>, </a:t>
            </a:r>
            <a:r>
              <a:rPr lang="ru-RU" sz="1200" dirty="0" err="1"/>
              <a:t>эрликманит</a:t>
            </a:r>
            <a:r>
              <a:rPr lang="ru-RU" sz="1200" dirty="0"/>
              <a:t>, </a:t>
            </a:r>
            <a:r>
              <a:rPr lang="ru-RU" sz="1200" dirty="0" err="1"/>
              <a:t>ковеллин</a:t>
            </a:r>
            <a:r>
              <a:rPr lang="ru-RU" sz="1200" dirty="0"/>
              <a:t>, халькозин, </a:t>
            </a:r>
            <a:r>
              <a:rPr lang="ru-RU" sz="1200" dirty="0" err="1"/>
              <a:t>феррородсит</a:t>
            </a:r>
            <a:r>
              <a:rPr lang="ru-RU" sz="1200" dirty="0"/>
              <a:t>) и в сульфоарсениде (</a:t>
            </a:r>
            <a:r>
              <a:rPr lang="ru-RU" sz="1200" dirty="0" err="1"/>
              <a:t>ирарсит</a:t>
            </a:r>
            <a:r>
              <a:rPr lang="ru-RU" sz="1200" dirty="0"/>
              <a:t>).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9266" name="Picture 50" descr="F:\Snap-1498\Snap-1498 -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703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0" name="Picture 54" descr="F:\Snap-1497\Snap-1497 - коп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1" name="Picture 55" descr="F:\Snap-1497\Snap-1497 - коп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2" name="Picture 56" descr="F:\Snap-1497\Snap-1497 - коп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08" y="4462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4" name="Picture 58" descr="F:\Snap-1499\Snap-1499 - копия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08" y="1934963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6" name="Picture 60" descr="F:\Snap-1500\Snap-1500 - копия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653134"/>
            <a:ext cx="2852443" cy="20162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Ирарсит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en-US" sz="1600" b="1" dirty="0">
                <a:latin typeface="Cambria" panose="02040503050406030204" pitchFamily="18" charset="0"/>
              </a:rPr>
              <a:t>(</a:t>
            </a:r>
            <a:r>
              <a:rPr lang="en-US" sz="1600" b="1" dirty="0" err="1" smtClean="0">
                <a:latin typeface="Cambria" panose="02040503050406030204" pitchFamily="18" charset="0"/>
              </a:rPr>
              <a:t>Ir,Ru,Rh,Pt</a:t>
            </a:r>
            <a:r>
              <a:rPr lang="en-US" sz="1600" b="1" dirty="0" smtClean="0">
                <a:latin typeface="Cambria" panose="02040503050406030204" pitchFamily="18" charset="0"/>
              </a:rPr>
              <a:t>)</a:t>
            </a:r>
            <a:r>
              <a:rPr lang="en-US" sz="1600" b="1" dirty="0" err="1" smtClean="0">
                <a:latin typeface="Cambria" panose="02040503050406030204" pitchFamily="18" charset="0"/>
              </a:rPr>
              <a:t>AsS</a:t>
            </a:r>
            <a:r>
              <a:rPr lang="en-US" sz="1600" dirty="0" smtClean="0">
                <a:latin typeface="Cambria" panose="02040503050406030204" pitchFamily="18" charset="0"/>
              </a:rPr>
              <a:t>. </a:t>
            </a:r>
            <a:r>
              <a:rPr lang="ru-RU" sz="1600" dirty="0" smtClean="0">
                <a:latin typeface="Cambria" panose="02040503050406030204" pitchFamily="18" charset="0"/>
              </a:rPr>
              <a:t>Образует </a:t>
            </a:r>
            <a:r>
              <a:rPr lang="ru-RU" sz="1600" dirty="0" err="1">
                <a:latin typeface="Cambria" panose="02040503050406030204" pitchFamily="18" charset="0"/>
              </a:rPr>
              <a:t>идиоморфные</a:t>
            </a:r>
            <a:r>
              <a:rPr lang="ru-RU" sz="1600" dirty="0">
                <a:latin typeface="Cambria" panose="02040503050406030204" pitchFamily="18" charset="0"/>
              </a:rPr>
              <a:t> или частично ограненные включения в платине. Встречаются зерна с треугольным сечением. Цвет серовато-белый с голубым оттенком. </a:t>
            </a:r>
          </a:p>
        </p:txBody>
      </p:sp>
      <p:pic>
        <p:nvPicPr>
          <p:cNvPr id="4" name="Рисунок 3" descr="D:\Учёба\Диплом\Результаты микрозонда\14034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3034991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827" y="3410997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Однородное </a:t>
            </a:r>
            <a:r>
              <a:rPr lang="ru-RU" sz="1400" dirty="0"/>
              <a:t>зерно платины (</a:t>
            </a:r>
            <a:r>
              <a:rPr lang="en-US" sz="1400" dirty="0"/>
              <a:t>b</a:t>
            </a:r>
            <a:r>
              <a:rPr lang="ru-RU" sz="1400" dirty="0"/>
              <a:t>) </a:t>
            </a:r>
            <a:r>
              <a:rPr lang="en-US" sz="1400" dirty="0"/>
              <a:t>c</a:t>
            </a:r>
            <a:r>
              <a:rPr lang="ru-RU" sz="1400" dirty="0"/>
              <a:t> включениями </a:t>
            </a:r>
            <a:r>
              <a:rPr lang="ru-RU" sz="1400" dirty="0" err="1"/>
              <a:t>ирарсита</a:t>
            </a:r>
            <a:r>
              <a:rPr lang="ru-RU" sz="1400" dirty="0"/>
              <a:t> (а) и иридия (с) в виде изогнутых линий. Фото с СЭМ </a:t>
            </a:r>
            <a:r>
              <a:rPr lang="en-US" sz="1400" dirty="0"/>
              <a:t>Vega</a:t>
            </a:r>
            <a:r>
              <a:rPr lang="ru-RU" sz="1400" dirty="0"/>
              <a:t>3 </a:t>
            </a:r>
            <a:r>
              <a:rPr lang="en-US" sz="1400" dirty="0" err="1"/>
              <a:t>Tescan</a:t>
            </a:r>
            <a:r>
              <a:rPr lang="ru-RU" sz="1400" dirty="0"/>
              <a:t>.</a:t>
            </a:r>
          </a:p>
        </p:txBody>
      </p:sp>
      <p:pic>
        <p:nvPicPr>
          <p:cNvPr id="6" name="Рисунок 5" descr="D:\Учёба\Диплом\Результаты микрозонда\14034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6822"/>
            <a:ext cx="3067687" cy="3354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381205" y="3483005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</a:t>
            </a:r>
            <a:r>
              <a:rPr lang="ru-RU" sz="1400" dirty="0" smtClean="0"/>
              <a:t> </a:t>
            </a:r>
            <a:r>
              <a:rPr lang="ru-RU" sz="1400" dirty="0"/>
              <a:t>– </a:t>
            </a:r>
            <a:r>
              <a:rPr lang="ru-RU" sz="1400" dirty="0" err="1"/>
              <a:t>ирарсит</a:t>
            </a:r>
            <a:r>
              <a:rPr lang="ru-RU" sz="1400" dirty="0"/>
              <a:t> с треугольным сечением, </a:t>
            </a:r>
            <a:r>
              <a:rPr lang="en-US" sz="1400" dirty="0"/>
              <a:t>x</a:t>
            </a:r>
            <a:r>
              <a:rPr lang="ru-RU" sz="1400" dirty="0"/>
              <a:t> – платина, </a:t>
            </a:r>
            <a:r>
              <a:rPr lang="en-US" sz="1400" dirty="0"/>
              <a:t>w</a:t>
            </a:r>
            <a:r>
              <a:rPr lang="ru-RU" sz="1400" dirty="0"/>
              <a:t> – </a:t>
            </a:r>
            <a:r>
              <a:rPr lang="ru-RU" sz="1400" dirty="0" err="1"/>
              <a:t>иридосмин</a:t>
            </a:r>
            <a:r>
              <a:rPr lang="ru-RU" sz="1400" dirty="0"/>
              <a:t>. Фото с электронного микроскопа.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8808" y="479715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Иридий </a:t>
            </a:r>
            <a:r>
              <a:rPr lang="ru-RU" sz="1600" b="1" dirty="0">
                <a:latin typeface="Cambria" panose="02040503050406030204" pitchFamily="18" charset="0"/>
              </a:rPr>
              <a:t>(</a:t>
            </a:r>
            <a:r>
              <a:rPr lang="en-US" sz="1600" b="1" dirty="0" err="1">
                <a:latin typeface="Cambria" panose="02040503050406030204" pitchFamily="18" charset="0"/>
              </a:rPr>
              <a:t>Ir</a:t>
            </a:r>
            <a:r>
              <a:rPr lang="ru-RU" sz="1600" b="1" dirty="0">
                <a:latin typeface="Cambria" panose="02040503050406030204" pitchFamily="18" charset="0"/>
              </a:rPr>
              <a:t>,</a:t>
            </a:r>
            <a:r>
              <a:rPr lang="en-US" sz="1600" b="1" dirty="0" err="1">
                <a:latin typeface="Cambria" panose="02040503050406030204" pitchFamily="18" charset="0"/>
              </a:rPr>
              <a:t>Os</a:t>
            </a:r>
            <a:r>
              <a:rPr lang="ru-RU" sz="1600" b="1" dirty="0">
                <a:latin typeface="Cambria" panose="02040503050406030204" pitchFamily="18" charset="0"/>
              </a:rPr>
              <a:t>,</a:t>
            </a:r>
            <a:r>
              <a:rPr lang="en-US" sz="1600" b="1" dirty="0">
                <a:latin typeface="Cambria" panose="02040503050406030204" pitchFamily="18" charset="0"/>
              </a:rPr>
              <a:t>Ru</a:t>
            </a:r>
            <a:r>
              <a:rPr lang="ru-RU" sz="1600" b="1" dirty="0">
                <a:latin typeface="Cambria" panose="02040503050406030204" pitchFamily="18" charset="0"/>
              </a:rPr>
              <a:t>)</a:t>
            </a:r>
            <a:r>
              <a:rPr lang="ru-RU" sz="1600" baseline="-25000" dirty="0">
                <a:latin typeface="Cambria" panose="02040503050406030204" pitchFamily="18" charset="0"/>
              </a:rPr>
              <a:t>.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Форма </a:t>
            </a:r>
            <a:r>
              <a:rPr lang="ru-RU" sz="1600" dirty="0">
                <a:latin typeface="Cambria" panose="02040503050406030204" pitchFamily="18" charset="0"/>
              </a:rPr>
              <a:t>выделений – пластинчатые включения в платине, с сечениями в виде прямых и изогнутых линий. Цвет </a:t>
            </a:r>
            <a:r>
              <a:rPr lang="ru-RU" sz="1600" dirty="0" smtClean="0">
                <a:latin typeface="Cambria" panose="02040503050406030204" pitchFamily="18" charset="0"/>
              </a:rPr>
              <a:t>ярко-белый. 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0" name="Рисунок 9" descr="D:\Учёба\Диплом\Фото микроскоп\Snap-663\Snap-663 - копия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04" y="404928"/>
            <a:ext cx="2844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516216" y="283493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Выделения </a:t>
            </a:r>
            <a:r>
              <a:rPr lang="ru-RU" sz="1400" dirty="0" err="1"/>
              <a:t>лаурита</a:t>
            </a:r>
            <a:r>
              <a:rPr lang="ru-RU" sz="1400" dirty="0"/>
              <a:t>. Фото с микроскопа </a:t>
            </a:r>
            <a:r>
              <a:rPr lang="en-US" sz="1400" dirty="0" err="1"/>
              <a:t>AxioScope</a:t>
            </a:r>
            <a:r>
              <a:rPr lang="en-US" sz="1400" dirty="0"/>
              <a:t> A</a:t>
            </a:r>
            <a:r>
              <a:rPr lang="ru-RU" sz="1400" dirty="0"/>
              <a:t>.1. Отраженный свет, николи </a:t>
            </a:r>
            <a:r>
              <a:rPr lang="en-US" sz="1400" dirty="0"/>
              <a:t>||</a:t>
            </a:r>
            <a:r>
              <a:rPr lang="ru-RU" sz="1400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42251" y="4217020"/>
            <a:ext cx="2306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Лаурит</a:t>
            </a:r>
            <a:r>
              <a:rPr lang="ru-RU" sz="1600" dirty="0">
                <a:latin typeface="Cambria" panose="02040503050406030204" pitchFamily="18" charset="0"/>
              </a:rPr>
              <a:t> – имеет общую формулу </a:t>
            </a:r>
            <a:r>
              <a:rPr lang="en-US" sz="1600" b="1" dirty="0" err="1">
                <a:latin typeface="Cambria" panose="02040503050406030204" pitchFamily="18" charset="0"/>
              </a:rPr>
              <a:t>RuS</a:t>
            </a:r>
            <a:r>
              <a:rPr lang="ru-RU" sz="1600" b="1" baseline="-25000" dirty="0" smtClean="0">
                <a:latin typeface="Cambria" panose="02040503050406030204" pitchFamily="18" charset="0"/>
              </a:rPr>
              <a:t>2</a:t>
            </a:r>
            <a:r>
              <a:rPr lang="ru-RU" sz="1600" baseline="-25000" dirty="0" smtClean="0">
                <a:latin typeface="Cambria" panose="02040503050406030204" pitchFamily="18" charset="0"/>
              </a:rPr>
              <a:t>,</a:t>
            </a:r>
            <a:r>
              <a:rPr lang="ru-RU" sz="1600" dirty="0" smtClean="0">
                <a:latin typeface="Cambria" panose="02040503050406030204" pitchFamily="18" charset="0"/>
              </a:rPr>
              <a:t> форма </a:t>
            </a:r>
            <a:r>
              <a:rPr lang="ru-RU" sz="1600" dirty="0">
                <a:latin typeface="Cambria" panose="02040503050406030204" pitchFamily="18" charset="0"/>
              </a:rPr>
              <a:t>выделений разная – </a:t>
            </a:r>
            <a:r>
              <a:rPr lang="ru-RU" sz="1600" dirty="0" smtClean="0">
                <a:latin typeface="Cambria" panose="02040503050406030204" pitchFamily="18" charset="0"/>
              </a:rPr>
              <a:t>и в </a:t>
            </a:r>
            <a:r>
              <a:rPr lang="ru-RU" sz="1600" dirty="0">
                <a:latin typeface="Cambria" panose="02040503050406030204" pitchFamily="18" charset="0"/>
              </a:rPr>
              <a:t>виде </a:t>
            </a:r>
            <a:r>
              <a:rPr lang="ru-RU" sz="1600" dirty="0" err="1" smtClean="0">
                <a:latin typeface="Cambria" panose="02040503050406030204" pitchFamily="18" charset="0"/>
              </a:rPr>
              <a:t>идиоморфных</a:t>
            </a:r>
            <a:r>
              <a:rPr lang="ru-RU" sz="1600" dirty="0" smtClean="0">
                <a:latin typeface="Cambria" panose="02040503050406030204" pitchFamily="18" charset="0"/>
              </a:rPr>
              <a:t>, и в виде </a:t>
            </a:r>
            <a:r>
              <a:rPr lang="ru-RU" sz="1600" dirty="0">
                <a:latin typeface="Cambria" panose="02040503050406030204" pitchFamily="18" charset="0"/>
              </a:rPr>
              <a:t>пластинчатых кристаллических выделений. Цвет серовато-белый с голубым </a:t>
            </a:r>
            <a:r>
              <a:rPr lang="ru-RU" sz="1600" dirty="0" smtClean="0">
                <a:latin typeface="Cambria" panose="02040503050406030204" pitchFamily="18" charset="0"/>
              </a:rPr>
              <a:t>оттенком.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4032" y="386482"/>
            <a:ext cx="1979968" cy="2394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Осмий</a:t>
            </a:r>
            <a:r>
              <a:rPr lang="ru-RU" sz="1600" b="1" dirty="0" smtClean="0">
                <a:latin typeface="Cambria" panose="02040503050406030204" pitchFamily="18" charset="0"/>
              </a:rPr>
              <a:t> </a:t>
            </a:r>
            <a:r>
              <a:rPr lang="ru-RU" sz="1600" b="1" dirty="0">
                <a:latin typeface="Cambria" panose="02040503050406030204" pitchFamily="18" charset="0"/>
              </a:rPr>
              <a:t>– (</a:t>
            </a:r>
            <a:r>
              <a:rPr lang="en-US" sz="1600" b="1" dirty="0" err="1">
                <a:latin typeface="Cambria" panose="02040503050406030204" pitchFamily="18" charset="0"/>
              </a:rPr>
              <a:t>Os</a:t>
            </a:r>
            <a:r>
              <a:rPr lang="ru-RU" sz="1600" b="1" dirty="0">
                <a:latin typeface="Cambria" panose="02040503050406030204" pitchFamily="18" charset="0"/>
              </a:rPr>
              <a:t>,</a:t>
            </a:r>
            <a:r>
              <a:rPr lang="en-US" sz="1600" b="1" dirty="0" err="1">
                <a:latin typeface="Cambria" panose="02040503050406030204" pitchFamily="18" charset="0"/>
              </a:rPr>
              <a:t>Ir</a:t>
            </a:r>
            <a:r>
              <a:rPr lang="ru-RU" sz="1600" b="1" dirty="0">
                <a:latin typeface="Cambria" panose="02040503050406030204" pitchFamily="18" charset="0"/>
              </a:rPr>
              <a:t>,</a:t>
            </a:r>
            <a:r>
              <a:rPr lang="en-US" sz="1600" b="1" dirty="0">
                <a:latin typeface="Cambria" panose="02040503050406030204" pitchFamily="18" charset="0"/>
              </a:rPr>
              <a:t>Ru</a:t>
            </a:r>
            <a:r>
              <a:rPr lang="ru-RU" sz="1600" b="1" dirty="0">
                <a:latin typeface="Cambria" panose="02040503050406030204" pitchFamily="18" charset="0"/>
              </a:rPr>
              <a:t>)</a:t>
            </a:r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– </a:t>
            </a:r>
            <a:r>
              <a:rPr lang="ru-RU" sz="1600" dirty="0" err="1">
                <a:latin typeface="Cambria" panose="02040503050406030204" pitchFamily="18" charset="0"/>
              </a:rPr>
              <a:t>идиоморфные</a:t>
            </a:r>
            <a:r>
              <a:rPr lang="ru-RU" sz="1600" dirty="0">
                <a:latin typeface="Cambria" panose="02040503050406030204" pitchFamily="18" charset="0"/>
              </a:rPr>
              <a:t> пластинчатые и призматические включения в </a:t>
            </a:r>
            <a:r>
              <a:rPr lang="ru-RU" sz="1600" dirty="0" err="1" smtClean="0">
                <a:latin typeface="Cambria" panose="02040503050406030204" pitchFamily="18" charset="0"/>
              </a:rPr>
              <a:t>ферроплатине</a:t>
            </a:r>
            <a:r>
              <a:rPr lang="ru-RU" sz="1600" dirty="0" smtClean="0">
                <a:latin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</a:rPr>
              <a:t>Цвет белый с отчетливым голубым </a:t>
            </a:r>
            <a:r>
              <a:rPr lang="ru-RU" sz="1600" dirty="0" smtClean="0">
                <a:latin typeface="Cambria" panose="02040503050406030204" pitchFamily="18" charset="0"/>
              </a:rPr>
              <a:t>оттенком. 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 descr="D:\Учёба\Диплом\Фото микроскоп\Snap-664\Snap-664 - копия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42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Учёба\Диплом\Фото микроскоп\Snap-665\Snap-665 - копия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2304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Учёба\Диплом\Фото микроскоп\Snap-666\Snap-666 - копия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2304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226" y="25649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Пластинчатые </a:t>
            </a:r>
            <a:r>
              <a:rPr lang="ru-RU" sz="1400" dirty="0"/>
              <a:t>выделения осмия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536392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540515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668886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Анизотропия двух выделений осмия.</a:t>
            </a:r>
            <a:endParaRPr lang="ru-RU" sz="1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6" name="Рисунок 15" descr="D:\Учёба\Диплом\Результаты микрозонда\14045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5" y="3140968"/>
            <a:ext cx="2922817" cy="32211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38283" y="62901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</a:t>
            </a:r>
            <a:r>
              <a:rPr lang="ru-RU" sz="1400" dirty="0" smtClean="0"/>
              <a:t> </a:t>
            </a:r>
            <a:r>
              <a:rPr lang="ru-RU" sz="1400" dirty="0"/>
              <a:t>– зерно </a:t>
            </a:r>
            <a:r>
              <a:rPr lang="ru-RU" sz="1400" dirty="0" err="1" smtClean="0"/>
              <a:t>феррородсита</a:t>
            </a:r>
            <a:r>
              <a:rPr lang="ru-RU" sz="1400" dirty="0" smtClean="0"/>
              <a:t>, с </a:t>
            </a:r>
            <a:r>
              <a:rPr lang="ru-RU" sz="1400" dirty="0"/>
              <a:t>– </a:t>
            </a:r>
            <a:r>
              <a:rPr lang="ru-RU" sz="1400" dirty="0" err="1"/>
              <a:t>иридосмин</a:t>
            </a:r>
            <a:r>
              <a:rPr lang="ru-RU" sz="1400" dirty="0"/>
              <a:t>, </a:t>
            </a:r>
            <a:r>
              <a:rPr lang="en-US" sz="1400" dirty="0"/>
              <a:t>d</a:t>
            </a:r>
            <a:r>
              <a:rPr lang="ru-RU" sz="1400" dirty="0"/>
              <a:t> – платина. </a:t>
            </a:r>
          </a:p>
        </p:txBody>
      </p:sp>
      <p:pic>
        <p:nvPicPr>
          <p:cNvPr id="19" name="Рисунок 18" descr="D:\Учёба\Диплом\Фото микроскоп\Snap-658\Snap-658 - копия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208"/>
            <a:ext cx="3168352" cy="223299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759624" y="5235877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Зерна </a:t>
            </a:r>
            <a:r>
              <a:rPr lang="ru-RU" sz="1400" dirty="0" err="1"/>
              <a:t>эрликманита</a:t>
            </a:r>
            <a:r>
              <a:rPr lang="ru-RU" sz="1400" dirty="0"/>
              <a:t> и выделения вторичных сульфидов меди – халькозина и </a:t>
            </a:r>
            <a:r>
              <a:rPr lang="ru-RU" sz="1400" dirty="0" err="1"/>
              <a:t>ковеллина</a:t>
            </a:r>
            <a:r>
              <a:rPr lang="ru-RU" sz="1200" dirty="0"/>
              <a:t>. 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2962687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Иридосмин</a:t>
            </a:r>
            <a:r>
              <a:rPr lang="ru-RU" sz="1600" dirty="0"/>
              <a:t> – </a:t>
            </a:r>
            <a:r>
              <a:rPr lang="ru-RU" sz="1600" b="1" dirty="0"/>
              <a:t>(</a:t>
            </a:r>
            <a:r>
              <a:rPr lang="en-US" sz="1600" b="1" dirty="0" err="1"/>
              <a:t>Os</a:t>
            </a:r>
            <a:r>
              <a:rPr lang="ru-RU" sz="1600" b="1" dirty="0"/>
              <a:t>,</a:t>
            </a:r>
            <a:r>
              <a:rPr lang="en-US" sz="1600" b="1" dirty="0" err="1"/>
              <a:t>Ir</a:t>
            </a:r>
            <a:r>
              <a:rPr lang="ru-RU" sz="1600" b="1" dirty="0"/>
              <a:t>)</a:t>
            </a:r>
            <a:r>
              <a:rPr lang="ru-RU" sz="1600" dirty="0"/>
              <a:t>. Цвет серый, стально-серый. Блеск </a:t>
            </a:r>
            <a:r>
              <a:rPr lang="ru-RU" sz="1600" dirty="0" smtClean="0"/>
              <a:t>металлический.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Эрликманит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en-US" sz="1600" b="1" dirty="0" err="1"/>
              <a:t>OsS</a:t>
            </a:r>
            <a:r>
              <a:rPr lang="ru-RU" sz="1600" b="1" baseline="-25000" dirty="0" smtClean="0"/>
              <a:t>2</a:t>
            </a:r>
            <a:r>
              <a:rPr lang="ru-RU" sz="1600" baseline="-25000" dirty="0" smtClean="0"/>
              <a:t>,</a:t>
            </a:r>
            <a:r>
              <a:rPr lang="ru-RU" sz="1600" dirty="0" smtClean="0"/>
              <a:t> форма </a:t>
            </a:r>
            <a:r>
              <a:rPr lang="ru-RU" sz="1600" dirty="0"/>
              <a:t>выделений в виде </a:t>
            </a:r>
            <a:r>
              <a:rPr lang="ru-RU" sz="1600" dirty="0" err="1"/>
              <a:t>идиоморфных</a:t>
            </a:r>
            <a:r>
              <a:rPr lang="ru-RU" sz="1600" dirty="0"/>
              <a:t> зерен с закругленной огранкой. Цвет голубовато-серый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465313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Смесь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ковеллина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халькозина</a:t>
            </a:r>
            <a:r>
              <a:rPr lang="ru-RU" sz="1600" dirty="0"/>
              <a:t> </a:t>
            </a:r>
            <a:r>
              <a:rPr lang="ru-RU" sz="1600" b="1" dirty="0"/>
              <a:t>(</a:t>
            </a:r>
            <a:r>
              <a:rPr lang="en-US" sz="1600" b="1" dirty="0" err="1"/>
              <a:t>CuS</a:t>
            </a:r>
            <a:r>
              <a:rPr lang="ru-RU" sz="1600" b="1" dirty="0"/>
              <a:t>+</a:t>
            </a:r>
            <a:r>
              <a:rPr lang="en-US" sz="1600" b="1" dirty="0"/>
              <a:t>Cu</a:t>
            </a:r>
            <a:r>
              <a:rPr lang="ru-RU" sz="1600" b="1" baseline="-25000" dirty="0"/>
              <a:t>2</a:t>
            </a:r>
            <a:r>
              <a:rPr lang="en-US" sz="1600" b="1" dirty="0"/>
              <a:t>S</a:t>
            </a:r>
            <a:r>
              <a:rPr lang="ru-RU" sz="1600" b="1" dirty="0"/>
              <a:t>)</a:t>
            </a:r>
            <a:r>
              <a:rPr lang="ru-RU" sz="1600" dirty="0"/>
              <a:t>. Цвет темно-серый. Образуют каймы, содержащие в себе выделения </a:t>
            </a:r>
            <a:r>
              <a:rPr lang="ru-RU" sz="1600" dirty="0" err="1"/>
              <a:t>эрликманита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594928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Феррородсит</a:t>
            </a:r>
            <a:r>
              <a:rPr lang="ru-RU" sz="1600" dirty="0"/>
              <a:t> – </a:t>
            </a:r>
            <a:r>
              <a:rPr lang="ru-RU" sz="1600" b="1" dirty="0"/>
              <a:t>(</a:t>
            </a:r>
            <a:r>
              <a:rPr lang="en-US" sz="1600" b="1" dirty="0"/>
              <a:t>Fe</a:t>
            </a:r>
            <a:r>
              <a:rPr lang="ru-RU" sz="1600" b="1" dirty="0"/>
              <a:t>,</a:t>
            </a:r>
            <a:r>
              <a:rPr lang="en-US" sz="1600" b="1" dirty="0"/>
              <a:t>Cu</a:t>
            </a:r>
            <a:r>
              <a:rPr lang="ru-RU" sz="1600" b="1" dirty="0"/>
              <a:t>)(</a:t>
            </a:r>
            <a:r>
              <a:rPr lang="en-US" sz="1600" b="1" dirty="0"/>
              <a:t>Rh</a:t>
            </a:r>
            <a:r>
              <a:rPr lang="ru-RU" sz="1600" b="1" dirty="0"/>
              <a:t>,</a:t>
            </a:r>
            <a:r>
              <a:rPr lang="en-US" sz="1600" b="1" dirty="0"/>
              <a:t>Pt</a:t>
            </a:r>
            <a:r>
              <a:rPr lang="ru-RU" sz="1600" b="1" dirty="0"/>
              <a:t>,</a:t>
            </a:r>
            <a:r>
              <a:rPr lang="en-US" sz="1600" b="1" dirty="0" err="1"/>
              <a:t>Ir</a:t>
            </a:r>
            <a:r>
              <a:rPr lang="ru-RU" sz="1600" b="1" dirty="0"/>
              <a:t>)</a:t>
            </a:r>
            <a:r>
              <a:rPr lang="ru-RU" sz="1600" b="1" baseline="-25000" dirty="0"/>
              <a:t>2</a:t>
            </a:r>
            <a:r>
              <a:rPr lang="en-US" sz="1600" b="1" dirty="0"/>
              <a:t>S</a:t>
            </a:r>
            <a:r>
              <a:rPr lang="ru-RU" sz="1600" b="1" baseline="-25000" dirty="0"/>
              <a:t>4</a:t>
            </a:r>
            <a:r>
              <a:rPr lang="ru-RU" sz="1600" dirty="0"/>
              <a:t>, форма выделения - зерно гексагонального сечения, цвет серый, </a:t>
            </a:r>
            <a:r>
              <a:rPr lang="ru-RU" sz="1600" dirty="0" smtClean="0"/>
              <a:t>изотропен.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39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D:\Учёба\Диплом\фото\DSCN7404 - копия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68" t="1378" r="18768" b="10201"/>
          <a:stretch/>
        </p:blipFill>
        <p:spPr bwMode="auto">
          <a:xfrm>
            <a:off x="3006335" y="1674617"/>
            <a:ext cx="2160000" cy="23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7504" y="260648"/>
            <a:ext cx="3168352" cy="48152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Коренные породы</a:t>
            </a:r>
            <a:endParaRPr lang="ru-RU" sz="2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375671" y="4941532"/>
            <a:ext cx="3588817" cy="1799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панидиоморфная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текстура </a:t>
            </a:r>
            <a:r>
              <a:rPr lang="ru-RU" sz="1600" dirty="0" smtClean="0">
                <a:latin typeface="+mj-lt"/>
              </a:rPr>
              <a:t>массивная.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Мин. состав: </a:t>
            </a:r>
            <a:r>
              <a:rPr lang="ru-RU" sz="1600" dirty="0" smtClean="0">
                <a:latin typeface="+mj-lt"/>
              </a:rPr>
              <a:t>оливин (90%), </a:t>
            </a:r>
            <a:r>
              <a:rPr lang="ru-RU" sz="1600" dirty="0" err="1" smtClean="0">
                <a:latin typeface="+mj-lt"/>
              </a:rPr>
              <a:t>лизардит</a:t>
            </a:r>
            <a:r>
              <a:rPr lang="ru-RU" sz="1600" dirty="0" smtClean="0">
                <a:latin typeface="+mj-lt"/>
              </a:rPr>
              <a:t>, хризотил (5%), рудный минерал (5%). 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Вторичные процессы – </a:t>
            </a:r>
            <a:r>
              <a:rPr lang="ru-RU" sz="1600" dirty="0" err="1" smtClean="0">
                <a:latin typeface="+mj-lt"/>
              </a:rPr>
              <a:t>серпентинизация</a:t>
            </a:r>
            <a:r>
              <a:rPr lang="ru-RU" sz="1600" dirty="0" smtClean="0">
                <a:latin typeface="+mj-lt"/>
              </a:rPr>
              <a:t>. </a:t>
            </a:r>
            <a:endParaRPr lang="ru-RU" sz="1600" dirty="0">
              <a:latin typeface="+mj-lt"/>
            </a:endParaRPr>
          </a:p>
        </p:txBody>
      </p:sp>
      <p:pic>
        <p:nvPicPr>
          <p:cNvPr id="8205" name="Picture 13" descr="D:\Учёба\Диплом\фото\DSCN7361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8254" b="18572"/>
          <a:stretch/>
        </p:blipFill>
        <p:spPr bwMode="auto">
          <a:xfrm>
            <a:off x="35496" y="1700808"/>
            <a:ext cx="288348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4340" name="Picture 4" descr="D:\Учёба\Диплом\черновик\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29" y="260648"/>
            <a:ext cx="2401887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Учёба\Диплом\черновик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548"/>
            <a:ext cx="2404800" cy="18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700808"/>
            <a:ext cx="79208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288-1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764704"/>
            <a:ext cx="127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Дуниты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5" name="Picture 5" descr="D:\Учёба\Диплом\фото\DSCN7405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320"/>
            <a:ext cx="270638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7504" y="4149080"/>
            <a:ext cx="86409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288-2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27984" y="1700808"/>
            <a:ext cx="72008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291-2</a:t>
            </a:r>
            <a:endParaRPr lang="ru-RU" sz="16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28" y="4149320"/>
            <a:ext cx="233664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43808" y="4149080"/>
            <a:ext cx="86409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288-3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796136" y="20608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Оливин, </a:t>
            </a:r>
            <a:r>
              <a:rPr lang="ru-RU" sz="1400" dirty="0" err="1" smtClean="0">
                <a:latin typeface="Constantia" panose="02030602050306030303" pitchFamily="18" charset="0"/>
              </a:rPr>
              <a:t>лизардит</a:t>
            </a:r>
            <a:r>
              <a:rPr lang="ru-RU" sz="1400" dirty="0" smtClean="0">
                <a:latin typeface="Constantia" panose="02030602050306030303" pitchFamily="18" charset="0"/>
              </a:rPr>
              <a:t>, </a:t>
            </a:r>
            <a:r>
              <a:rPr lang="ru-RU" sz="1400" dirty="0" err="1" smtClean="0">
                <a:latin typeface="Constantia" panose="02030602050306030303" pitchFamily="18" charset="0"/>
              </a:rPr>
              <a:t>р.м</a:t>
            </a:r>
            <a:r>
              <a:rPr lang="ru-RU" sz="1400" dirty="0" smtClean="0">
                <a:latin typeface="Constantia" panose="02030602050306030303" pitchFamily="18" charset="0"/>
              </a:rPr>
              <a:t>. в проходящем свете, николи </a:t>
            </a:r>
            <a:r>
              <a:rPr lang="en-US" sz="1400" dirty="0" smtClean="0">
                <a:latin typeface="Constantia" panose="02030602050306030303" pitchFamily="18" charset="0"/>
              </a:rPr>
              <a:t>||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443711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Оливин, хризотил, </a:t>
            </a:r>
            <a:r>
              <a:rPr lang="ru-RU" sz="1400" dirty="0" err="1" smtClean="0">
                <a:latin typeface="Constantia" panose="02030602050306030303" pitchFamily="18" charset="0"/>
              </a:rPr>
              <a:t>р.м</a:t>
            </a:r>
            <a:r>
              <a:rPr lang="ru-RU" sz="1400" dirty="0" smtClean="0">
                <a:latin typeface="Constantia" panose="02030602050306030303" pitchFamily="18" charset="0"/>
              </a:rPr>
              <a:t>., проходящий свет, николи </a:t>
            </a:r>
            <a:r>
              <a:rPr lang="en-US" sz="1400" dirty="0" smtClean="0">
                <a:latin typeface="Constantia" panose="02030602050306030303" pitchFamily="18" charset="0"/>
              </a:rPr>
              <a:t>||</a:t>
            </a:r>
            <a:endParaRPr lang="ru-RU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Учёба\Диплом\черновик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14" y="2636912"/>
            <a:ext cx="24005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5" name="Picture 7" descr="D:\Учёба\Диплом\черновик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9" y="4725144"/>
            <a:ext cx="24018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Учёба\Диплом\черновик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" y="2636912"/>
            <a:ext cx="2404800" cy="181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Учёба\Диплом\черновик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37" y="4726707"/>
            <a:ext cx="24018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D:\Учёба\Диплом\черновик\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33" y="2636912"/>
            <a:ext cx="24018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Учёба\Диплом\черновик\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83" y="4726707"/>
            <a:ext cx="24082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936739" y="2213575"/>
            <a:ext cx="563253" cy="711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188640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Cambria" panose="02040503050406030204" pitchFamily="18" charset="0"/>
              </a:rPr>
              <a:t>2 морфологических типа платины: </a:t>
            </a:r>
          </a:p>
          <a:p>
            <a:pPr lvl="0"/>
            <a:endParaRPr lang="ru-RU" sz="1600" dirty="0" smtClean="0">
              <a:latin typeface="Cambria" panose="020405030504060302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latin typeface="Constantia" panose="02030602050306030303" pitchFamily="18" charset="0"/>
              </a:rPr>
              <a:t>платина </a:t>
            </a:r>
            <a:r>
              <a:rPr lang="ru-RU" sz="1600" dirty="0">
                <a:latin typeface="Constantia" panose="02030602050306030303" pitchFamily="18" charset="0"/>
              </a:rPr>
              <a:t>с тонкозернистой структурой, включенная в агрегаты хромита. Минерализация рассеянная, распределена неравномерно. Размер выделений 0,01-0,02 мм, выделения ангедральные. </a:t>
            </a:r>
            <a:endParaRPr lang="ru-RU" sz="1600" dirty="0" smtClean="0">
              <a:latin typeface="Constantia" panose="02030602050306030303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Constantia" panose="02030602050306030303" pitchFamily="18" charset="0"/>
              </a:rPr>
              <a:t>более крупная платина с размерами 0.02-0.04 мм распределена неравномерно. Срастаний с хромитами не образует, встречается в виде </a:t>
            </a:r>
            <a:r>
              <a:rPr lang="ru-RU" sz="1600" dirty="0" err="1">
                <a:latin typeface="Constantia" panose="02030602050306030303" pitchFamily="18" charset="0"/>
              </a:rPr>
              <a:t>субгедральных</a:t>
            </a:r>
            <a:r>
              <a:rPr lang="ru-RU" sz="1600" dirty="0">
                <a:latin typeface="Constantia" panose="02030602050306030303" pitchFamily="18" charset="0"/>
              </a:rPr>
              <a:t> включений в оливине или в трещинах выполненных </a:t>
            </a:r>
            <a:r>
              <a:rPr lang="ru-RU" sz="1600" dirty="0" smtClean="0">
                <a:latin typeface="Constantia" panose="02030602050306030303" pitchFamily="18" charset="0"/>
              </a:rPr>
              <a:t>серпентином.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673043" y="2204864"/>
            <a:ext cx="563253" cy="711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Актуальность темы дипломной работы: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незначительный прирост запасов платиновых руд, низкое содержание в них металла, исчерпание запасов россыпных месторождений Урала, высокая стоимость металла приводит к увеличению значимости месторождений элементов платиновой группы Дальнего Востока.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Материалами</a:t>
            </a:r>
            <a:r>
              <a:rPr lang="ru-RU" sz="1600" dirty="0">
                <a:latin typeface="Cambria" panose="02040503050406030204" pitchFamily="18" charset="0"/>
              </a:rPr>
              <a:t> для написания дипломной работы послужила документация просмотренных во время прохождения преддипломной практики 6579 г тяжелого концентрата из скважин разведочного бурения, из которых было отобрано 40.8 мг золота и 2244.15 мг платины, и шлиховые пробы, отобранные из скважин разведочного бурения из нижней части россыпи </a:t>
            </a:r>
            <a:r>
              <a:rPr lang="ru-RU" sz="1600" dirty="0" err="1">
                <a:latin typeface="Cambria" panose="02040503050406030204" pitchFamily="18" charset="0"/>
              </a:rPr>
              <a:t>р.Кондер</a:t>
            </a:r>
            <a:r>
              <a:rPr lang="ru-RU" sz="1600" dirty="0">
                <a:latin typeface="Cambria" panose="02040503050406030204" pitchFamily="18" charset="0"/>
              </a:rPr>
              <a:t> (месторождение </a:t>
            </a:r>
            <a:r>
              <a:rPr lang="ru-RU" sz="1600" dirty="0" err="1">
                <a:latin typeface="Cambria" panose="02040503050406030204" pitchFamily="18" charset="0"/>
              </a:rPr>
              <a:t>Уоргалан</a:t>
            </a:r>
            <a:r>
              <a:rPr lang="ru-RU" sz="1600" dirty="0">
                <a:latin typeface="Cambria" panose="02040503050406030204" pitchFamily="18" charset="0"/>
              </a:rPr>
              <a:t>),  а также образцы пород массива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>
                <a:latin typeface="Cambria" panose="02040503050406030204" pitchFamily="18" charset="0"/>
              </a:rPr>
              <a:t>, предоставленные консультантом </a:t>
            </a:r>
            <a:r>
              <a:rPr lang="en-US" sz="1600" dirty="0">
                <a:latin typeface="Cambria" panose="02040503050406030204" pitchFamily="18" charset="0"/>
              </a:rPr>
              <a:t>SRK</a:t>
            </a:r>
            <a:r>
              <a:rPr lang="ru-RU" sz="1600" dirty="0">
                <a:latin typeface="Cambria" panose="02040503050406030204" pitchFamily="18" charset="0"/>
              </a:rPr>
              <a:t> Д.В. Гуревичем. При написании диплома использовалась фондовая и опубликованная литература, посвященная массиву и россыпи р.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Цель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дипломной работы </a:t>
            </a:r>
            <a:r>
              <a:rPr lang="ru-RU" sz="1600" dirty="0">
                <a:latin typeface="Cambria" panose="02040503050406030204" pitchFamily="18" charset="0"/>
              </a:rPr>
              <a:t>– сопоставление минерального состава россыпи месторождения </a:t>
            </a:r>
            <a:r>
              <a:rPr lang="ru-RU" sz="1600" dirty="0" err="1">
                <a:latin typeface="Cambria" panose="02040503050406030204" pitchFamily="18" charset="0"/>
              </a:rPr>
              <a:t>Уоргалан</a:t>
            </a:r>
            <a:r>
              <a:rPr lang="ru-RU" sz="1600" dirty="0">
                <a:latin typeface="Cambria" panose="02040503050406030204" pitchFamily="18" charset="0"/>
              </a:rPr>
              <a:t> (нижняя часть россыпи р.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>
                <a:latin typeface="Cambria" panose="02040503050406030204" pitchFamily="18" charset="0"/>
              </a:rPr>
              <a:t>) с коренными породами массива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>
                <a:latin typeface="Cambria" panose="02040503050406030204" pitchFamily="18" charset="0"/>
              </a:rPr>
              <a:t>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Задачи: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     - </a:t>
            </a:r>
            <a:r>
              <a:rPr lang="ru-RU" sz="1600" dirty="0">
                <a:latin typeface="Cambria" panose="02040503050406030204" pitchFamily="18" charset="0"/>
              </a:rPr>
              <a:t>выделение минералов ПГЭ и их морфологическая характеристика;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     - </a:t>
            </a:r>
            <a:r>
              <a:rPr lang="ru-RU" sz="1600" dirty="0">
                <a:latin typeface="Cambria" panose="02040503050406030204" pitchFamily="18" charset="0"/>
              </a:rPr>
              <a:t>диагностика минералов тяжелого концентрата россыпи </a:t>
            </a:r>
            <a:r>
              <a:rPr lang="ru-RU" sz="1600" dirty="0" err="1">
                <a:latin typeface="Cambria" panose="02040503050406030204" pitchFamily="18" charset="0"/>
              </a:rPr>
              <a:t>р.Уоргалан</a:t>
            </a:r>
            <a:r>
              <a:rPr lang="ru-RU" sz="1600" dirty="0">
                <a:latin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     - </a:t>
            </a:r>
            <a:r>
              <a:rPr lang="ru-RU" sz="1600" dirty="0">
                <a:latin typeface="Cambria" panose="02040503050406030204" pitchFamily="18" charset="0"/>
              </a:rPr>
              <a:t>установление характера распределения минералов в объеме </a:t>
            </a:r>
            <a:r>
              <a:rPr lang="ru-RU" sz="1600" dirty="0" smtClean="0">
                <a:latin typeface="Cambria" panose="02040503050406030204" pitchFamily="18" charset="0"/>
              </a:rPr>
              <a:t>россыпи на </a:t>
            </a:r>
            <a:r>
              <a:rPr lang="ru-RU" sz="1600" dirty="0">
                <a:latin typeface="Cambria" panose="02040503050406030204" pitchFamily="18" charset="0"/>
              </a:rPr>
              <a:t>примере </a:t>
            </a:r>
            <a:r>
              <a:rPr lang="ru-RU" sz="1600" dirty="0" smtClean="0">
                <a:latin typeface="Cambria" panose="02040503050406030204" pitchFamily="18" charset="0"/>
              </a:rPr>
              <a:t>  опорных </a:t>
            </a:r>
            <a:r>
              <a:rPr lang="ru-RU" sz="1600" dirty="0">
                <a:latin typeface="Cambria" panose="02040503050406030204" pitchFamily="18" charset="0"/>
              </a:rPr>
              <a:t>скважин;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     - </a:t>
            </a:r>
            <a:r>
              <a:rPr lang="ru-RU" sz="1600" dirty="0">
                <a:latin typeface="Cambria" panose="02040503050406030204" pitchFamily="18" charset="0"/>
              </a:rPr>
              <a:t>минералого-петрографическая характеристика основных типов коренных рудовмещающих пород массива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>
                <a:latin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     - </a:t>
            </a:r>
            <a:r>
              <a:rPr lang="ru-RU" sz="1600" dirty="0">
                <a:latin typeface="Cambria" panose="02040503050406030204" pitchFamily="18" charset="0"/>
              </a:rPr>
              <a:t>установление источников поступления минералов в россыпь на основе сопоставления с опубликованными данными и результатами изучения образцов из массива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132" y="188640"/>
            <a:ext cx="6003220" cy="45117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Рудная минерализация коренных пород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411" y="620688"/>
            <a:ext cx="6196405" cy="1440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7410" name="Picture 2" descr="D:\Учёба\Диплом\черновик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9" y="709102"/>
            <a:ext cx="2797175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Учёба\Диплом\черновик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86" y="735647"/>
            <a:ext cx="2798763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Учёба\Диплом\черновик\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5050"/>
            <a:ext cx="2798763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F:\Snap-1501\Snap-1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8821"/>
            <a:ext cx="4147387" cy="31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0689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nstantia" panose="02030602050306030303" pitchFamily="18" charset="0"/>
              </a:rPr>
              <a:t>2 морфологический тип платиновой минерализации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6796" y="4781889"/>
            <a:ext cx="3559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Выделение осмия таблитчатой формы в коренных образцах массива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Кондер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5114090"/>
            <a:ext cx="2777084" cy="129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789040"/>
            <a:ext cx="5616623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Структура  </a:t>
            </a:r>
            <a:r>
              <a:rPr lang="ru-RU" sz="1600" dirty="0" err="1" smtClean="0">
                <a:latin typeface="Cambria" panose="02040503050406030204" pitchFamily="18" charset="0"/>
              </a:rPr>
              <a:t>панидиоморфная</a:t>
            </a:r>
            <a:r>
              <a:rPr lang="ru-RU" sz="1600" dirty="0" smtClean="0">
                <a:latin typeface="Cambria" panose="02040503050406030204" pitchFamily="18" charset="0"/>
              </a:rPr>
              <a:t>, крупнозернистая; текстура массивная. Мин. состав: роговая обманка (60-70%), диопсид (10-20%), карбонат (10%). 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Акцессорные минералы: апатит (5%), сфен (5%). 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Вторичные процессы: </a:t>
            </a:r>
            <a:r>
              <a:rPr lang="ru-RU" sz="1600" dirty="0" err="1" smtClean="0">
                <a:latin typeface="Cambria" panose="02040503050406030204" pitchFamily="18" charset="0"/>
              </a:rPr>
              <a:t>серпентинизация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0242" name="Picture 2" descr="D:\Учёба\Диплом\фото\DSCN73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r="6769" b="15319"/>
          <a:stretch/>
        </p:blipFill>
        <p:spPr bwMode="auto">
          <a:xfrm>
            <a:off x="367000" y="1188492"/>
            <a:ext cx="2404800" cy="173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Учёба\Диплом\фото\DSCN74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r="11992" b="15314"/>
          <a:stretch/>
        </p:blipFill>
        <p:spPr bwMode="auto">
          <a:xfrm>
            <a:off x="2887280" y="1196752"/>
            <a:ext cx="2404800" cy="20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2586390"/>
            <a:ext cx="64807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289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6826" y="2874422"/>
            <a:ext cx="81107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293-4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508610"/>
            <a:ext cx="181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Амфиболиты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5365" name="Picture 5" descr="D:\Учёба\Диплом\черновик\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1" y="2636912"/>
            <a:ext cx="2309813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580526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Удлиненные кристаллы апатита, проходящий свет, николи </a:t>
            </a:r>
            <a:r>
              <a:rPr lang="en-US" sz="1400" dirty="0" smtClean="0">
                <a:latin typeface="Constantia" panose="02030602050306030303" pitchFamily="18" charset="0"/>
              </a:rPr>
              <a:t>||</a:t>
            </a:r>
            <a:r>
              <a:rPr lang="ru-RU" sz="1400" dirty="0" smtClean="0">
                <a:latin typeface="Constantia" panose="02030602050306030303" pitchFamily="18" charset="0"/>
              </a:rPr>
              <a:t>.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3624" y="4293096"/>
            <a:ext cx="254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Пироксен, сфен и </a:t>
            </a:r>
            <a:r>
              <a:rPr lang="ru-RU" sz="1400" dirty="0" err="1" smtClean="0">
                <a:latin typeface="Constantia" panose="02030602050306030303" pitchFamily="18" charset="0"/>
              </a:rPr>
              <a:t>р.м</a:t>
            </a:r>
            <a:r>
              <a:rPr lang="ru-RU" sz="1400" dirty="0" smtClean="0">
                <a:latin typeface="Constantia" panose="02030602050306030303" pitchFamily="18" charset="0"/>
              </a:rPr>
              <a:t>. в проходящем свете, николи </a:t>
            </a:r>
            <a:r>
              <a:rPr lang="en-US" sz="1400" dirty="0" smtClean="0">
                <a:latin typeface="Constantia" panose="02030602050306030303" pitchFamily="18" charset="0"/>
              </a:rPr>
              <a:t>||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0416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Амфибол, пироксен, апатит, </a:t>
            </a:r>
            <a:r>
              <a:rPr lang="ru-RU" sz="1400" dirty="0" err="1" smtClean="0">
                <a:latin typeface="Constantia" panose="02030602050306030303" pitchFamily="18" charset="0"/>
              </a:rPr>
              <a:t>р.м</a:t>
            </a:r>
            <a:r>
              <a:rPr lang="ru-RU" sz="1400" dirty="0" smtClean="0">
                <a:latin typeface="Constantia" panose="02030602050306030303" pitchFamily="18" charset="0"/>
              </a:rPr>
              <a:t>., проходящий свет, николи </a:t>
            </a:r>
            <a:r>
              <a:rPr lang="en-US" sz="1400" dirty="0" smtClean="0">
                <a:latin typeface="Constantia" panose="02030602050306030303" pitchFamily="18" charset="0"/>
              </a:rPr>
              <a:t>||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pic>
        <p:nvPicPr>
          <p:cNvPr id="14338" name="Picture 2" descr="D:\Учёба\Диплом\черновик\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4082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Учёба\Диплом\черновик\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798"/>
            <a:ext cx="2279650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5" name="Picture 3" descr="D:\Учёба\Диплом\черновик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920"/>
            <a:ext cx="294354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Учёба\Диплом\черновик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920"/>
            <a:ext cx="294915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Учёба\Диплом\черновик\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920"/>
            <a:ext cx="29179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Учёба\Диплом\черновик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73" y="3322009"/>
            <a:ext cx="28894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Учёба\Диплом\черновик\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49983"/>
            <a:ext cx="282534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1620" y="273872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Анизотропия пирротина, николи +</a:t>
            </a:r>
            <a:endParaRPr lang="ru-RU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0" y="3835427"/>
            <a:ext cx="8666102" cy="6016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Структура – тонкозернистая, текстура – полосчатая. Мин. состав: биотит (25%), кварц (25%), андалузит (25%), рудный минерал (25%). 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1266" name="Picture 2" descr="D:\Учёба\Диплом\фото\DSCN7396 - копия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12931" r="8641" b="23115"/>
          <a:stretch/>
        </p:blipFill>
        <p:spPr bwMode="auto">
          <a:xfrm>
            <a:off x="232427" y="4414483"/>
            <a:ext cx="3314549" cy="18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Учёба\Диплом\фото\DSCN7390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6"/>
          <a:stretch/>
        </p:blipFill>
        <p:spPr bwMode="auto">
          <a:xfrm>
            <a:off x="257835" y="404664"/>
            <a:ext cx="3263734" cy="18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:\Фото микроскоп\Snap-1146\Snap-1146 - копия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76" y="188640"/>
            <a:ext cx="24048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19125" y="62966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Роговик а проходящем свете, николи </a:t>
            </a:r>
            <a:r>
              <a:rPr lang="en-US" sz="1400" dirty="0" smtClean="0"/>
              <a:t>||</a:t>
            </a:r>
            <a:endParaRPr lang="ru-RU" sz="14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88261" y="629661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Циркон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3388930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Роговики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1379" y="5939988"/>
            <a:ext cx="86409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293-1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1565" y="2276872"/>
            <a:ext cx="6048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Cambria" panose="02040503050406030204" pitchFamily="18" charset="0"/>
              </a:rPr>
              <a:t>Структура </a:t>
            </a:r>
            <a:r>
              <a:rPr lang="ru-RU" sz="1600" dirty="0">
                <a:latin typeface="Cambria" panose="02040503050406030204" pitchFamily="18" charset="0"/>
              </a:rPr>
              <a:t>– </a:t>
            </a:r>
            <a:r>
              <a:rPr lang="ru-RU" sz="1600" dirty="0" err="1">
                <a:latin typeface="Cambria" panose="02040503050406030204" pitchFamily="18" charset="0"/>
              </a:rPr>
              <a:t>аллотриоморфнозернистая</a:t>
            </a:r>
            <a:r>
              <a:rPr lang="ru-RU" sz="1600" dirty="0">
                <a:latin typeface="Cambria" panose="02040503050406030204" pitchFamily="18" charset="0"/>
              </a:rPr>
              <a:t>, текстура – массивная. Мин. состав: роговая обманка (10%), эгирин (80%), альбит (10%), нефелин (4%), калиевый полевой шпат (2%), </a:t>
            </a:r>
            <a:r>
              <a:rPr lang="ru-RU" sz="1600" dirty="0" err="1">
                <a:latin typeface="Cambria" panose="02040503050406030204" pitchFamily="18" charset="0"/>
              </a:rPr>
              <a:t>цоизит</a:t>
            </a:r>
            <a:r>
              <a:rPr lang="ru-RU" sz="1600" dirty="0">
                <a:latin typeface="Cambria" panose="02040503050406030204" pitchFamily="18" charset="0"/>
              </a:rPr>
              <a:t> (2%), апатит, рудный минерал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916832"/>
            <a:ext cx="80381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291-1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455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Щелочное габбро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6386" name="Picture 2" descr="D:\Учёба\Диплом\черновик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25" y="4365104"/>
            <a:ext cx="2378075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Учёба\Диплом\черновик\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7" y="4456904"/>
            <a:ext cx="2505075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Учёба\Диплом\черновик\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77" y="188640"/>
            <a:ext cx="24018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Учёба\Диплом\черновик\Рисунок1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27" y="2089190"/>
            <a:ext cx="24082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59832" y="1166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Минеральный состав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25601"/>
              </p:ext>
            </p:extLst>
          </p:nvPr>
        </p:nvGraphicFramePr>
        <p:xfrm>
          <a:off x="971600" y="548680"/>
          <a:ext cx="7200800" cy="6151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0400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Россыпь участка </a:t>
                      </a:r>
                      <a:r>
                        <a:rPr lang="ru-RU" dirty="0" err="1" smtClean="0"/>
                        <a:t>Уоргалан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(данные автора)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Коренные породы массива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Кондер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Минералы ПГЭ                         </a:t>
                      </a:r>
                      <a:r>
                        <a:rPr lang="ru-RU" sz="1600" dirty="0" smtClean="0"/>
                        <a:t>(Петров и др.,2013)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платина,</a:t>
                      </a:r>
                      <a:r>
                        <a:rPr lang="ru-RU" sz="1400" baseline="0" dirty="0" smtClean="0"/>
                        <a:t> о</a:t>
                      </a:r>
                      <a:r>
                        <a:rPr lang="ru-RU" sz="1400" dirty="0" smtClean="0"/>
                        <a:t>смий,</a:t>
                      </a:r>
                      <a:r>
                        <a:rPr lang="ru-RU" sz="1400" baseline="0" dirty="0" smtClean="0"/>
                        <a:t> и</a:t>
                      </a:r>
                      <a:r>
                        <a:rPr lang="ru-RU" sz="1400" dirty="0" smtClean="0"/>
                        <a:t>ридий,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и</a:t>
                      </a:r>
                      <a:r>
                        <a:rPr lang="ru-RU" sz="1400" dirty="0" err="1" smtClean="0"/>
                        <a:t>ридосмин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э</a:t>
                      </a:r>
                      <a:r>
                        <a:rPr lang="ru-RU" sz="1400" dirty="0" err="1" smtClean="0"/>
                        <a:t>рликманит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ф</a:t>
                      </a:r>
                      <a:r>
                        <a:rPr lang="ru-RU" sz="1400" dirty="0" err="1" smtClean="0"/>
                        <a:t>еррородсит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</a:t>
                      </a:r>
                      <a:r>
                        <a:rPr lang="ru-RU" sz="1400" dirty="0" err="1" smtClean="0"/>
                        <a:t>овеллин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х</a:t>
                      </a:r>
                      <a:r>
                        <a:rPr lang="ru-RU" sz="1400" dirty="0" smtClean="0"/>
                        <a:t>алькозин,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и</a:t>
                      </a:r>
                      <a:r>
                        <a:rPr lang="ru-RU" sz="1400" dirty="0" err="1" smtClean="0"/>
                        <a:t>рарсит</a:t>
                      </a:r>
                      <a:r>
                        <a:rPr lang="ru-RU" sz="1400" dirty="0" smtClean="0"/>
                        <a:t> 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л</a:t>
                      </a:r>
                      <a:r>
                        <a:rPr lang="ru-RU" sz="1400" dirty="0" err="1" smtClean="0"/>
                        <a:t>аурит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Pt-Fe</a:t>
                      </a:r>
                      <a:r>
                        <a:rPr lang="ru-RU" sz="1400" dirty="0" smtClean="0"/>
                        <a:t> сплав,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э</a:t>
                      </a:r>
                      <a:r>
                        <a:rPr lang="ru-RU" sz="1400" dirty="0" err="1" smtClean="0"/>
                        <a:t>рликманит</a:t>
                      </a:r>
                      <a:r>
                        <a:rPr lang="ru-RU" sz="1400" baseline="0" dirty="0" smtClean="0"/>
                        <a:t>, </a:t>
                      </a:r>
                      <a:r>
                        <a:rPr lang="ru-RU" sz="1400" baseline="0" dirty="0" err="1" smtClean="0"/>
                        <a:t>к</a:t>
                      </a:r>
                      <a:r>
                        <a:rPr lang="ru-RU" sz="1400" dirty="0" err="1" smtClean="0"/>
                        <a:t>уперит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и</a:t>
                      </a:r>
                      <a:r>
                        <a:rPr lang="ru-RU" sz="1400" dirty="0" err="1" smtClean="0"/>
                        <a:t>рарсит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м</a:t>
                      </a:r>
                      <a:r>
                        <a:rPr lang="ru-RU" sz="1400" dirty="0" err="1" smtClean="0"/>
                        <a:t>аланит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dirty="0" err="1" smtClean="0"/>
                        <a:t>латарсит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dirty="0" err="1" smtClean="0"/>
                        <a:t>Os</a:t>
                      </a:r>
                      <a:r>
                        <a:rPr lang="en-US" sz="1400" dirty="0" smtClean="0"/>
                        <a:t>-</a:t>
                      </a:r>
                      <a:r>
                        <a:rPr lang="ru-RU" sz="1400" dirty="0" err="1" smtClean="0"/>
                        <a:t>лаурит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о</a:t>
                      </a:r>
                      <a:r>
                        <a:rPr lang="ru-RU" sz="1400" dirty="0" smtClean="0"/>
                        <a:t>смий,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х</a:t>
                      </a:r>
                      <a:r>
                        <a:rPr lang="ru-RU" sz="1400" dirty="0" err="1" smtClean="0"/>
                        <a:t>оллингвортит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л</a:t>
                      </a:r>
                      <a:r>
                        <a:rPr lang="ru-RU" sz="1400" dirty="0" err="1" smtClean="0"/>
                        <a:t>аурит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с</a:t>
                      </a:r>
                      <a:r>
                        <a:rPr lang="ru-RU" sz="1400" dirty="0" err="1" smtClean="0"/>
                        <a:t>перрилит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Pt,Cu,Ir</a:t>
                      </a:r>
                      <a:r>
                        <a:rPr lang="en-US" sz="1400" dirty="0" smtClean="0"/>
                        <a:t>)S</a:t>
                      </a:r>
                      <a:r>
                        <a:rPr lang="en-US" sz="900" dirty="0" smtClean="0"/>
                        <a:t>9</a:t>
                      </a:r>
                      <a:r>
                        <a:rPr lang="ru-RU" sz="900" dirty="0" smtClean="0"/>
                        <a:t>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Ni,Fe,Rh</a:t>
                      </a:r>
                      <a:r>
                        <a:rPr lang="en-US" sz="1400" dirty="0" smtClean="0"/>
                        <a:t>)S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Минералы</a:t>
                      </a:r>
                      <a:r>
                        <a:rPr lang="ru-RU" sz="1600" baseline="0" dirty="0" smtClean="0"/>
                        <a:t> дунитов                             (данные автора)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66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оливин,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хромит 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серпентин, магнетит,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err="1" smtClean="0"/>
                        <a:t>пентландит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платина,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err="1" smtClean="0"/>
                        <a:t>миллерит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Минералы амфиболитов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роговая обманка, диопсид, кальцит, сфен, апатит,  магнетит, титаномагнетит, халькопирит, </a:t>
                      </a:r>
                      <a:r>
                        <a:rPr lang="ru-RU" sz="1400" dirty="0" err="1" smtClean="0"/>
                        <a:t>ковеллин</a:t>
                      </a:r>
                      <a:r>
                        <a:rPr lang="ru-RU" sz="1400" dirty="0" smtClean="0"/>
                        <a:t>, пирит, рутил, халцедон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Минералы щелочного габбро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роговая обманка, эгирин,</a:t>
                      </a:r>
                      <a:r>
                        <a:rPr lang="ru-RU" sz="1400" baseline="0" dirty="0" smtClean="0"/>
                        <a:t> альбит, нефелин, калиевый полевой шпат, </a:t>
                      </a:r>
                      <a:r>
                        <a:rPr lang="ru-RU" sz="1400" baseline="0" dirty="0" err="1" smtClean="0"/>
                        <a:t>цоизит</a:t>
                      </a:r>
                      <a:r>
                        <a:rPr lang="ru-RU" sz="1400" baseline="0" dirty="0" smtClean="0"/>
                        <a:t>, апатит, рудный минерал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Минералы роговиков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Биотит, рудный минерал, циркон, андалузит, кварц,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Заключение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Минералы </a:t>
            </a:r>
            <a:r>
              <a:rPr lang="ru-RU" sz="1600" dirty="0">
                <a:latin typeface="Cambria" panose="02040503050406030204" pitchFamily="18" charset="0"/>
              </a:rPr>
              <a:t>платины распределены в россыпи неравномерно, участки со значимыми содержаниями трудно объединить в рудные тела. </a:t>
            </a:r>
            <a:r>
              <a:rPr lang="ru-RU" sz="1600" dirty="0" smtClean="0">
                <a:latin typeface="Cambria" panose="02040503050406030204" pitchFamily="18" charset="0"/>
              </a:rPr>
              <a:t>Среди </a:t>
            </a:r>
            <a:r>
              <a:rPr lang="ru-RU" sz="1600" dirty="0">
                <a:latin typeface="Cambria" panose="02040503050406030204" pitchFamily="18" charset="0"/>
              </a:rPr>
              <a:t>минералов ЭПГ установлены платина железистая, осмий, иридий, </a:t>
            </a:r>
            <a:r>
              <a:rPr lang="ru-RU" sz="1600" dirty="0" err="1">
                <a:latin typeface="Cambria" panose="02040503050406030204" pitchFamily="18" charset="0"/>
              </a:rPr>
              <a:t>иридосмин</a:t>
            </a:r>
            <a:r>
              <a:rPr lang="ru-RU" sz="1600" dirty="0">
                <a:latin typeface="Cambria" panose="02040503050406030204" pitchFamily="18" charset="0"/>
              </a:rPr>
              <a:t>, </a:t>
            </a:r>
            <a:r>
              <a:rPr lang="ru-RU" sz="1600" dirty="0" err="1">
                <a:latin typeface="Cambria" panose="02040503050406030204" pitchFamily="18" charset="0"/>
              </a:rPr>
              <a:t>ирарсит</a:t>
            </a:r>
            <a:r>
              <a:rPr lang="ru-RU" sz="1600" dirty="0">
                <a:latin typeface="Cambria" panose="02040503050406030204" pitchFamily="18" charset="0"/>
              </a:rPr>
              <a:t>, </a:t>
            </a:r>
            <a:r>
              <a:rPr lang="ru-RU" sz="1600" dirty="0" err="1">
                <a:latin typeface="Cambria" panose="02040503050406030204" pitchFamily="18" charset="0"/>
              </a:rPr>
              <a:t>лаурит</a:t>
            </a:r>
            <a:r>
              <a:rPr lang="ru-RU" sz="1600" dirty="0">
                <a:latin typeface="Cambria" panose="02040503050406030204" pitchFamily="18" charset="0"/>
              </a:rPr>
              <a:t>, </a:t>
            </a:r>
            <a:r>
              <a:rPr lang="ru-RU" sz="1600" dirty="0" err="1">
                <a:latin typeface="Cambria" panose="02040503050406030204" pitchFamily="18" charset="0"/>
              </a:rPr>
              <a:t>эрликманит</a:t>
            </a:r>
            <a:r>
              <a:rPr lang="ru-RU" sz="1600" dirty="0">
                <a:latin typeface="Cambria" panose="02040503050406030204" pitchFamily="18" charset="0"/>
              </a:rPr>
              <a:t>, </a:t>
            </a:r>
            <a:r>
              <a:rPr lang="ru-RU" sz="1600" dirty="0" err="1">
                <a:latin typeface="Cambria" panose="02040503050406030204" pitchFamily="18" charset="0"/>
              </a:rPr>
              <a:t>феррородсит</a:t>
            </a:r>
            <a:r>
              <a:rPr lang="ru-RU" sz="1600" dirty="0">
                <a:latin typeface="Cambria" panose="02040503050406030204" pitchFamily="18" charset="0"/>
              </a:rPr>
              <a:t>. </a:t>
            </a:r>
            <a:endParaRPr lang="ru-RU" sz="1600" dirty="0" smtClean="0">
              <a:latin typeface="Cambria" panose="02040503050406030204" pitchFamily="18" charset="0"/>
            </a:endParaRPr>
          </a:p>
          <a:p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</a:rPr>
              <a:t>Минеральный состав шлихов двух просмотренных скважин сходен между собой по видовому составу, морфологии </a:t>
            </a:r>
            <a:r>
              <a:rPr lang="ru-RU" sz="1600" dirty="0" smtClean="0">
                <a:latin typeface="Cambria" panose="02040503050406030204" pitchFamily="18" charset="0"/>
              </a:rPr>
              <a:t>минералов. </a:t>
            </a:r>
            <a:r>
              <a:rPr lang="ru-RU" sz="1600" dirty="0">
                <a:latin typeface="Cambria" panose="02040503050406030204" pitchFamily="18" charset="0"/>
              </a:rPr>
              <a:t>В составе шлиха установлены: магнетит, хромит, пироксен (диопсид светлой окраски, </a:t>
            </a:r>
            <a:r>
              <a:rPr lang="ru-RU" sz="1600" dirty="0" err="1">
                <a:latin typeface="Cambria" panose="02040503050406030204" pitchFamily="18" charset="0"/>
              </a:rPr>
              <a:t>диаллаг</a:t>
            </a:r>
            <a:r>
              <a:rPr lang="ru-RU" sz="1600" dirty="0">
                <a:latin typeface="Cambria" panose="02040503050406030204" pitchFamily="18" charset="0"/>
              </a:rPr>
              <a:t>), пироксены и амфиболы темные неразделенные, циркон, рутил, апатит, окисленные и </a:t>
            </a:r>
            <a:r>
              <a:rPr lang="ru-RU" sz="1600" dirty="0" err="1">
                <a:latin typeface="Cambria" panose="02040503050406030204" pitchFamily="18" charset="0"/>
              </a:rPr>
              <a:t>неокисленные</a:t>
            </a:r>
            <a:r>
              <a:rPr lang="ru-RU" sz="1600" dirty="0">
                <a:latin typeface="Cambria" panose="02040503050406030204" pitchFamily="18" charset="0"/>
              </a:rPr>
              <a:t> сульфиды (предположительно халькопирит, </a:t>
            </a:r>
            <a:r>
              <a:rPr lang="ru-RU" sz="1600" dirty="0" err="1">
                <a:latin typeface="Cambria" panose="02040503050406030204" pitchFamily="18" charset="0"/>
              </a:rPr>
              <a:t>пентландит</a:t>
            </a:r>
            <a:r>
              <a:rPr lang="ru-RU" sz="1600" dirty="0">
                <a:latin typeface="Cambria" panose="02040503050406030204" pitchFamily="18" charset="0"/>
              </a:rPr>
              <a:t> и пирротин), кварц, полевые шпаты. </a:t>
            </a:r>
            <a:endParaRPr lang="ru-RU" sz="1600" dirty="0" smtClean="0">
              <a:latin typeface="Cambria" panose="02040503050406030204" pitchFamily="18" charset="0"/>
            </a:endParaRPr>
          </a:p>
          <a:p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</a:rPr>
              <a:t>В более глубоких горизонтах россыпи увеличивается содержание рутила, соотношения между магнетитом и хромитом незакономерно варьируют, содержания апатита увеличиваются в средней части профиля. </a:t>
            </a:r>
          </a:p>
          <a:p>
            <a:endParaRPr lang="ru-RU" sz="1600" dirty="0" smtClean="0"/>
          </a:p>
          <a:p>
            <a:r>
              <a:rPr lang="ru-RU" sz="1600" dirty="0">
                <a:latin typeface="Cambria" panose="02040503050406030204" pitchFamily="18" charset="0"/>
              </a:rPr>
              <a:t>В коллекции пород массива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>
                <a:latin typeface="Cambria" panose="02040503050406030204" pitchFamily="18" charset="0"/>
              </a:rPr>
              <a:t> диагностированы </a:t>
            </a:r>
            <a:r>
              <a:rPr lang="ru-RU" sz="1600" dirty="0" err="1">
                <a:latin typeface="Cambria" panose="02040503050406030204" pitchFamily="18" charset="0"/>
              </a:rPr>
              <a:t>серпентинизированные</a:t>
            </a:r>
            <a:r>
              <a:rPr lang="ru-RU" sz="1600" dirty="0">
                <a:latin typeface="Cambria" panose="02040503050406030204" pitchFamily="18" charset="0"/>
              </a:rPr>
              <a:t> дуниты с жилами и рассеянной вкрапленностью </a:t>
            </a:r>
            <a:r>
              <a:rPr lang="ru-RU" sz="1600" dirty="0" err="1">
                <a:latin typeface="Cambria" panose="02040503050406030204" pitchFamily="18" charset="0"/>
              </a:rPr>
              <a:t>платиноносных</a:t>
            </a:r>
            <a:r>
              <a:rPr lang="ru-RU" sz="1600" dirty="0">
                <a:latin typeface="Cambria" panose="02040503050406030204" pitchFamily="18" charset="0"/>
              </a:rPr>
              <a:t> хромитов и амфиболовые породы с акцессорным магнетитом.</a:t>
            </a:r>
          </a:p>
          <a:p>
            <a:endParaRPr lang="ru-RU" sz="1600" dirty="0" smtClean="0"/>
          </a:p>
          <a:p>
            <a:r>
              <a:rPr lang="ru-RU" sz="1600" dirty="0">
                <a:latin typeface="Cambria" panose="02040503050406030204" pitchFamily="18" charset="0"/>
              </a:rPr>
              <a:t>Исследование вещественного состава коренных рудовмещающих пород массива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>
                <a:latin typeface="Cambria" panose="02040503050406030204" pitchFamily="18" charset="0"/>
              </a:rPr>
              <a:t> и минеральных ассоциаций россыпи </a:t>
            </a:r>
            <a:r>
              <a:rPr lang="ru-RU" sz="1600" dirty="0" err="1">
                <a:latin typeface="Cambria" panose="02040503050406030204" pitchFamily="18" charset="0"/>
              </a:rPr>
              <a:t>Уоргалан</a:t>
            </a:r>
            <a:r>
              <a:rPr lang="ru-RU" sz="1600" dirty="0">
                <a:latin typeface="Cambria" panose="02040503050406030204" pitchFamily="18" charset="0"/>
              </a:rPr>
              <a:t> показало их сходство. Таким образом, источником россыпи служили преимущественно </a:t>
            </a:r>
            <a:r>
              <a:rPr lang="ru-RU" sz="1600" dirty="0" err="1">
                <a:latin typeface="Cambria" panose="02040503050406030204" pitchFamily="18" charset="0"/>
              </a:rPr>
              <a:t>хромитовые</a:t>
            </a:r>
            <a:r>
              <a:rPr lang="ru-RU" sz="1600" dirty="0">
                <a:latin typeface="Cambria" panose="02040503050406030204" pitchFamily="18" charset="0"/>
              </a:rPr>
              <a:t> тела в дунитах массива </a:t>
            </a:r>
            <a:r>
              <a:rPr lang="ru-RU" sz="1600" dirty="0" err="1">
                <a:latin typeface="Cambria" panose="02040503050406030204" pitchFamily="18" charset="0"/>
              </a:rPr>
              <a:t>Кондер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4423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Автор выражает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благодарность: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Cambria" panose="02040503050406030204" pitchFamily="18" charset="0"/>
              </a:rPr>
              <a:t>-  </a:t>
            </a:r>
            <a:r>
              <a:rPr lang="ru-RU" sz="2000" dirty="0">
                <a:latin typeface="Cambria" panose="02040503050406030204" pitchFamily="18" charset="0"/>
              </a:rPr>
              <a:t>руководителю дипломной работы Е.В. Белогуб за консультации при написании </a:t>
            </a:r>
            <a:r>
              <a:rPr lang="ru-RU" sz="2000" dirty="0" smtClean="0">
                <a:latin typeface="Cambria" panose="02040503050406030204" pitchFamily="18" charset="0"/>
              </a:rPr>
              <a:t>работы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-  </a:t>
            </a:r>
            <a:r>
              <a:rPr lang="ru-RU" sz="2000" dirty="0">
                <a:latin typeface="Cambria" panose="02040503050406030204" pitchFamily="18" charset="0"/>
              </a:rPr>
              <a:t>руководителю с места прохождения практики Н.В. Соболевой и главному геологу компании «Амур-золото» А.А. </a:t>
            </a:r>
            <a:r>
              <a:rPr lang="ru-RU" sz="2000" dirty="0" err="1">
                <a:latin typeface="Cambria" panose="02040503050406030204" pitchFamily="18" charset="0"/>
              </a:rPr>
              <a:t>Полонянкину</a:t>
            </a:r>
            <a:r>
              <a:rPr lang="ru-RU" sz="2000" dirty="0">
                <a:latin typeface="Cambria" panose="02040503050406030204" pitchFamily="18" charset="0"/>
              </a:rPr>
              <a:t> за помощь в организации производственной </a:t>
            </a:r>
            <a:r>
              <a:rPr lang="ru-RU" sz="2000" dirty="0" smtClean="0">
                <a:latin typeface="Cambria" panose="02040503050406030204" pitchFamily="18" charset="0"/>
              </a:rPr>
              <a:t>практики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- консультанту </a:t>
            </a:r>
            <a:r>
              <a:rPr lang="ru-RU" sz="2000" dirty="0">
                <a:latin typeface="Cambria" panose="02040503050406030204" pitchFamily="18" charset="0"/>
              </a:rPr>
              <a:t>СРК - Д.В. Гуревичу за предоставленный каменный материал с месторождения </a:t>
            </a:r>
            <a:r>
              <a:rPr lang="ru-RU" sz="2000" dirty="0" err="1" smtClean="0">
                <a:latin typeface="Cambria" panose="02040503050406030204" pitchFamily="18" charset="0"/>
              </a:rPr>
              <a:t>Кондер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- И.А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</a:rPr>
              <a:t>Блинову</a:t>
            </a:r>
            <a:r>
              <a:rPr lang="ru-RU" sz="2000" dirty="0">
                <a:latin typeface="Cambria" panose="02040503050406030204" pitchFamily="18" charset="0"/>
              </a:rPr>
              <a:t> за помощь в исследовании элементов платиновой группы методами электронной </a:t>
            </a:r>
            <a:r>
              <a:rPr lang="ru-RU" sz="2000" dirty="0" smtClean="0">
                <a:latin typeface="Cambria" panose="02040503050406030204" pitchFamily="18" charset="0"/>
              </a:rPr>
              <a:t>микроскопии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- </a:t>
            </a:r>
            <a:r>
              <a:rPr lang="ru-RU" sz="2000" dirty="0" err="1" smtClean="0">
                <a:latin typeface="Cambria" panose="02040503050406030204" pitchFamily="18" charset="0"/>
              </a:rPr>
              <a:t>Л.Я.Кабановой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за критическую оценку </a:t>
            </a:r>
            <a:r>
              <a:rPr lang="ru-RU" sz="2000" dirty="0" smtClean="0">
                <a:latin typeface="Cambria" panose="02040503050406030204" pitchFamily="18" charset="0"/>
              </a:rPr>
              <a:t>работы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42930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внимание!!!</a:t>
            </a:r>
            <a:endParaRPr lang="ru-RU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4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Учёба\Диплом\презентация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2092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32440" y="274638"/>
            <a:ext cx="15435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8424" y="1556792"/>
            <a:ext cx="347953" cy="856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014" y="4370328"/>
            <a:ext cx="1736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Cambria" panose="02040503050406030204" pitchFamily="18" charset="0"/>
              </a:rPr>
              <a:t>Географическое </a:t>
            </a:r>
            <a:r>
              <a:rPr lang="ru-RU" sz="1500" dirty="0">
                <a:latin typeface="Cambria" panose="02040503050406030204" pitchFamily="18" charset="0"/>
              </a:rPr>
              <a:t>положение массива </a:t>
            </a:r>
            <a:r>
              <a:rPr lang="ru-RU" sz="1500" dirty="0" err="1">
                <a:latin typeface="Cambria" panose="02040503050406030204" pitchFamily="18" charset="0"/>
              </a:rPr>
              <a:t>Кондер</a:t>
            </a:r>
            <a:r>
              <a:rPr lang="ru-RU" sz="1500" dirty="0">
                <a:latin typeface="Cambria" panose="02040503050406030204" pitchFamily="18" charset="0"/>
              </a:rPr>
              <a:t> и площади разведочных работ (зеленый квадрат) (Отчет…, 2007).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419872" y="1778517"/>
            <a:ext cx="936104" cy="2823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2" name="Рисунок 11" descr="Кондер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4391352" cy="3384376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2539972" y="2636912"/>
            <a:ext cx="1703049" cy="11521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43021" y="5284365"/>
            <a:ext cx="3785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Кольцевой массив </a:t>
            </a:r>
            <a:r>
              <a:rPr lang="ru-RU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Кондер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Кондерское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 месторождение россыпной платины (видны следы дражной добычи) и положение участка </a:t>
            </a:r>
            <a:r>
              <a:rPr lang="ru-RU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Уоргалан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, координаты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57˚35‘03'‘ с. ш., 134˚39‘23'‘ </a:t>
            </a:r>
            <a:r>
              <a:rPr lang="ru-RU" sz="14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в.д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Вид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с севера на юг, снимок 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Google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" r="14400"/>
          <a:stretch/>
        </p:blipFill>
        <p:spPr bwMode="auto">
          <a:xfrm>
            <a:off x="4394578" y="44624"/>
            <a:ext cx="3978020" cy="331236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32811" y="4186411"/>
            <a:ext cx="839787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Участок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Уоргалан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Untitled-1 cop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323274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Cambria" panose="02040503050406030204" pitchFamily="18" charset="0"/>
              </a:rPr>
              <a:t>Этапы </a:t>
            </a:r>
            <a:r>
              <a:rPr lang="ru-RU" sz="1500" dirty="0">
                <a:latin typeface="Cambria" panose="02040503050406030204" pitchFamily="18" charset="0"/>
              </a:rPr>
              <a:t>формирования рыхлой толщи в долине реки </a:t>
            </a:r>
            <a:r>
              <a:rPr lang="ru-RU" sz="1500" dirty="0" err="1">
                <a:latin typeface="Cambria" panose="02040503050406030204" pitchFamily="18" charset="0"/>
              </a:rPr>
              <a:t>Уоргалан</a:t>
            </a:r>
            <a:r>
              <a:rPr lang="ru-RU" sz="1500" dirty="0">
                <a:latin typeface="Cambria" panose="02040503050406030204" pitchFamily="18" charset="0"/>
              </a:rPr>
              <a:t> на примере сечения по БЛ 180-87 (Отчет…, 2007</a:t>
            </a:r>
            <a:r>
              <a:rPr lang="ru-RU" sz="1500" dirty="0" smtClean="0">
                <a:latin typeface="Cambria" panose="02040503050406030204" pitchFamily="18" charset="0"/>
              </a:rPr>
              <a:t>).</a:t>
            </a:r>
            <a:endParaRPr lang="ru-RU" sz="1500" dirty="0">
              <a:latin typeface="Cambria" panose="020405030504060302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24328" y="290713"/>
            <a:ext cx="844565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Рисунок 5" descr="Безымянн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3377" r="3848" b="1897"/>
          <a:stretch/>
        </p:blipFill>
        <p:spPr bwMode="auto">
          <a:xfrm>
            <a:off x="35496" y="44624"/>
            <a:ext cx="4173226" cy="532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5229200"/>
            <a:ext cx="8856984" cy="18002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 – рыхлые четвертичные отложения; 2,3 – верхний протерозой: 2 – </a:t>
            </a:r>
            <a:r>
              <a:rPr lang="ru-RU" dirty="0" err="1"/>
              <a:t>ороговикованные</a:t>
            </a:r>
            <a:r>
              <a:rPr lang="ru-RU" dirty="0"/>
              <a:t> алевролиты и аргиллиты, 3 – </a:t>
            </a:r>
            <a:r>
              <a:rPr lang="ru-RU" dirty="0" err="1"/>
              <a:t>ороговикованные</a:t>
            </a:r>
            <a:r>
              <a:rPr lang="ru-RU" dirty="0"/>
              <a:t> алевролиты и песчаники; 4 – архей, высокоглиноземистые и </a:t>
            </a:r>
            <a:r>
              <a:rPr lang="ru-RU" dirty="0" err="1"/>
              <a:t>гиперстенсодержащие</a:t>
            </a:r>
            <a:r>
              <a:rPr lang="ru-RU" dirty="0"/>
              <a:t> гнейсы, кварциты, мраморы; 5 - </a:t>
            </a:r>
            <a:r>
              <a:rPr lang="ru-RU" dirty="0" err="1" smtClean="0"/>
              <a:t>позднеархейские</a:t>
            </a:r>
            <a:r>
              <a:rPr lang="ru-RU" dirty="0" smtClean="0"/>
              <a:t> </a:t>
            </a:r>
            <a:r>
              <a:rPr lang="ru-RU" dirty="0" err="1"/>
              <a:t>пегматоидные</a:t>
            </a:r>
            <a:r>
              <a:rPr lang="ru-RU" dirty="0"/>
              <a:t> граниты; 6-11 -  образования </a:t>
            </a:r>
            <a:r>
              <a:rPr lang="ru-RU" dirty="0" err="1"/>
              <a:t>Кондерского</a:t>
            </a:r>
            <a:r>
              <a:rPr lang="ru-RU" dirty="0"/>
              <a:t> массива: 6 – щелочные пегматиты, 7 – диориты, диорит-сиениты, 8 – </a:t>
            </a:r>
            <a:r>
              <a:rPr lang="ru-RU" dirty="0" err="1"/>
              <a:t>меланократовые</a:t>
            </a:r>
            <a:r>
              <a:rPr lang="ru-RU" dirty="0"/>
              <a:t> </a:t>
            </a:r>
            <a:r>
              <a:rPr lang="ru-RU" dirty="0" err="1"/>
              <a:t>габброиды</a:t>
            </a:r>
            <a:r>
              <a:rPr lang="ru-RU" dirty="0"/>
              <a:t>, 9 – </a:t>
            </a:r>
            <a:r>
              <a:rPr lang="ru-RU" dirty="0" err="1"/>
              <a:t>косьвиты</a:t>
            </a:r>
            <a:r>
              <a:rPr lang="ru-RU" dirty="0"/>
              <a:t>, титаномагнетит-биотит-</a:t>
            </a:r>
            <a:r>
              <a:rPr lang="ru-RU" dirty="0" err="1"/>
              <a:t>пироксеновые</a:t>
            </a:r>
            <a:r>
              <a:rPr lang="ru-RU" dirty="0"/>
              <a:t> и титаномагнетит-амфибол-</a:t>
            </a:r>
            <a:r>
              <a:rPr lang="ru-RU" dirty="0" err="1"/>
              <a:t>пироксеновые</a:t>
            </a:r>
            <a:r>
              <a:rPr lang="ru-RU" dirty="0"/>
              <a:t> породы (поля линзовидных тел и даек), 10 – </a:t>
            </a:r>
            <a:r>
              <a:rPr lang="ru-RU" dirty="0" err="1"/>
              <a:t>клинопироксениты</a:t>
            </a:r>
            <a:r>
              <a:rPr lang="ru-RU" dirty="0"/>
              <a:t>, 11 – дуниты; 12 – разломы; 13 – поле интенсивного развития жильных и </a:t>
            </a:r>
            <a:r>
              <a:rPr lang="ru-RU" dirty="0" err="1"/>
              <a:t>дайковых</a:t>
            </a:r>
            <a:r>
              <a:rPr lang="ru-RU" dirty="0"/>
              <a:t> тел </a:t>
            </a:r>
            <a:r>
              <a:rPr lang="ru-RU" dirty="0" err="1"/>
              <a:t>косьвитов</a:t>
            </a:r>
            <a:r>
              <a:rPr lang="ru-RU" dirty="0"/>
              <a:t> в центре массива; 14 – места обнаружения уникальных самородков платины в несколько см и весом более 1,5 кг; 15 – участки скопления платиновых самородков, сохранивших кристаллическую </a:t>
            </a:r>
            <a:r>
              <a:rPr lang="ru-RU" dirty="0" smtClean="0"/>
              <a:t>форму</a:t>
            </a:r>
            <a:r>
              <a:rPr lang="ru-RU" dirty="0"/>
              <a:t>; 16 – точка изучения контакта дунитов с жилой </a:t>
            </a:r>
            <a:r>
              <a:rPr lang="ru-RU" dirty="0" err="1"/>
              <a:t>косьвитов</a:t>
            </a:r>
            <a:r>
              <a:rPr lang="ru-RU" dirty="0"/>
              <a:t>.</a:t>
            </a:r>
          </a:p>
        </p:txBody>
      </p:sp>
      <p:pic>
        <p:nvPicPr>
          <p:cNvPr id="7" name="Рисунок 6" descr="D:\Учёба\Диплом\черновик\Konder_GeoEye2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89" y="332656"/>
            <a:ext cx="4528185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55776" y="44624"/>
            <a:ext cx="394432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Схематическая геологическая карта </a:t>
            </a:r>
            <a:r>
              <a:rPr lang="ru-RU" sz="1400" dirty="0" err="1"/>
              <a:t>Кондерского</a:t>
            </a:r>
            <a:r>
              <a:rPr lang="ru-RU" sz="1400" dirty="0"/>
              <a:t> массива (составил А.С. Каретников) с указанием мест обнаружения уникальных самородков платины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80319" y="4581128"/>
            <a:ext cx="452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Снимок из </a:t>
            </a:r>
            <a:r>
              <a:rPr lang="en-US" sz="1400" dirty="0"/>
              <a:t>Google</a:t>
            </a:r>
            <a:r>
              <a:rPr lang="ru-RU" sz="1400" dirty="0"/>
              <a:t>. Места отбора предоставленных образцов (составил Д. В. Гуревич</a:t>
            </a:r>
            <a:r>
              <a:rPr lang="ru-RU" sz="1400" dirty="0" smtClean="0"/>
              <a:t>).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861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Учёба\Диплом\карта фактов прав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" y="0"/>
            <a:ext cx="5112568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Учёба\Диплом\12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0" y="3195424"/>
            <a:ext cx="2845058" cy="1457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1520" y="4653136"/>
            <a:ext cx="3707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mbria" panose="02040503050406030204" pitchFamily="18" charset="0"/>
              </a:rPr>
              <a:t>Д</a:t>
            </a:r>
            <a:r>
              <a:rPr lang="ru-RU" sz="1400" dirty="0" smtClean="0">
                <a:latin typeface="Cambria" panose="02040503050406030204" pitchFamily="18" charset="0"/>
              </a:rPr>
              <a:t>олина </a:t>
            </a:r>
            <a:r>
              <a:rPr lang="ru-RU" sz="1400" dirty="0" err="1" smtClean="0">
                <a:latin typeface="Cambria" panose="02040503050406030204" pitchFamily="18" charset="0"/>
              </a:rPr>
              <a:t>р.Уоргалан</a:t>
            </a:r>
            <a:r>
              <a:rPr lang="ru-RU" sz="1400" dirty="0" smtClean="0">
                <a:latin typeface="Cambria" panose="02040503050406030204" pitchFamily="18" charset="0"/>
              </a:rPr>
              <a:t>. План изолиний плотика россыпи. Масштаб 1:10000. (Составил А.Ф. Ткаченко) (Отчет…, 2007)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03618"/>
              </p:ext>
            </p:extLst>
          </p:nvPr>
        </p:nvGraphicFramePr>
        <p:xfrm>
          <a:off x="3995936" y="130404"/>
          <a:ext cx="5119962" cy="653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orelDRAW" r:id="rId7" imgW="7866887" imgH="10051787" progId="CorelDRAW.Graphic.14">
                  <p:embed/>
                </p:oleObj>
              </mc:Choice>
              <mc:Fallback>
                <p:oleObj name="CorelDRAW" r:id="rId7" imgW="7866887" imgH="10051787" progId="CorelDRAW.Graphic.1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30404"/>
                        <a:ext cx="5119962" cy="6538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146140"/>
            <a:ext cx="395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mbria" panose="02040503050406030204" pitchFamily="18" charset="0"/>
              </a:rPr>
              <a:t>Геологическая карта разведанного участка </a:t>
            </a:r>
            <a:r>
              <a:rPr lang="ru-RU" sz="1400" dirty="0" err="1" smtClean="0">
                <a:latin typeface="Cambria" panose="02040503050406030204" pitchFamily="18" charset="0"/>
              </a:rPr>
              <a:t>Уоргалан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Фотки\Хабаровск\DSCN6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0" y="2564904"/>
            <a:ext cx="2098634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D:\Фотки\Хабаровск\IMG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17368"/>
            <a:ext cx="2511255" cy="21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Фотки\Хабаровск\IMG_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40" y="548680"/>
            <a:ext cx="2832000" cy="21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:\Фотки\Хабаровск\DSCN65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5140" r="17593"/>
          <a:stretch/>
        </p:blipFill>
        <p:spPr bwMode="auto">
          <a:xfrm>
            <a:off x="6084168" y="2636912"/>
            <a:ext cx="2226263" cy="20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Фотки\Хабаровск\IMG_00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57" y="548680"/>
            <a:ext cx="2760471" cy="212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Учёба\Диплом\презентация\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14148"/>
          <a:stretch/>
        </p:blipFill>
        <p:spPr bwMode="auto">
          <a:xfrm>
            <a:off x="35496" y="1127681"/>
            <a:ext cx="2756848" cy="48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/>
              <a:t>Схема обработки проб в минералогической лаборатории в г</a:t>
            </a:r>
            <a:r>
              <a:rPr lang="ru-RU" sz="2000" b="1" dirty="0" smtClean="0"/>
              <a:t>. Хабаровск.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204178" y="620688"/>
            <a:ext cx="867813" cy="720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12290" name="Picture 2" descr="D:\Фотки\Хабаровск\Минералогическая лаборатория, г.Хабаровск - отбор платины и золота под бинокуляром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10491"/>
            <a:ext cx="3203847" cy="240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656" y="1825079"/>
            <a:ext cx="29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1568" y="692696"/>
            <a:ext cx="298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7232" y="2478909"/>
            <a:ext cx="29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8144" y="703004"/>
            <a:ext cx="298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537485"/>
            <a:ext cx="29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59832" y="4561383"/>
            <a:ext cx="298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2699047"/>
            <a:ext cx="298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-36512" y="5353471"/>
            <a:ext cx="29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72200" y="4777407"/>
            <a:ext cx="298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841648" y="2636912"/>
            <a:ext cx="298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35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2218" y="381440"/>
            <a:ext cx="5724636" cy="5111048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+mj-lt"/>
              </a:rPr>
              <a:t>Для исследования была использована 21 шлиховая проба из скважин, пробуренных в отложениях </a:t>
            </a:r>
            <a:r>
              <a:rPr lang="ru-RU" sz="1600" dirty="0" err="1">
                <a:latin typeface="+mj-lt"/>
              </a:rPr>
              <a:t>р.Уоргалан</a:t>
            </a:r>
            <a:r>
              <a:rPr lang="ru-RU" sz="1600" dirty="0">
                <a:latin typeface="+mj-lt"/>
              </a:rPr>
              <a:t> (нижняя часть </a:t>
            </a:r>
            <a:r>
              <a:rPr lang="ru-RU" sz="1600" dirty="0" err="1">
                <a:latin typeface="+mj-lt"/>
              </a:rPr>
              <a:t>Кондерского</a:t>
            </a:r>
            <a:r>
              <a:rPr lang="ru-RU" sz="1600" dirty="0">
                <a:latin typeface="+mj-lt"/>
              </a:rPr>
              <a:t> россыпного месторождения)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линия 28 скважина 66 </a:t>
            </a:r>
            <a:r>
              <a:rPr lang="ru-RU" sz="1600" dirty="0">
                <a:latin typeface="+mj-lt"/>
              </a:rPr>
              <a:t>(11 проб с глубины 1,6-6,0 м) 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линия 34 скважина 64 </a:t>
            </a:r>
            <a:r>
              <a:rPr lang="ru-RU" sz="1600" dirty="0">
                <a:latin typeface="+mj-lt"/>
              </a:rPr>
              <a:t>(10 проб с глубины 2,0-6,0 м</a:t>
            </a:r>
            <a:r>
              <a:rPr lang="ru-RU" sz="1600" dirty="0" smtClean="0">
                <a:latin typeface="+mj-lt"/>
              </a:rPr>
              <a:t>). </a:t>
            </a:r>
          </a:p>
          <a:p>
            <a:r>
              <a:rPr lang="ru-RU" sz="1600" dirty="0"/>
              <a:t>Для минералогического анализа тяжелый концентрат был разделен на фракции по </a:t>
            </a:r>
            <a:r>
              <a:rPr lang="ru-RU" sz="1600" dirty="0" err="1"/>
              <a:t>магнитности</a:t>
            </a:r>
            <a:r>
              <a:rPr lang="ru-RU" sz="1600" dirty="0"/>
              <a:t> магнитом Сочнева. Каждая проба была разделена магнитную, электромагнитную и немагнитную фракции. Каждая фракция была взвешена и изучена под </a:t>
            </a:r>
            <a:r>
              <a:rPr lang="ru-RU" sz="1600" dirty="0" err="1"/>
              <a:t>бинокуляром</a:t>
            </a:r>
            <a:r>
              <a:rPr lang="ru-RU" sz="1600" dirty="0"/>
              <a:t> </a:t>
            </a:r>
            <a:r>
              <a:rPr lang="en-US" sz="1600" dirty="0" err="1"/>
              <a:t>Stemi</a:t>
            </a:r>
            <a:r>
              <a:rPr lang="ru-RU" sz="1600" dirty="0"/>
              <a:t> 2000-</a:t>
            </a:r>
            <a:r>
              <a:rPr lang="en-US" sz="1600" dirty="0"/>
              <a:t>C </a:t>
            </a:r>
            <a:r>
              <a:rPr lang="ru-RU" sz="1600" dirty="0"/>
              <a:t>с цифровой камерой. </a:t>
            </a:r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Для анализа шлифов (7 шт.), аншлифов (6 шт.) и проведения иммерсионных исследований применялся микроскоп </a:t>
            </a:r>
            <a:r>
              <a:rPr lang="en-US" sz="1600" dirty="0" err="1">
                <a:latin typeface="+mj-lt"/>
              </a:rPr>
              <a:t>AxioScope</a:t>
            </a:r>
            <a:r>
              <a:rPr lang="en-US" sz="1600" dirty="0">
                <a:latin typeface="+mj-lt"/>
              </a:rPr>
              <a:t> A</a:t>
            </a:r>
            <a:r>
              <a:rPr lang="ru-RU" sz="1600" dirty="0">
                <a:latin typeface="+mj-lt"/>
              </a:rPr>
              <a:t>.1 с цифровой приставкой, при помощи которой были получены фотографии шлифов и аншлифов. </a:t>
            </a:r>
            <a:endParaRPr lang="ru-RU" sz="1600" dirty="0" smtClean="0">
              <a:latin typeface="+mj-lt"/>
            </a:endParaRPr>
          </a:p>
          <a:p>
            <a:r>
              <a:rPr lang="ru-RU" sz="1600" dirty="0">
                <a:latin typeface="+mj-lt"/>
              </a:rPr>
              <a:t>Во время лабораторных работ в г. Хабаровске, были отобраны отдельно зерна платины из шлиховых проб линий 28 и 201, всего 49 зерен. Все зерна были приклеены на скотч, задокументированы и из них сделаны два полированных брикета </a:t>
            </a:r>
            <a:r>
              <a:rPr lang="ru-RU" sz="1600" dirty="0" smtClean="0">
                <a:latin typeface="+mj-lt"/>
              </a:rPr>
              <a:t>(а - более </a:t>
            </a:r>
            <a:r>
              <a:rPr lang="ru-RU" sz="1600" dirty="0">
                <a:latin typeface="+mj-lt"/>
              </a:rPr>
              <a:t>мелкие в одном, </a:t>
            </a:r>
            <a:r>
              <a:rPr lang="ru-RU" sz="1600" dirty="0" smtClean="0">
                <a:latin typeface="+mj-lt"/>
              </a:rPr>
              <a:t>б - крупные </a:t>
            </a:r>
            <a:r>
              <a:rPr lang="ru-RU" sz="1600" dirty="0">
                <a:latin typeface="+mj-lt"/>
              </a:rPr>
              <a:t>– в другом</a:t>
            </a:r>
            <a:r>
              <a:rPr lang="ru-RU" sz="1600" dirty="0" smtClean="0">
                <a:latin typeface="+mj-lt"/>
              </a:rPr>
              <a:t>). </a:t>
            </a:r>
            <a:endParaRPr lang="ru-RU" sz="1600" dirty="0">
              <a:latin typeface="+mj-lt"/>
            </a:endParaRPr>
          </a:p>
        </p:txBody>
      </p:sp>
      <p:pic>
        <p:nvPicPr>
          <p:cNvPr id="7" name="Рисунок 6" descr="D:\Учёба\Диплом\Результаты микрозонда\14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36964"/>
            <a:ext cx="3143099" cy="38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Учёба\Диплом\Результаты микрозонда\14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215107" cy="3696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491880" y="6093296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Зерна платины: а – мелкие зерна (0,02-0,05 мм), б – крупные зерна (0,04-1,2 мм)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266885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69318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:\Учёба\Диплом\Фото бинокуляр\px_di_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89360"/>
            <a:ext cx="2736304" cy="18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Учёба\Диплом\Фото бинокуляр\px_6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90385"/>
            <a:ext cx="3056379" cy="191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Учёба\Диплом\Фото бинокуляр\cromit_3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766920" cy="191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Учёба\Диплом\Фото бинокуляр\s_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76" y="2564904"/>
            <a:ext cx="2814320" cy="220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Учёба\Диплом\Фото бинокуляр\me_1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85" y="1124744"/>
            <a:ext cx="280831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Учёба\Диплом\Фото бинокуляр\mgt_2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2808312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139" y="44624"/>
            <a:ext cx="6965245" cy="37917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Минеральный </a:t>
            </a:r>
            <a:r>
              <a:rPr lang="ru-RU" sz="2000" b="1" dirty="0"/>
              <a:t>состав</a:t>
            </a:r>
            <a:r>
              <a:rPr lang="ru-RU" sz="1800" b="1" dirty="0"/>
              <a:t> тяжелого </a:t>
            </a:r>
            <a:r>
              <a:rPr lang="ru-RU" sz="1800" b="1" dirty="0" smtClean="0"/>
              <a:t>концентрата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7920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Валовый </a:t>
            </a:r>
            <a:r>
              <a:rPr lang="ru-RU" sz="1600" dirty="0">
                <a:latin typeface="+mj-lt"/>
              </a:rPr>
              <a:t>состав тяжелого концентрата  был изучен преимущественно визуальным способом под </a:t>
            </a:r>
            <a:r>
              <a:rPr lang="ru-RU" sz="1600" dirty="0" err="1">
                <a:latin typeface="+mj-lt"/>
              </a:rPr>
              <a:t>бинокуляром</a:t>
            </a:r>
            <a:r>
              <a:rPr lang="ru-RU" sz="1600" dirty="0">
                <a:latin typeface="+mj-lt"/>
              </a:rPr>
              <a:t> на примере шлихов, полученных из двух скважин, расположенных на двух </a:t>
            </a:r>
            <a:r>
              <a:rPr lang="ru-RU" sz="1600" dirty="0" smtClean="0">
                <a:latin typeface="+mj-lt"/>
              </a:rPr>
              <a:t>линиях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(линия 28, скважина 66; линия 34, скважина 64).</a:t>
            </a:r>
            <a:endParaRPr lang="ru-RU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70892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nstantia" panose="02030602050306030303" pitchFamily="18" charset="0"/>
              </a:rPr>
              <a:t>М</a:t>
            </a:r>
            <a:r>
              <a:rPr lang="ru-RU" sz="1400" dirty="0" smtClean="0">
                <a:latin typeface="Constantia" panose="02030602050306030303" pitchFamily="18" charset="0"/>
              </a:rPr>
              <a:t>агнетит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705399"/>
            <a:ext cx="1859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nstantia" panose="02030602050306030303" pitchFamily="18" charset="0"/>
              </a:rPr>
              <a:t>Х</a:t>
            </a:r>
            <a:r>
              <a:rPr lang="ru-RU" sz="1400" dirty="0" smtClean="0">
                <a:latin typeface="Constantia" panose="02030602050306030303" pitchFamily="18" charset="0"/>
              </a:rPr>
              <a:t>ромит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441" y="2708920"/>
            <a:ext cx="22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Металлическая стружка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pic>
        <p:nvPicPr>
          <p:cNvPr id="11" name="Рисунок 10" descr="D:\Учёба\Диплом\Фото бинокуляр\px_9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7" y="5013176"/>
            <a:ext cx="2881667" cy="1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923928" y="499455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Диопсид 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415" y="6381328"/>
            <a:ext cx="18293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onstantia" panose="02030602050306030303" pitchFamily="18" charset="0"/>
              </a:rPr>
              <a:t>Эгирин </a:t>
            </a:r>
            <a:endParaRPr lang="ru-RU" sz="1300" dirty="0">
              <a:latin typeface="Constantia" panose="0203060205030603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6508" y="643359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nstantia" panose="02030602050306030303" pitchFamily="18" charset="0"/>
              </a:rPr>
              <a:t>П</a:t>
            </a:r>
            <a:r>
              <a:rPr lang="ru-RU" sz="1400" dirty="0" smtClean="0">
                <a:latin typeface="Constantia" panose="02030602050306030303" pitchFamily="18" charset="0"/>
              </a:rPr>
              <a:t>ироксен-</a:t>
            </a:r>
            <a:r>
              <a:rPr lang="ru-RU" sz="1400" dirty="0" err="1" smtClean="0">
                <a:latin typeface="Constantia" panose="02030602050306030303" pitchFamily="18" charset="0"/>
              </a:rPr>
              <a:t>диаллаг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59371" y="6281581"/>
            <a:ext cx="333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1043444"/>
            <a:ext cx="300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Магнитная фракция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29969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Электромагнитная фракция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869160"/>
            <a:ext cx="2016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onstantia" panose="02030602050306030303" pitchFamily="18" charset="0"/>
              </a:rPr>
              <a:t>Окисленные сульфиды</a:t>
            </a:r>
            <a:endParaRPr lang="ru-RU" sz="1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2015</Words>
  <Application>Microsoft Office PowerPoint</Application>
  <PresentationFormat>Экран (4:3)</PresentationFormat>
  <Paragraphs>282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CorelDRAW</vt:lpstr>
      <vt:lpstr> Минералогия платиноносной россыпи р.Кондер, Алданский щит (Хабаровский край)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обработки проб в минералогической лаборатории в г. Хабаровск.</vt:lpstr>
      <vt:lpstr>Презентация PowerPoint</vt:lpstr>
      <vt:lpstr>Минеральный состав тяжелого концентрата</vt:lpstr>
      <vt:lpstr>Немагнитная фракция </vt:lpstr>
      <vt:lpstr>Презентация PowerPoint</vt:lpstr>
      <vt:lpstr> </vt:lpstr>
      <vt:lpstr>Презентация PowerPoint</vt:lpstr>
      <vt:lpstr>Презентация PowerPoint</vt:lpstr>
      <vt:lpstr>Платина </vt:lpstr>
      <vt:lpstr>Презентация PowerPoint</vt:lpstr>
      <vt:lpstr>Презентация PowerPoint</vt:lpstr>
      <vt:lpstr>Коренные породы</vt:lpstr>
      <vt:lpstr>Презентация PowerPoint</vt:lpstr>
      <vt:lpstr>Рудная минерализация коренных пород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Автор выражает благодарность:  -  руководителю дипломной работы Е.В. Белогуб за консультации при написании работы -  руководителю с места прохождения практики Н.В. Соболевой и главному геологу компании «Амур-золото» А.А. Полонянкину за помощь в организации производственной практики - консультанту СРК - Д.В. Гуревичу за предоставленный каменный материал с месторождения Кондер  - И.А. Блинову за помощь в исследовании элементов платиновой группы методами электронной микроскопии - Л.Я.Кабановой за критическую оценку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на тему: Минералогия платиноносной россыпи р.Кондер, Алданский щит (Хабаровский край)</dc:title>
  <dc:creator>Раниюшка</dc:creator>
  <cp:lastModifiedBy>пк</cp:lastModifiedBy>
  <cp:revision>124</cp:revision>
  <dcterms:created xsi:type="dcterms:W3CDTF">2014-05-23T04:28:51Z</dcterms:created>
  <dcterms:modified xsi:type="dcterms:W3CDTF">2014-06-12T19:00:25Z</dcterms:modified>
</cp:coreProperties>
</file>