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charts/chart13.xml" ContentType="application/vnd.openxmlformats-officedocument.drawingml.char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harts/chart9.xml" ContentType="application/vnd.openxmlformats-officedocument.drawingml.chart+xml"/>
  <Override PartName="/ppt/charts/chart11.xml" ContentType="application/vnd.openxmlformats-officedocument.drawingml.chart+xml"/>
  <Override PartName="/ppt/charts/chart7.xml" ContentType="application/vnd.openxmlformats-officedocument.drawingml.chart+xml"/>
  <Override PartName="/ppt/charts/chart3.xml" ContentType="application/vnd.openxmlformats-officedocument.drawingml.chart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rawings/drawing1.xml" ContentType="application/vnd.openxmlformats-officedocument.drawingml.chartshape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charts/chart14.xml" ContentType="application/vnd.openxmlformats-officedocument.drawingml.char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charts/chart8.xml" ContentType="application/vnd.openxmlformats-officedocument.drawingml.chart+xml"/>
  <Override PartName="/ppt/charts/chart12.xml" ContentType="application/vnd.openxmlformats-officedocument.drawingml.chart+xml"/>
  <Default Extension="wdp" ContentType="image/vnd.ms-photo"/>
  <Override PartName="/ppt/slideLayouts/slideLayout10.xml" ContentType="application/vnd.openxmlformats-officedocument.presentationml.slideLayout+xml"/>
  <Default Extension="tiff" ContentType="image/tiff"/>
  <Override PartName="/ppt/charts/chart6.xml" ContentType="application/vnd.openxmlformats-officedocument.drawingml.chart+xml"/>
  <Override PartName="/ppt/charts/chart10.xml" ContentType="application/vnd.openxmlformats-officedocument.drawingml.chart+xml"/>
  <Override PartName="/ppt/charts/chart4.xml" ContentType="application/vnd.openxmlformats-officedocument.drawingml.char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4" r:id="rId1"/>
  </p:sldMasterIdLst>
  <p:notesMasterIdLst>
    <p:notesMasterId r:id="rId42"/>
  </p:notesMasterIdLst>
  <p:sldIdLst>
    <p:sldId id="257" r:id="rId2"/>
    <p:sldId id="289" r:id="rId3"/>
    <p:sldId id="259" r:id="rId4"/>
    <p:sldId id="313" r:id="rId5"/>
    <p:sldId id="290" r:id="rId6"/>
    <p:sldId id="291" r:id="rId7"/>
    <p:sldId id="297" r:id="rId8"/>
    <p:sldId id="301" r:id="rId9"/>
    <p:sldId id="302" r:id="rId10"/>
    <p:sldId id="303" r:id="rId11"/>
    <p:sldId id="308" r:id="rId12"/>
    <p:sldId id="309" r:id="rId13"/>
    <p:sldId id="305" r:id="rId14"/>
    <p:sldId id="306" r:id="rId15"/>
    <p:sldId id="307" r:id="rId16"/>
    <p:sldId id="329" r:id="rId17"/>
    <p:sldId id="282" r:id="rId18"/>
    <p:sldId id="314" r:id="rId19"/>
    <p:sldId id="285" r:id="rId20"/>
    <p:sldId id="315" r:id="rId21"/>
    <p:sldId id="295" r:id="rId22"/>
    <p:sldId id="321" r:id="rId23"/>
    <p:sldId id="330" r:id="rId24"/>
    <p:sldId id="299" r:id="rId25"/>
    <p:sldId id="317" r:id="rId26"/>
    <p:sldId id="318" r:id="rId27"/>
    <p:sldId id="331" r:id="rId28"/>
    <p:sldId id="287" r:id="rId29"/>
    <p:sldId id="288" r:id="rId30"/>
    <p:sldId id="312" r:id="rId31"/>
    <p:sldId id="319" r:id="rId32"/>
    <p:sldId id="311" r:id="rId33"/>
    <p:sldId id="324" r:id="rId34"/>
    <p:sldId id="325" r:id="rId35"/>
    <p:sldId id="268" r:id="rId36"/>
    <p:sldId id="327" r:id="rId37"/>
    <p:sldId id="328" r:id="rId38"/>
    <p:sldId id="320" r:id="rId39"/>
    <p:sldId id="332" r:id="rId40"/>
    <p:sldId id="323" r:id="rId4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94" autoAdjust="0"/>
    <p:restoredTop sz="94660"/>
  </p:normalViewPr>
  <p:slideViewPr>
    <p:cSldViewPr>
      <p:cViewPr>
        <p:scale>
          <a:sx n="70" d="100"/>
          <a:sy n="70" d="100"/>
        </p:scale>
        <p:origin x="-1398" y="-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D:\&#1059;&#1085;&#1080;&#1074;&#1077;&#1088;&#1089;&#1080;&#1090;&#1077;&#1090;\&#1044;&#1080;&#1087;&#1083;&#1086;&#1084;&#1099;\&#1040;&#1085;&#1091;&#1088;&#1082;&#1080;&#1085;&#1072;\&#1056;&#1072;&#1073;&#1086;&#1095;&#1080;&#1077;\&#1089;&#1087;&#1077;&#1082;&#1090;&#1088;&#1099;%20&#1086;&#1090;&#1088;&#1072;&#1078;&#1077;&#1085;&#1080;&#1103;\control\&#1072;&#1085;&#1090;&#1080;&#1084;&#1086;&#1085;&#1080;&#1090;&#1099;.xls" TargetMode="Externa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&#1103;\Desktop\&#1052;&#1101;&#1088;&#1080;\&#1044;&#1080;&#1087;&#1083;&#1086;&#1084;\&#1054;&#1082;&#1089;&#1080;&#1076;%20&#1089;&#1091;&#1088;&#1100;&#1084;&#1099;\&#1088;&#1086;&#1073;&#1080;&#1085;&#1089;.xlsx" TargetMode="Externa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&#1103;\Desktop\&#1052;&#1101;&#1088;&#1080;\&#1044;&#1080;&#1087;&#1083;&#1086;&#1084;\&#1054;&#1082;&#1089;&#1080;&#1076;%20&#1089;&#1091;&#1088;&#1100;&#1084;&#1099;\1.mon" TargetMode="Externa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&#1103;\Desktop\&#1052;&#1101;&#1088;&#1080;\&#1044;&#1080;&#1087;&#1083;&#1086;&#1084;\&#1054;&#1082;&#1089;&#1080;&#1076;%20&#1089;&#1091;&#1088;&#1100;&#1084;&#1099;\3.xlsx" TargetMode="External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&#1103;\Desktop\&#1052;&#1101;&#1088;&#1080;\&#1044;&#1080;&#1087;&#1083;&#1086;&#1084;\&#1054;&#1082;&#1089;&#1080;&#1076;%20&#1089;&#1091;&#1088;&#1100;&#1084;&#1099;\3.xlsx" TargetMode="External"/></Relationships>
</file>

<file path=ppt/charts/_rels/chart1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C:\Users\&#1103;\Desktop\&#1044;&#1080;&#1087;&#1083;&#1086;&#1084;\&#1044;&#1080;&#1087;&#1083;&#1086;&#1084;\&#1044;&#1080;&#1092;&#1088;&#1072;&#1082;&#1090;&#1086;&#1075;&#1088;&#1072;&#1084;&#1084;&#1072;%201.xls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D:\&#1059;&#1085;&#1080;&#1074;&#1077;&#1088;&#1089;&#1080;&#1090;&#1077;&#1090;\&#1044;&#1080;&#1087;&#1083;&#1086;&#1084;&#1099;\&#1040;&#1085;&#1091;&#1088;&#1082;&#1080;&#1085;&#1072;\&#1056;&#1072;&#1073;&#1086;&#1095;&#1080;&#1077;\&#1089;&#1087;&#1077;&#1082;&#1090;&#1088;&#1099;%20&#1086;&#1090;&#1088;&#1072;&#1078;&#1077;&#1085;&#1080;&#1103;\control\&#1072;&#1085;&#1090;&#1080;&#1084;&#1086;&#1085;&#1080;&#1090;&#1099;.xls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D:\&#1059;&#1085;&#1080;&#1074;&#1077;&#1088;&#1089;&#1080;&#1090;&#1077;&#1090;\&#1044;&#1080;&#1087;&#1083;&#1086;&#1084;&#1099;\&#1040;&#1085;&#1091;&#1088;&#1082;&#1080;&#1085;&#1072;\&#1056;&#1072;&#1073;&#1086;&#1095;&#1080;&#1077;\&#1089;&#1087;&#1077;&#1082;&#1090;&#1088;&#1099;%20&#1086;&#1090;&#1088;&#1072;&#1078;&#1077;&#1085;&#1080;&#1103;\control\&#1072;&#1085;&#1090;&#1080;&#1084;&#1086;&#1085;&#1080;&#1090;&#1099;.xls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D:\&#1059;&#1085;&#1080;&#1074;&#1077;&#1088;&#1089;&#1080;&#1090;&#1077;&#1090;\&#1044;&#1080;&#1087;&#1083;&#1086;&#1084;&#1099;\&#1040;&#1085;&#1091;&#1088;&#1082;&#1080;&#1085;&#1072;\&#1056;&#1072;&#1073;&#1086;&#1095;&#1080;&#1077;\&#1089;&#1087;&#1077;&#1082;&#1090;&#1088;&#1099;%20&#1086;&#1090;&#1088;&#1072;&#1078;&#1077;&#1085;&#1080;&#1103;\control\&#1072;&#1085;&#1090;&#1080;&#1084;&#1086;&#1085;&#1080;&#1090;&#1099;.xls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&#1103;\Desktop\&#1052;&#1101;&#1088;&#1080;\&#1044;&#1080;&#1087;&#1083;&#1086;&#1084;\&#1089;&#1092;&#1072;&#1083;&#1077;&#1088;&#1080;&#1090;\&#1089;&#1087;&#1077;&#1082;&#1090;.&#1086;&#1090;&#1088;&#1072;&#1078;\1-2&#1089;&#1092;&#1072;&#1083;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&#1103;\Desktop\&#1052;&#1101;&#1088;&#1080;\&#1044;&#1080;&#1087;&#1083;&#1086;&#1084;\&#1089;&#1092;&#1072;&#1083;&#1077;&#1088;&#1080;&#1090;\&#1089;&#1087;&#1077;&#1082;&#1090;.&#1086;&#1090;&#1088;&#1072;&#1078;\1-2&#1089;&#1092;&#1072;&#1083;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&#1103;\Desktop\&#1052;&#1101;&#1088;&#1080;\&#1044;&#1080;&#1087;&#1083;&#1086;&#1084;\&#1055;&#1080;&#1088;&#1080;&#1090;\&#1089;&#1087;&#1077;&#1082;.&#1086;&#1090;&#1088;&#1072;&#1078;\&#1087;&#1080;&#1088;%20&#1084;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&#1103;\Desktop\&#1052;&#1101;&#1088;&#1080;\&#1044;&#1080;&#1087;&#1083;&#1086;&#1084;\&#1055;&#1080;&#1088;&#1080;&#1090;\&#1089;&#1087;&#1077;&#1082;.&#1086;&#1090;&#1088;&#1072;&#1078;\&#1087;&#1080;&#1088;.xlsx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&#1103;\Desktop\&#1052;&#1101;&#1088;&#1080;\&#1044;&#1080;&#1087;&#1083;&#1086;&#1084;\&#1054;&#1082;&#1089;&#1080;&#1076;%20&#1089;&#1091;&#1088;&#1100;&#1084;&#1099;\&#1089;&#1077;&#1085;&#1072;&#1088;&#1084;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 sz="1600"/>
            </a:pPr>
            <a:r>
              <a:rPr lang="ru-RU" sz="1600" dirty="0" smtClean="0"/>
              <a:t>Деформированного антимонита</a:t>
            </a:r>
            <a:endParaRPr lang="ru-RU" sz="1600" dirty="0"/>
          </a:p>
        </c:rich>
      </c:tx>
      <c:layout>
        <c:manualLayout>
          <c:xMode val="edge"/>
          <c:yMode val="edge"/>
          <c:x val="0.13580058279764698"/>
          <c:y val="7.0578844301021917E-2"/>
        </c:manualLayout>
      </c:layout>
    </c:title>
    <c:plotArea>
      <c:layout>
        <c:manualLayout>
          <c:layoutTarget val="inner"/>
          <c:xMode val="edge"/>
          <c:yMode val="edge"/>
          <c:x val="0.10173734629842891"/>
          <c:y val="0.29009008437393918"/>
          <c:w val="0.72927669566248199"/>
          <c:h val="0.57211712554843952"/>
        </c:manualLayout>
      </c:layout>
      <c:scatterChart>
        <c:scatterStyle val="lineMarker"/>
        <c:ser>
          <c:idx val="0"/>
          <c:order val="0"/>
          <c:tx>
            <c:v>макс</c:v>
          </c:tx>
          <c:spPr>
            <a:ln w="28575">
              <a:noFill/>
            </a:ln>
          </c:spPr>
          <c:xVal>
            <c:numRef>
              <c:f>деформ!$A$4:$A$34</c:f>
              <c:numCache>
                <c:formatCode>General</c:formatCode>
                <c:ptCount val="31"/>
                <c:pt idx="0">
                  <c:v>400</c:v>
                </c:pt>
                <c:pt idx="1">
                  <c:v>410</c:v>
                </c:pt>
                <c:pt idx="2">
                  <c:v>420</c:v>
                </c:pt>
                <c:pt idx="3">
                  <c:v>430</c:v>
                </c:pt>
                <c:pt idx="4">
                  <c:v>440</c:v>
                </c:pt>
                <c:pt idx="5">
                  <c:v>450</c:v>
                </c:pt>
                <c:pt idx="6">
                  <c:v>460</c:v>
                </c:pt>
                <c:pt idx="7">
                  <c:v>470</c:v>
                </c:pt>
                <c:pt idx="8">
                  <c:v>480</c:v>
                </c:pt>
                <c:pt idx="9">
                  <c:v>490</c:v>
                </c:pt>
                <c:pt idx="10">
                  <c:v>500</c:v>
                </c:pt>
                <c:pt idx="11">
                  <c:v>510</c:v>
                </c:pt>
                <c:pt idx="12">
                  <c:v>520</c:v>
                </c:pt>
                <c:pt idx="13">
                  <c:v>530</c:v>
                </c:pt>
                <c:pt idx="14">
                  <c:v>540</c:v>
                </c:pt>
                <c:pt idx="15">
                  <c:v>550</c:v>
                </c:pt>
                <c:pt idx="16">
                  <c:v>560</c:v>
                </c:pt>
                <c:pt idx="17">
                  <c:v>570</c:v>
                </c:pt>
                <c:pt idx="18">
                  <c:v>580</c:v>
                </c:pt>
                <c:pt idx="19">
                  <c:v>590</c:v>
                </c:pt>
                <c:pt idx="20">
                  <c:v>600</c:v>
                </c:pt>
                <c:pt idx="21">
                  <c:v>610</c:v>
                </c:pt>
                <c:pt idx="22">
                  <c:v>620</c:v>
                </c:pt>
                <c:pt idx="23">
                  <c:v>630</c:v>
                </c:pt>
                <c:pt idx="24">
                  <c:v>640</c:v>
                </c:pt>
                <c:pt idx="25">
                  <c:v>650</c:v>
                </c:pt>
                <c:pt idx="26">
                  <c:v>660</c:v>
                </c:pt>
                <c:pt idx="27">
                  <c:v>670</c:v>
                </c:pt>
                <c:pt idx="28">
                  <c:v>680</c:v>
                </c:pt>
                <c:pt idx="29">
                  <c:v>690</c:v>
                </c:pt>
                <c:pt idx="30">
                  <c:v>700</c:v>
                </c:pt>
              </c:numCache>
            </c:numRef>
          </c:xVal>
          <c:yVal>
            <c:numRef>
              <c:f>деформ!$C$4:$C$34</c:f>
              <c:numCache>
                <c:formatCode>0</c:formatCode>
                <c:ptCount val="31"/>
                <c:pt idx="0">
                  <c:v>36.628532079265</c:v>
                </c:pt>
                <c:pt idx="1">
                  <c:v>36.235294128687499</c:v>
                </c:pt>
                <c:pt idx="2">
                  <c:v>36.165474915623811</c:v>
                </c:pt>
                <c:pt idx="3">
                  <c:v>35.961910715776</c:v>
                </c:pt>
                <c:pt idx="4">
                  <c:v>35.739437086785699</c:v>
                </c:pt>
                <c:pt idx="5">
                  <c:v>35.3294148002676</c:v>
                </c:pt>
                <c:pt idx="6">
                  <c:v>35.094302195558015</c:v>
                </c:pt>
                <c:pt idx="7">
                  <c:v>34.789094994754301</c:v>
                </c:pt>
                <c:pt idx="8">
                  <c:v>34.576132231589575</c:v>
                </c:pt>
                <c:pt idx="9">
                  <c:v>34.358351461740178</c:v>
                </c:pt>
                <c:pt idx="10">
                  <c:v>34.068433230687411</c:v>
                </c:pt>
                <c:pt idx="11">
                  <c:v>34.010961301187344</c:v>
                </c:pt>
                <c:pt idx="12">
                  <c:v>33.762833415741902</c:v>
                </c:pt>
                <c:pt idx="13">
                  <c:v>33.684184276988901</c:v>
                </c:pt>
                <c:pt idx="14">
                  <c:v>33.4545100127485</c:v>
                </c:pt>
                <c:pt idx="15">
                  <c:v>33.304641398049895</c:v>
                </c:pt>
                <c:pt idx="16">
                  <c:v>33.159949331503405</c:v>
                </c:pt>
                <c:pt idx="17">
                  <c:v>32.922675401415404</c:v>
                </c:pt>
                <c:pt idx="18">
                  <c:v>32.797136037832402</c:v>
                </c:pt>
                <c:pt idx="19">
                  <c:v>32.545949791816</c:v>
                </c:pt>
                <c:pt idx="20">
                  <c:v>32.437751433184395</c:v>
                </c:pt>
                <c:pt idx="21">
                  <c:v>32.240069854256085</c:v>
                </c:pt>
                <c:pt idx="22">
                  <c:v>32.150105173911101</c:v>
                </c:pt>
                <c:pt idx="23">
                  <c:v>32.000681590549384</c:v>
                </c:pt>
                <c:pt idx="24">
                  <c:v>31.952005901918501</c:v>
                </c:pt>
                <c:pt idx="25">
                  <c:v>31.887069551094399</c:v>
                </c:pt>
                <c:pt idx="26">
                  <c:v>31.850086700026697</c:v>
                </c:pt>
                <c:pt idx="27">
                  <c:v>31.846749808940196</c:v>
                </c:pt>
                <c:pt idx="28">
                  <c:v>31.850433562513189</c:v>
                </c:pt>
                <c:pt idx="29">
                  <c:v>31.887122700608401</c:v>
                </c:pt>
                <c:pt idx="30">
                  <c:v>32.0103078531438</c:v>
                </c:pt>
              </c:numCache>
            </c:numRef>
          </c:yVal>
        </c:ser>
        <c:ser>
          <c:idx val="1"/>
          <c:order val="1"/>
          <c:tx>
            <c:v>мин</c:v>
          </c:tx>
          <c:spPr>
            <a:ln w="28575">
              <a:noFill/>
            </a:ln>
          </c:spPr>
          <c:xVal>
            <c:numRef>
              <c:f>деформ!$A$4:$A$34</c:f>
              <c:numCache>
                <c:formatCode>General</c:formatCode>
                <c:ptCount val="31"/>
                <c:pt idx="0">
                  <c:v>400</c:v>
                </c:pt>
                <c:pt idx="1">
                  <c:v>410</c:v>
                </c:pt>
                <c:pt idx="2">
                  <c:v>420</c:v>
                </c:pt>
                <c:pt idx="3">
                  <c:v>430</c:v>
                </c:pt>
                <c:pt idx="4">
                  <c:v>440</c:v>
                </c:pt>
                <c:pt idx="5">
                  <c:v>450</c:v>
                </c:pt>
                <c:pt idx="6">
                  <c:v>460</c:v>
                </c:pt>
                <c:pt idx="7">
                  <c:v>470</c:v>
                </c:pt>
                <c:pt idx="8">
                  <c:v>480</c:v>
                </c:pt>
                <c:pt idx="9">
                  <c:v>490</c:v>
                </c:pt>
                <c:pt idx="10">
                  <c:v>500</c:v>
                </c:pt>
                <c:pt idx="11">
                  <c:v>510</c:v>
                </c:pt>
                <c:pt idx="12">
                  <c:v>520</c:v>
                </c:pt>
                <c:pt idx="13">
                  <c:v>530</c:v>
                </c:pt>
                <c:pt idx="14">
                  <c:v>540</c:v>
                </c:pt>
                <c:pt idx="15">
                  <c:v>550</c:v>
                </c:pt>
                <c:pt idx="16">
                  <c:v>560</c:v>
                </c:pt>
                <c:pt idx="17">
                  <c:v>570</c:v>
                </c:pt>
                <c:pt idx="18">
                  <c:v>580</c:v>
                </c:pt>
                <c:pt idx="19">
                  <c:v>590</c:v>
                </c:pt>
                <c:pt idx="20">
                  <c:v>600</c:v>
                </c:pt>
                <c:pt idx="21">
                  <c:v>610</c:v>
                </c:pt>
                <c:pt idx="22">
                  <c:v>620</c:v>
                </c:pt>
                <c:pt idx="23">
                  <c:v>630</c:v>
                </c:pt>
                <c:pt idx="24">
                  <c:v>640</c:v>
                </c:pt>
                <c:pt idx="25">
                  <c:v>650</c:v>
                </c:pt>
                <c:pt idx="26">
                  <c:v>660</c:v>
                </c:pt>
                <c:pt idx="27">
                  <c:v>670</c:v>
                </c:pt>
                <c:pt idx="28">
                  <c:v>680</c:v>
                </c:pt>
                <c:pt idx="29">
                  <c:v>690</c:v>
                </c:pt>
                <c:pt idx="30">
                  <c:v>700</c:v>
                </c:pt>
              </c:numCache>
            </c:numRef>
          </c:xVal>
          <c:yVal>
            <c:numRef>
              <c:f>деформ!$D$4:$D$34</c:f>
              <c:numCache>
                <c:formatCode>0</c:formatCode>
                <c:ptCount val="31"/>
                <c:pt idx="0">
                  <c:v>31.913746183618002</c:v>
                </c:pt>
                <c:pt idx="1">
                  <c:v>31.711568739630131</c:v>
                </c:pt>
                <c:pt idx="2">
                  <c:v>31.811186381663099</c:v>
                </c:pt>
                <c:pt idx="3">
                  <c:v>31.714814578247505</c:v>
                </c:pt>
                <c:pt idx="4">
                  <c:v>31.557527958905503</c:v>
                </c:pt>
                <c:pt idx="5">
                  <c:v>31.422370705122322</c:v>
                </c:pt>
                <c:pt idx="6">
                  <c:v>31.33494034340023</c:v>
                </c:pt>
                <c:pt idx="7">
                  <c:v>31.148100852322049</c:v>
                </c:pt>
                <c:pt idx="8">
                  <c:v>31.050339707106389</c:v>
                </c:pt>
                <c:pt idx="9">
                  <c:v>30.8666542496501</c:v>
                </c:pt>
                <c:pt idx="10">
                  <c:v>30.706044727001405</c:v>
                </c:pt>
                <c:pt idx="11">
                  <c:v>30.694810100706331</c:v>
                </c:pt>
                <c:pt idx="12">
                  <c:v>30.537602244725111</c:v>
                </c:pt>
                <c:pt idx="13">
                  <c:v>30.5109676575279</c:v>
                </c:pt>
                <c:pt idx="14">
                  <c:v>30.333781546544287</c:v>
                </c:pt>
                <c:pt idx="15">
                  <c:v>30.25203083851763</c:v>
                </c:pt>
                <c:pt idx="16">
                  <c:v>30.157166263073197</c:v>
                </c:pt>
                <c:pt idx="17">
                  <c:v>29.993556849464589</c:v>
                </c:pt>
                <c:pt idx="18">
                  <c:v>29.918332271309584</c:v>
                </c:pt>
                <c:pt idx="19">
                  <c:v>29.752029633546822</c:v>
                </c:pt>
                <c:pt idx="20">
                  <c:v>29.693770281246202</c:v>
                </c:pt>
                <c:pt idx="21">
                  <c:v>29.510643733562926</c:v>
                </c:pt>
                <c:pt idx="22">
                  <c:v>29.467287672495686</c:v>
                </c:pt>
                <c:pt idx="23">
                  <c:v>29.363044000249086</c:v>
                </c:pt>
                <c:pt idx="24">
                  <c:v>29.341259438167789</c:v>
                </c:pt>
                <c:pt idx="25">
                  <c:v>29.2791154728808</c:v>
                </c:pt>
                <c:pt idx="26">
                  <c:v>29.254577314292131</c:v>
                </c:pt>
                <c:pt idx="27">
                  <c:v>29.255419307228841</c:v>
                </c:pt>
                <c:pt idx="28">
                  <c:v>29.313316388025189</c:v>
                </c:pt>
                <c:pt idx="29">
                  <c:v>29.4536872663944</c:v>
                </c:pt>
                <c:pt idx="30">
                  <c:v>29.567034284368038</c:v>
                </c:pt>
              </c:numCache>
            </c:numRef>
          </c:yVal>
        </c:ser>
        <c:axId val="55107584"/>
        <c:axId val="55109120"/>
      </c:scatterChart>
      <c:valAx>
        <c:axId val="55107584"/>
        <c:scaling>
          <c:orientation val="minMax"/>
          <c:max val="700"/>
          <c:min val="400"/>
        </c:scaling>
        <c:axPos val="b"/>
        <c:numFmt formatCode="General" sourceLinked="1"/>
        <c:tickLblPos val="nextTo"/>
        <c:txPr>
          <a:bodyPr rot="0" vert="horz"/>
          <a:lstStyle/>
          <a:p>
            <a:pPr>
              <a:defRPr/>
            </a:pPr>
            <a:endParaRPr lang="ru-RU"/>
          </a:p>
        </c:txPr>
        <c:crossAx val="55109120"/>
        <c:crosses val="autoZero"/>
        <c:crossBetween val="midCat"/>
      </c:valAx>
      <c:valAx>
        <c:axId val="55109120"/>
        <c:scaling>
          <c:orientation val="minMax"/>
          <c:max val="40"/>
          <c:min val="25"/>
        </c:scaling>
        <c:axPos val="l"/>
        <c:majorGridlines/>
        <c:numFmt formatCode="0" sourceLinked="1"/>
        <c:tickLblPos val="nextTo"/>
        <c:crossAx val="55107584"/>
        <c:crosses val="autoZero"/>
        <c:crossBetween val="midCat"/>
        <c:majorUnit val="5"/>
      </c:valAx>
    </c:plotArea>
    <c:legend>
      <c:legendPos val="r"/>
      <c:layout/>
    </c:legend>
    <c:plotVisOnly val="1"/>
    <c:dispBlanksAs val="gap"/>
  </c:chart>
  <c:txPr>
    <a:bodyPr/>
    <a:lstStyle/>
    <a:p>
      <a:pPr>
        <a:defRPr sz="1400">
          <a:latin typeface="Times New Roman" pitchFamily="18" charset="0"/>
          <a:cs typeface="Times New Roman" pitchFamily="18" charset="0"/>
        </a:defRPr>
      </a:pPr>
      <a:endParaRPr lang="ru-RU"/>
    </a:p>
  </c:txPr>
  <c:externalData r:id="rId1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plotArea>
      <c:layout/>
      <c:scatterChart>
        <c:scatterStyle val="lineMarker"/>
        <c:ser>
          <c:idx val="0"/>
          <c:order val="0"/>
          <c:spPr>
            <a:ln w="28575">
              <a:noFill/>
            </a:ln>
          </c:spPr>
          <c:xVal>
            <c:numRef>
              <c:f>'1'!$A$14:$A$44</c:f>
              <c:numCache>
                <c:formatCode>General</c:formatCode>
                <c:ptCount val="31"/>
                <c:pt idx="0">
                  <c:v>400</c:v>
                </c:pt>
                <c:pt idx="1">
                  <c:v>410</c:v>
                </c:pt>
                <c:pt idx="2">
                  <c:v>420</c:v>
                </c:pt>
                <c:pt idx="3">
                  <c:v>430</c:v>
                </c:pt>
                <c:pt idx="4">
                  <c:v>440</c:v>
                </c:pt>
                <c:pt idx="5">
                  <c:v>450</c:v>
                </c:pt>
                <c:pt idx="6">
                  <c:v>460</c:v>
                </c:pt>
                <c:pt idx="7">
                  <c:v>470</c:v>
                </c:pt>
                <c:pt idx="8">
                  <c:v>480</c:v>
                </c:pt>
                <c:pt idx="9">
                  <c:v>490</c:v>
                </c:pt>
                <c:pt idx="10">
                  <c:v>500</c:v>
                </c:pt>
                <c:pt idx="11">
                  <c:v>510</c:v>
                </c:pt>
                <c:pt idx="12">
                  <c:v>520</c:v>
                </c:pt>
                <c:pt idx="13">
                  <c:v>530</c:v>
                </c:pt>
                <c:pt idx="14">
                  <c:v>540</c:v>
                </c:pt>
                <c:pt idx="15">
                  <c:v>550</c:v>
                </c:pt>
                <c:pt idx="16">
                  <c:v>560</c:v>
                </c:pt>
                <c:pt idx="17">
                  <c:v>570</c:v>
                </c:pt>
                <c:pt idx="18">
                  <c:v>580</c:v>
                </c:pt>
                <c:pt idx="19">
                  <c:v>590</c:v>
                </c:pt>
                <c:pt idx="20">
                  <c:v>600</c:v>
                </c:pt>
                <c:pt idx="21">
                  <c:v>610</c:v>
                </c:pt>
                <c:pt idx="22">
                  <c:v>620</c:v>
                </c:pt>
                <c:pt idx="23">
                  <c:v>630</c:v>
                </c:pt>
                <c:pt idx="24">
                  <c:v>640</c:v>
                </c:pt>
                <c:pt idx="25">
                  <c:v>650</c:v>
                </c:pt>
                <c:pt idx="26">
                  <c:v>660</c:v>
                </c:pt>
                <c:pt idx="27">
                  <c:v>670</c:v>
                </c:pt>
                <c:pt idx="28">
                  <c:v>680</c:v>
                </c:pt>
                <c:pt idx="29">
                  <c:v>690</c:v>
                </c:pt>
                <c:pt idx="30">
                  <c:v>700</c:v>
                </c:pt>
              </c:numCache>
            </c:numRef>
          </c:xVal>
          <c:yVal>
            <c:numRef>
              <c:f>'1'!$C$14:$C$44</c:f>
              <c:numCache>
                <c:formatCode>General</c:formatCode>
                <c:ptCount val="31"/>
                <c:pt idx="2">
                  <c:v>73.2</c:v>
                </c:pt>
                <c:pt idx="4">
                  <c:v>74.400000000000006</c:v>
                </c:pt>
                <c:pt idx="6">
                  <c:v>75.599999999999994</c:v>
                </c:pt>
                <c:pt idx="8">
                  <c:v>76.2</c:v>
                </c:pt>
                <c:pt idx="10">
                  <c:v>76.2</c:v>
                </c:pt>
                <c:pt idx="12">
                  <c:v>76</c:v>
                </c:pt>
                <c:pt idx="14">
                  <c:v>75.400000000000006</c:v>
                </c:pt>
                <c:pt idx="16">
                  <c:v>74.900000000000006</c:v>
                </c:pt>
                <c:pt idx="18">
                  <c:v>74.3</c:v>
                </c:pt>
                <c:pt idx="20">
                  <c:v>74.099999999999994</c:v>
                </c:pt>
                <c:pt idx="22">
                  <c:v>74</c:v>
                </c:pt>
                <c:pt idx="24">
                  <c:v>73.8</c:v>
                </c:pt>
                <c:pt idx="26">
                  <c:v>73.599999999999994</c:v>
                </c:pt>
                <c:pt idx="28">
                  <c:v>73.599999999999994</c:v>
                </c:pt>
                <c:pt idx="30">
                  <c:v>73.599999999999994</c:v>
                </c:pt>
              </c:numCache>
            </c:numRef>
          </c:yVal>
        </c:ser>
        <c:axId val="60591488"/>
        <c:axId val="60671104"/>
      </c:scatterChart>
      <c:valAx>
        <c:axId val="60591488"/>
        <c:scaling>
          <c:orientation val="minMax"/>
          <c:max val="700"/>
          <c:min val="400"/>
        </c:scaling>
        <c:axPos val="b"/>
        <c:numFmt formatCode="General" sourceLinked="1"/>
        <c:tickLblPos val="nextTo"/>
        <c:crossAx val="60671104"/>
        <c:crosses val="autoZero"/>
        <c:crossBetween val="midCat"/>
      </c:valAx>
      <c:valAx>
        <c:axId val="60671104"/>
        <c:scaling>
          <c:orientation val="minMax"/>
        </c:scaling>
        <c:axPos val="l"/>
        <c:majorGridlines/>
        <c:numFmt formatCode="General" sourceLinked="1"/>
        <c:tickLblPos val="nextTo"/>
        <c:crossAx val="60591488"/>
        <c:crosses val="autoZero"/>
        <c:crossBetween val="midCat"/>
      </c:valAx>
    </c:plotArea>
    <c:plotVisOnly val="1"/>
    <c:dispBlanksAs val="gap"/>
  </c:chart>
  <c:txPr>
    <a:bodyPr/>
    <a:lstStyle/>
    <a:p>
      <a:pPr>
        <a:defRPr sz="1400">
          <a:latin typeface="Times New Roman" pitchFamily="18" charset="0"/>
          <a:cs typeface="Times New Roman" pitchFamily="18" charset="0"/>
        </a:defRPr>
      </a:pPr>
      <a:endParaRPr lang="ru-RU"/>
    </a:p>
  </c:txPr>
  <c:externalData r:id="rId1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/>
      <c:scatterChart>
        <c:scatterStyle val="lineMarker"/>
        <c:ser>
          <c:idx val="0"/>
          <c:order val="0"/>
          <c:spPr>
            <a:ln w="28575">
              <a:noFill/>
            </a:ln>
          </c:spPr>
          <c:xVal>
            <c:numRef>
              <c:f>'1'!$A$14:$A$44</c:f>
              <c:numCache>
                <c:formatCode>General</c:formatCode>
                <c:ptCount val="31"/>
                <c:pt idx="0">
                  <c:v>400</c:v>
                </c:pt>
                <c:pt idx="1">
                  <c:v>410</c:v>
                </c:pt>
                <c:pt idx="2">
                  <c:v>420</c:v>
                </c:pt>
                <c:pt idx="3">
                  <c:v>430</c:v>
                </c:pt>
                <c:pt idx="4">
                  <c:v>440</c:v>
                </c:pt>
                <c:pt idx="5">
                  <c:v>450</c:v>
                </c:pt>
                <c:pt idx="6">
                  <c:v>460</c:v>
                </c:pt>
                <c:pt idx="7">
                  <c:v>470</c:v>
                </c:pt>
                <c:pt idx="8">
                  <c:v>480</c:v>
                </c:pt>
                <c:pt idx="9">
                  <c:v>490</c:v>
                </c:pt>
                <c:pt idx="10">
                  <c:v>500</c:v>
                </c:pt>
                <c:pt idx="11">
                  <c:v>510</c:v>
                </c:pt>
                <c:pt idx="12">
                  <c:v>520</c:v>
                </c:pt>
                <c:pt idx="13">
                  <c:v>530</c:v>
                </c:pt>
                <c:pt idx="14">
                  <c:v>540</c:v>
                </c:pt>
                <c:pt idx="15">
                  <c:v>550</c:v>
                </c:pt>
                <c:pt idx="16">
                  <c:v>560</c:v>
                </c:pt>
                <c:pt idx="17">
                  <c:v>570</c:v>
                </c:pt>
                <c:pt idx="18">
                  <c:v>580</c:v>
                </c:pt>
                <c:pt idx="19">
                  <c:v>590</c:v>
                </c:pt>
                <c:pt idx="20">
                  <c:v>600</c:v>
                </c:pt>
                <c:pt idx="21">
                  <c:v>610</c:v>
                </c:pt>
                <c:pt idx="22">
                  <c:v>620</c:v>
                </c:pt>
                <c:pt idx="23">
                  <c:v>630</c:v>
                </c:pt>
                <c:pt idx="24">
                  <c:v>640</c:v>
                </c:pt>
                <c:pt idx="25">
                  <c:v>650</c:v>
                </c:pt>
                <c:pt idx="26">
                  <c:v>660</c:v>
                </c:pt>
                <c:pt idx="27">
                  <c:v>670</c:v>
                </c:pt>
                <c:pt idx="28">
                  <c:v>680</c:v>
                </c:pt>
                <c:pt idx="29">
                  <c:v>690</c:v>
                </c:pt>
                <c:pt idx="30">
                  <c:v>700</c:v>
                </c:pt>
              </c:numCache>
            </c:numRef>
          </c:xVal>
          <c:yVal>
            <c:numRef>
              <c:f>'1'!$C$14:$C$44</c:f>
              <c:numCache>
                <c:formatCode>General</c:formatCode>
                <c:ptCount val="31"/>
                <c:pt idx="0">
                  <c:v>2.3817925999999998</c:v>
                </c:pt>
                <c:pt idx="1">
                  <c:v>8.5028281999999997</c:v>
                </c:pt>
                <c:pt idx="2">
                  <c:v>11.4584981</c:v>
                </c:pt>
                <c:pt idx="3">
                  <c:v>12.7785805</c:v>
                </c:pt>
                <c:pt idx="4">
                  <c:v>13.864153700000001</c:v>
                </c:pt>
                <c:pt idx="5">
                  <c:v>14.711278799999969</c:v>
                </c:pt>
                <c:pt idx="6">
                  <c:v>15.2503318</c:v>
                </c:pt>
                <c:pt idx="7">
                  <c:v>15.550057800000006</c:v>
                </c:pt>
                <c:pt idx="8">
                  <c:v>15.755311900000001</c:v>
                </c:pt>
                <c:pt idx="9">
                  <c:v>15.859813800000023</c:v>
                </c:pt>
                <c:pt idx="10">
                  <c:v>15.986571</c:v>
                </c:pt>
                <c:pt idx="11">
                  <c:v>16.1668205</c:v>
                </c:pt>
                <c:pt idx="12">
                  <c:v>16.2164058</c:v>
                </c:pt>
                <c:pt idx="13">
                  <c:v>16.1622889</c:v>
                </c:pt>
                <c:pt idx="14">
                  <c:v>16.077332199999987</c:v>
                </c:pt>
                <c:pt idx="15">
                  <c:v>16.142286899999945</c:v>
                </c:pt>
                <c:pt idx="16">
                  <c:v>16.002037699999949</c:v>
                </c:pt>
                <c:pt idx="17">
                  <c:v>16.073154000000031</c:v>
                </c:pt>
                <c:pt idx="18">
                  <c:v>16.109508300000005</c:v>
                </c:pt>
                <c:pt idx="19">
                  <c:v>16.154977100000092</c:v>
                </c:pt>
                <c:pt idx="20">
                  <c:v>16.188279799999989</c:v>
                </c:pt>
                <c:pt idx="21">
                  <c:v>16.142730199999949</c:v>
                </c:pt>
                <c:pt idx="22">
                  <c:v>16.069081300000001</c:v>
                </c:pt>
                <c:pt idx="23">
                  <c:v>15.976451900000002</c:v>
                </c:pt>
                <c:pt idx="24">
                  <c:v>15.846339200000006</c:v>
                </c:pt>
                <c:pt idx="25">
                  <c:v>15.665870400000001</c:v>
                </c:pt>
                <c:pt idx="26">
                  <c:v>15.399769300000004</c:v>
                </c:pt>
                <c:pt idx="27">
                  <c:v>15.0693736</c:v>
                </c:pt>
                <c:pt idx="28">
                  <c:v>14.668525800000001</c:v>
                </c:pt>
                <c:pt idx="29">
                  <c:v>14.392190400000002</c:v>
                </c:pt>
                <c:pt idx="30">
                  <c:v>14.0684263</c:v>
                </c:pt>
              </c:numCache>
            </c:numRef>
          </c:yVal>
        </c:ser>
        <c:axId val="60807424"/>
        <c:axId val="60809216"/>
      </c:scatterChart>
      <c:valAx>
        <c:axId val="60807424"/>
        <c:scaling>
          <c:orientation val="minMax"/>
          <c:max val="700"/>
          <c:min val="400"/>
        </c:scaling>
        <c:axPos val="b"/>
        <c:numFmt formatCode="General" sourceLinked="1"/>
        <c:tickLblPos val="nextTo"/>
        <c:crossAx val="60809216"/>
        <c:crosses val="autoZero"/>
        <c:crossBetween val="midCat"/>
      </c:valAx>
      <c:valAx>
        <c:axId val="60809216"/>
        <c:scaling>
          <c:orientation val="minMax"/>
        </c:scaling>
        <c:axPos val="l"/>
        <c:majorGridlines/>
        <c:numFmt formatCode="General" sourceLinked="1"/>
        <c:tickLblPos val="nextTo"/>
        <c:crossAx val="60807424"/>
        <c:crosses val="autoZero"/>
        <c:crossBetween val="midCat"/>
      </c:valAx>
    </c:plotArea>
    <c:plotVisOnly val="1"/>
  </c:chart>
  <c:txPr>
    <a:bodyPr/>
    <a:lstStyle/>
    <a:p>
      <a:pPr>
        <a:defRPr sz="1400">
          <a:latin typeface="Times New Roman" pitchFamily="18" charset="0"/>
          <a:cs typeface="Times New Roman" pitchFamily="18" charset="0"/>
        </a:defRPr>
      </a:pPr>
      <a:endParaRPr lang="ru-RU"/>
    </a:p>
  </c:txPr>
  <c:externalData r:id="rId1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>
        <c:manualLayout>
          <c:layoutTarget val="inner"/>
          <c:xMode val="edge"/>
          <c:yMode val="edge"/>
          <c:x val="7.5584790709731398E-2"/>
          <c:y val="5.140037142675314E-2"/>
          <c:w val="0.87633114610673668"/>
          <c:h val="0.8326195683872849"/>
        </c:manualLayout>
      </c:layout>
      <c:scatterChart>
        <c:scatterStyle val="lineMarker"/>
        <c:ser>
          <c:idx val="0"/>
          <c:order val="0"/>
          <c:spPr>
            <a:ln w="28575">
              <a:noFill/>
            </a:ln>
          </c:spPr>
          <c:xVal>
            <c:numRef>
              <c:f>'3'!$A$14:$A$44</c:f>
              <c:numCache>
                <c:formatCode>General</c:formatCode>
                <c:ptCount val="31"/>
                <c:pt idx="0">
                  <c:v>400</c:v>
                </c:pt>
                <c:pt idx="1">
                  <c:v>410</c:v>
                </c:pt>
                <c:pt idx="2">
                  <c:v>420</c:v>
                </c:pt>
                <c:pt idx="3">
                  <c:v>430</c:v>
                </c:pt>
                <c:pt idx="4">
                  <c:v>440</c:v>
                </c:pt>
                <c:pt idx="5">
                  <c:v>450</c:v>
                </c:pt>
                <c:pt idx="6">
                  <c:v>460</c:v>
                </c:pt>
                <c:pt idx="7">
                  <c:v>470</c:v>
                </c:pt>
                <c:pt idx="8">
                  <c:v>480</c:v>
                </c:pt>
                <c:pt idx="9">
                  <c:v>490</c:v>
                </c:pt>
                <c:pt idx="10">
                  <c:v>500</c:v>
                </c:pt>
                <c:pt idx="11">
                  <c:v>510</c:v>
                </c:pt>
                <c:pt idx="12">
                  <c:v>520</c:v>
                </c:pt>
                <c:pt idx="13">
                  <c:v>530</c:v>
                </c:pt>
                <c:pt idx="14">
                  <c:v>540</c:v>
                </c:pt>
                <c:pt idx="15">
                  <c:v>550</c:v>
                </c:pt>
                <c:pt idx="16">
                  <c:v>560</c:v>
                </c:pt>
                <c:pt idx="17">
                  <c:v>570</c:v>
                </c:pt>
                <c:pt idx="18">
                  <c:v>580</c:v>
                </c:pt>
                <c:pt idx="19">
                  <c:v>590</c:v>
                </c:pt>
                <c:pt idx="20">
                  <c:v>600</c:v>
                </c:pt>
                <c:pt idx="21">
                  <c:v>610</c:v>
                </c:pt>
                <c:pt idx="22">
                  <c:v>620</c:v>
                </c:pt>
                <c:pt idx="23">
                  <c:v>630</c:v>
                </c:pt>
                <c:pt idx="24">
                  <c:v>640</c:v>
                </c:pt>
                <c:pt idx="25">
                  <c:v>650</c:v>
                </c:pt>
                <c:pt idx="26">
                  <c:v>660</c:v>
                </c:pt>
                <c:pt idx="27">
                  <c:v>670</c:v>
                </c:pt>
                <c:pt idx="28">
                  <c:v>680</c:v>
                </c:pt>
                <c:pt idx="29">
                  <c:v>690</c:v>
                </c:pt>
                <c:pt idx="30">
                  <c:v>700</c:v>
                </c:pt>
              </c:numCache>
            </c:numRef>
          </c:xVal>
          <c:yVal>
            <c:numRef>
              <c:f>'3'!$D$14:$D$44</c:f>
              <c:numCache>
                <c:formatCode>General</c:formatCode>
                <c:ptCount val="31"/>
                <c:pt idx="2">
                  <c:v>70</c:v>
                </c:pt>
                <c:pt idx="4">
                  <c:v>71.3</c:v>
                </c:pt>
                <c:pt idx="6">
                  <c:v>72.400000000000006</c:v>
                </c:pt>
                <c:pt idx="8">
                  <c:v>73</c:v>
                </c:pt>
                <c:pt idx="10">
                  <c:v>73</c:v>
                </c:pt>
                <c:pt idx="12">
                  <c:v>72.7</c:v>
                </c:pt>
                <c:pt idx="14">
                  <c:v>72</c:v>
                </c:pt>
                <c:pt idx="16">
                  <c:v>71.3</c:v>
                </c:pt>
                <c:pt idx="18">
                  <c:v>70.5</c:v>
                </c:pt>
                <c:pt idx="20">
                  <c:v>70</c:v>
                </c:pt>
                <c:pt idx="22">
                  <c:v>69.5</c:v>
                </c:pt>
                <c:pt idx="24">
                  <c:v>69</c:v>
                </c:pt>
                <c:pt idx="26">
                  <c:v>68.3</c:v>
                </c:pt>
                <c:pt idx="28">
                  <c:v>67.7</c:v>
                </c:pt>
                <c:pt idx="30">
                  <c:v>67.2</c:v>
                </c:pt>
              </c:numCache>
            </c:numRef>
          </c:yVal>
        </c:ser>
        <c:axId val="60993920"/>
        <c:axId val="60995456"/>
      </c:scatterChart>
      <c:valAx>
        <c:axId val="60993920"/>
        <c:scaling>
          <c:orientation val="minMax"/>
          <c:max val="700"/>
          <c:min val="400"/>
        </c:scaling>
        <c:axPos val="b"/>
        <c:numFmt formatCode="General" sourceLinked="1"/>
        <c:tickLblPos val="nextTo"/>
        <c:crossAx val="60995456"/>
        <c:crosses val="autoZero"/>
        <c:crossBetween val="midCat"/>
      </c:valAx>
      <c:valAx>
        <c:axId val="60995456"/>
        <c:scaling>
          <c:orientation val="minMax"/>
        </c:scaling>
        <c:axPos val="l"/>
        <c:majorGridlines/>
        <c:numFmt formatCode="General" sourceLinked="1"/>
        <c:tickLblPos val="nextTo"/>
        <c:crossAx val="60993920"/>
        <c:crosses val="autoZero"/>
        <c:crossBetween val="midCat"/>
      </c:valAx>
    </c:plotArea>
    <c:plotVisOnly val="1"/>
    <c:dispBlanksAs val="gap"/>
  </c:chart>
  <c:txPr>
    <a:bodyPr/>
    <a:lstStyle/>
    <a:p>
      <a:pPr>
        <a:defRPr sz="1400">
          <a:latin typeface="Times New Roman" pitchFamily="18" charset="0"/>
          <a:cs typeface="Times New Roman" pitchFamily="18" charset="0"/>
        </a:defRPr>
      </a:pPr>
      <a:endParaRPr lang="ru-RU"/>
    </a:p>
  </c:txPr>
  <c:externalData r:id="rId1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/>
      <c:scatterChart>
        <c:scatterStyle val="lineMarker"/>
        <c:ser>
          <c:idx val="0"/>
          <c:order val="0"/>
          <c:spPr>
            <a:ln w="28575">
              <a:noFill/>
            </a:ln>
          </c:spPr>
          <c:xVal>
            <c:numRef>
              <c:f>'3'!$A$14:$A$44</c:f>
              <c:numCache>
                <c:formatCode>General</c:formatCode>
                <c:ptCount val="31"/>
                <c:pt idx="0">
                  <c:v>400</c:v>
                </c:pt>
                <c:pt idx="1">
                  <c:v>410</c:v>
                </c:pt>
                <c:pt idx="2">
                  <c:v>420</c:v>
                </c:pt>
                <c:pt idx="3">
                  <c:v>430</c:v>
                </c:pt>
                <c:pt idx="4">
                  <c:v>440</c:v>
                </c:pt>
                <c:pt idx="5">
                  <c:v>450</c:v>
                </c:pt>
                <c:pt idx="6">
                  <c:v>460</c:v>
                </c:pt>
                <c:pt idx="7">
                  <c:v>470</c:v>
                </c:pt>
                <c:pt idx="8">
                  <c:v>480</c:v>
                </c:pt>
                <c:pt idx="9">
                  <c:v>490</c:v>
                </c:pt>
                <c:pt idx="10">
                  <c:v>500</c:v>
                </c:pt>
                <c:pt idx="11">
                  <c:v>510</c:v>
                </c:pt>
                <c:pt idx="12">
                  <c:v>520</c:v>
                </c:pt>
                <c:pt idx="13">
                  <c:v>530</c:v>
                </c:pt>
                <c:pt idx="14">
                  <c:v>540</c:v>
                </c:pt>
                <c:pt idx="15">
                  <c:v>550</c:v>
                </c:pt>
                <c:pt idx="16">
                  <c:v>560</c:v>
                </c:pt>
                <c:pt idx="17">
                  <c:v>570</c:v>
                </c:pt>
                <c:pt idx="18">
                  <c:v>580</c:v>
                </c:pt>
                <c:pt idx="19">
                  <c:v>590</c:v>
                </c:pt>
                <c:pt idx="20">
                  <c:v>600</c:v>
                </c:pt>
                <c:pt idx="21">
                  <c:v>610</c:v>
                </c:pt>
                <c:pt idx="22">
                  <c:v>620</c:v>
                </c:pt>
                <c:pt idx="23">
                  <c:v>630</c:v>
                </c:pt>
                <c:pt idx="24">
                  <c:v>640</c:v>
                </c:pt>
                <c:pt idx="25">
                  <c:v>650</c:v>
                </c:pt>
                <c:pt idx="26">
                  <c:v>660</c:v>
                </c:pt>
                <c:pt idx="27">
                  <c:v>670</c:v>
                </c:pt>
                <c:pt idx="28">
                  <c:v>680</c:v>
                </c:pt>
                <c:pt idx="29">
                  <c:v>690</c:v>
                </c:pt>
                <c:pt idx="30">
                  <c:v>700</c:v>
                </c:pt>
              </c:numCache>
            </c:numRef>
          </c:xVal>
          <c:yVal>
            <c:numRef>
              <c:f>'3'!$D$14:$D$44</c:f>
              <c:numCache>
                <c:formatCode>General</c:formatCode>
                <c:ptCount val="31"/>
                <c:pt idx="2">
                  <c:v>70</c:v>
                </c:pt>
                <c:pt idx="4">
                  <c:v>71.3</c:v>
                </c:pt>
                <c:pt idx="6">
                  <c:v>72.400000000000006</c:v>
                </c:pt>
                <c:pt idx="8">
                  <c:v>73</c:v>
                </c:pt>
                <c:pt idx="10">
                  <c:v>73</c:v>
                </c:pt>
                <c:pt idx="12">
                  <c:v>72.7</c:v>
                </c:pt>
                <c:pt idx="14">
                  <c:v>72</c:v>
                </c:pt>
                <c:pt idx="16">
                  <c:v>71.3</c:v>
                </c:pt>
                <c:pt idx="18">
                  <c:v>70.5</c:v>
                </c:pt>
                <c:pt idx="20">
                  <c:v>70</c:v>
                </c:pt>
                <c:pt idx="22">
                  <c:v>69.5</c:v>
                </c:pt>
                <c:pt idx="24">
                  <c:v>69</c:v>
                </c:pt>
                <c:pt idx="26">
                  <c:v>68.3</c:v>
                </c:pt>
                <c:pt idx="28">
                  <c:v>67.7</c:v>
                </c:pt>
                <c:pt idx="30">
                  <c:v>67.2</c:v>
                </c:pt>
              </c:numCache>
            </c:numRef>
          </c:yVal>
        </c:ser>
        <c:axId val="67481984"/>
        <c:axId val="67483520"/>
      </c:scatterChart>
      <c:valAx>
        <c:axId val="67481984"/>
        <c:scaling>
          <c:orientation val="minMax"/>
          <c:max val="700"/>
          <c:min val="400"/>
        </c:scaling>
        <c:axPos val="b"/>
        <c:numFmt formatCode="General" sourceLinked="1"/>
        <c:tickLblPos val="nextTo"/>
        <c:crossAx val="67483520"/>
        <c:crosses val="autoZero"/>
        <c:crossBetween val="midCat"/>
      </c:valAx>
      <c:valAx>
        <c:axId val="67483520"/>
        <c:scaling>
          <c:orientation val="minMax"/>
        </c:scaling>
        <c:axPos val="l"/>
        <c:majorGridlines/>
        <c:numFmt formatCode="General" sourceLinked="1"/>
        <c:tickLblPos val="nextTo"/>
        <c:crossAx val="67481984"/>
        <c:crosses val="autoZero"/>
        <c:crossBetween val="midCat"/>
      </c:valAx>
    </c:plotArea>
    <c:plotVisOnly val="1"/>
    <c:dispBlanksAs val="gap"/>
  </c:chart>
  <c:txPr>
    <a:bodyPr/>
    <a:lstStyle/>
    <a:p>
      <a:pPr>
        <a:defRPr sz="1400">
          <a:latin typeface="Times New Roman" pitchFamily="18" charset="0"/>
          <a:cs typeface="Times New Roman" pitchFamily="18" charset="0"/>
        </a:defRPr>
      </a:pPr>
      <a:endParaRPr lang="ru-RU"/>
    </a:p>
  </c:txPr>
  <c:externalData r:id="rId1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/>
      <c:barChart>
        <c:barDir val="col"/>
        <c:grouping val="clustered"/>
        <c:ser>
          <c:idx val="0"/>
          <c:order val="0"/>
          <c:spPr>
            <a:ln w="15875">
              <a:solidFill>
                <a:schemeClr val="tx1"/>
              </a:solidFill>
            </a:ln>
          </c:spPr>
          <c:dPt>
            <c:idx val="0"/>
            <c:spPr>
              <a:solidFill>
                <a:schemeClr val="bg1">
                  <a:lumMod val="85000"/>
                </a:schemeClr>
              </a:solidFill>
              <a:ln w="15875">
                <a:solidFill>
                  <a:schemeClr val="tx1"/>
                </a:solidFill>
              </a:ln>
            </c:spPr>
          </c:dPt>
          <c:dPt>
            <c:idx val="1"/>
            <c:spPr>
              <a:solidFill>
                <a:srgbClr val="FFFF00"/>
              </a:solidFill>
              <a:ln w="15875">
                <a:solidFill>
                  <a:schemeClr val="tx1"/>
                </a:solidFill>
              </a:ln>
            </c:spPr>
          </c:dPt>
          <c:dPt>
            <c:idx val="2"/>
            <c:spPr>
              <a:noFill/>
              <a:ln w="15875">
                <a:solidFill>
                  <a:schemeClr val="tx1"/>
                </a:solidFill>
              </a:ln>
            </c:spPr>
          </c:dPt>
          <c:dPt>
            <c:idx val="3"/>
            <c:spPr>
              <a:solidFill>
                <a:schemeClr val="tx2">
                  <a:lumMod val="60000"/>
                  <a:lumOff val="40000"/>
                </a:schemeClr>
              </a:solidFill>
              <a:ln w="15875">
                <a:solidFill>
                  <a:schemeClr val="tx1"/>
                </a:solidFill>
              </a:ln>
            </c:spPr>
          </c:dPt>
          <c:dPt>
            <c:idx val="4"/>
            <c:spPr>
              <a:solidFill>
                <a:schemeClr val="accent6">
                  <a:lumMod val="60000"/>
                  <a:lumOff val="40000"/>
                </a:schemeClr>
              </a:solidFill>
              <a:ln w="15875">
                <a:solidFill>
                  <a:schemeClr val="tx1"/>
                </a:solidFill>
              </a:ln>
            </c:spPr>
          </c:dPt>
          <c:dPt>
            <c:idx val="5"/>
            <c:spPr>
              <a:solidFill>
                <a:schemeClr val="bg2">
                  <a:lumMod val="50000"/>
                </a:schemeClr>
              </a:solidFill>
              <a:ln w="15875">
                <a:solidFill>
                  <a:schemeClr val="tx1"/>
                </a:solidFill>
              </a:ln>
            </c:spPr>
          </c:dPt>
          <c:dPt>
            <c:idx val="6"/>
            <c:spPr>
              <a:solidFill>
                <a:schemeClr val="accent6">
                  <a:lumMod val="60000"/>
                  <a:lumOff val="40000"/>
                </a:schemeClr>
              </a:solidFill>
              <a:ln w="15875">
                <a:solidFill>
                  <a:schemeClr val="tx1"/>
                </a:solidFill>
              </a:ln>
            </c:spPr>
          </c:dPt>
          <c:dPt>
            <c:idx val="7"/>
            <c:spPr>
              <a:solidFill>
                <a:schemeClr val="tx2">
                  <a:lumMod val="60000"/>
                  <a:lumOff val="40000"/>
                </a:schemeClr>
              </a:solidFill>
              <a:ln w="15875">
                <a:solidFill>
                  <a:schemeClr val="tx1"/>
                </a:solidFill>
              </a:ln>
            </c:spPr>
          </c:dPt>
          <c:dPt>
            <c:idx val="8"/>
            <c:spPr>
              <a:solidFill>
                <a:schemeClr val="bg1">
                  <a:lumMod val="85000"/>
                </a:schemeClr>
              </a:solidFill>
              <a:ln w="15875">
                <a:solidFill>
                  <a:schemeClr val="tx1"/>
                </a:solidFill>
              </a:ln>
            </c:spPr>
          </c:dPt>
          <c:dPt>
            <c:idx val="9"/>
            <c:spPr>
              <a:solidFill>
                <a:srgbClr val="FFFF00"/>
              </a:solidFill>
              <a:ln w="15875">
                <a:solidFill>
                  <a:schemeClr val="tx1"/>
                </a:solidFill>
              </a:ln>
            </c:spPr>
          </c:dPt>
          <c:dPt>
            <c:idx val="10"/>
            <c:spPr>
              <a:noFill/>
              <a:ln w="15875">
                <a:solidFill>
                  <a:schemeClr val="tx1"/>
                </a:solidFill>
              </a:ln>
            </c:spPr>
          </c:dPt>
          <c:dPt>
            <c:idx val="11"/>
            <c:spPr>
              <a:solidFill>
                <a:srgbClr val="FFFF00"/>
              </a:solidFill>
              <a:ln w="15875">
                <a:solidFill>
                  <a:schemeClr val="tx1"/>
                </a:solidFill>
              </a:ln>
            </c:spPr>
          </c:dPt>
          <c:dPt>
            <c:idx val="12"/>
            <c:spPr>
              <a:solidFill>
                <a:schemeClr val="bg2">
                  <a:lumMod val="50000"/>
                </a:schemeClr>
              </a:solidFill>
              <a:ln w="15875">
                <a:solidFill>
                  <a:schemeClr val="tx1"/>
                </a:solidFill>
              </a:ln>
            </c:spPr>
          </c:dPt>
          <c:dPt>
            <c:idx val="13"/>
            <c:spPr>
              <a:noFill/>
              <a:ln w="15875">
                <a:solidFill>
                  <a:schemeClr val="tx1"/>
                </a:solidFill>
              </a:ln>
            </c:spPr>
          </c:dPt>
          <c:dPt>
            <c:idx val="14"/>
            <c:spPr>
              <a:solidFill>
                <a:schemeClr val="bg1">
                  <a:lumMod val="85000"/>
                </a:schemeClr>
              </a:solidFill>
              <a:ln w="15875">
                <a:solidFill>
                  <a:schemeClr val="tx1"/>
                </a:solidFill>
              </a:ln>
            </c:spPr>
          </c:dPt>
          <c:dPt>
            <c:idx val="15"/>
            <c:spPr>
              <a:solidFill>
                <a:prstClr val="white">
                  <a:lumMod val="85000"/>
                </a:prstClr>
              </a:solidFill>
              <a:ln w="15875">
                <a:solidFill>
                  <a:schemeClr val="tx1"/>
                </a:solidFill>
              </a:ln>
            </c:spPr>
          </c:dPt>
          <c:dPt>
            <c:idx val="16"/>
            <c:spPr>
              <a:solidFill>
                <a:schemeClr val="bg2">
                  <a:lumMod val="50000"/>
                </a:schemeClr>
              </a:solidFill>
              <a:ln w="15875">
                <a:solidFill>
                  <a:schemeClr val="tx1"/>
                </a:solidFill>
              </a:ln>
            </c:spPr>
          </c:dPt>
          <c:dPt>
            <c:idx val="17"/>
            <c:spPr>
              <a:solidFill>
                <a:schemeClr val="tx2">
                  <a:lumMod val="60000"/>
                  <a:lumOff val="40000"/>
                </a:schemeClr>
              </a:solidFill>
              <a:ln w="15875">
                <a:solidFill>
                  <a:schemeClr val="tx1"/>
                </a:solidFill>
              </a:ln>
            </c:spPr>
          </c:dPt>
          <c:dPt>
            <c:idx val="18"/>
            <c:spPr>
              <a:solidFill>
                <a:schemeClr val="tx2">
                  <a:lumMod val="60000"/>
                  <a:lumOff val="40000"/>
                </a:schemeClr>
              </a:solidFill>
              <a:ln w="15875">
                <a:solidFill>
                  <a:schemeClr val="tx1"/>
                </a:solidFill>
              </a:ln>
            </c:spPr>
          </c:dPt>
          <c:dPt>
            <c:idx val="19"/>
            <c:spPr>
              <a:noFill/>
              <a:ln w="15875">
                <a:solidFill>
                  <a:schemeClr val="tx1"/>
                </a:solidFill>
              </a:ln>
            </c:spPr>
          </c:dPt>
          <c:dPt>
            <c:idx val="20"/>
            <c:spPr>
              <a:noFill/>
              <a:ln w="15875">
                <a:solidFill>
                  <a:schemeClr val="tx1"/>
                </a:solidFill>
              </a:ln>
            </c:spPr>
          </c:dPt>
          <c:dPt>
            <c:idx val="21"/>
            <c:spPr>
              <a:noFill/>
              <a:ln w="15875">
                <a:solidFill>
                  <a:schemeClr val="tx1"/>
                </a:solidFill>
              </a:ln>
            </c:spPr>
          </c:dPt>
          <c:dPt>
            <c:idx val="22"/>
            <c:spPr>
              <a:solidFill>
                <a:schemeClr val="tx2">
                  <a:lumMod val="60000"/>
                  <a:lumOff val="40000"/>
                </a:schemeClr>
              </a:solidFill>
              <a:ln w="15875">
                <a:solidFill>
                  <a:schemeClr val="tx1"/>
                </a:solidFill>
              </a:ln>
            </c:spPr>
          </c:dPt>
          <c:dPt>
            <c:idx val="23"/>
            <c:spPr>
              <a:solidFill>
                <a:schemeClr val="tx2">
                  <a:lumMod val="60000"/>
                  <a:lumOff val="40000"/>
                </a:schemeClr>
              </a:solidFill>
              <a:ln w="15875">
                <a:solidFill>
                  <a:schemeClr val="tx1"/>
                </a:solidFill>
              </a:ln>
            </c:spPr>
          </c:dPt>
          <c:dPt>
            <c:idx val="24"/>
            <c:spPr>
              <a:solidFill>
                <a:schemeClr val="tx2">
                  <a:lumMod val="60000"/>
                  <a:lumOff val="40000"/>
                </a:schemeClr>
              </a:solidFill>
              <a:ln w="15875">
                <a:solidFill>
                  <a:schemeClr val="tx1"/>
                </a:solidFill>
              </a:ln>
            </c:spPr>
          </c:dPt>
          <c:dPt>
            <c:idx val="25"/>
            <c:spPr>
              <a:solidFill>
                <a:schemeClr val="tx2">
                  <a:lumMod val="60000"/>
                  <a:lumOff val="40000"/>
                </a:schemeClr>
              </a:solidFill>
              <a:ln w="15875">
                <a:solidFill>
                  <a:schemeClr val="tx1"/>
                </a:solidFill>
              </a:ln>
            </c:spPr>
          </c:dPt>
          <c:dPt>
            <c:idx val="26"/>
            <c:spPr>
              <a:solidFill>
                <a:schemeClr val="bg1">
                  <a:lumMod val="85000"/>
                </a:schemeClr>
              </a:solidFill>
              <a:ln w="15875">
                <a:solidFill>
                  <a:schemeClr val="tx1"/>
                </a:solidFill>
              </a:ln>
            </c:spPr>
          </c:dPt>
          <c:dPt>
            <c:idx val="27"/>
            <c:spPr>
              <a:solidFill>
                <a:schemeClr val="tx2">
                  <a:lumMod val="60000"/>
                  <a:lumOff val="40000"/>
                </a:schemeClr>
              </a:solidFill>
              <a:ln w="15875">
                <a:solidFill>
                  <a:schemeClr val="tx1"/>
                </a:solidFill>
              </a:ln>
            </c:spPr>
          </c:dPt>
          <c:dPt>
            <c:idx val="28"/>
            <c:spPr>
              <a:solidFill>
                <a:schemeClr val="tx2">
                  <a:lumMod val="60000"/>
                  <a:lumOff val="40000"/>
                </a:schemeClr>
              </a:solidFill>
              <a:ln w="15875">
                <a:solidFill>
                  <a:schemeClr val="tx1"/>
                </a:solidFill>
              </a:ln>
            </c:spPr>
          </c:dPt>
          <c:dPt>
            <c:idx val="29"/>
            <c:spPr>
              <a:solidFill>
                <a:srgbClr val="FFFF00"/>
              </a:solidFill>
              <a:ln w="15875">
                <a:solidFill>
                  <a:schemeClr val="tx1"/>
                </a:solidFill>
              </a:ln>
            </c:spPr>
          </c:dPt>
          <c:dPt>
            <c:idx val="30"/>
            <c:spPr>
              <a:solidFill>
                <a:schemeClr val="tx2">
                  <a:lumMod val="60000"/>
                  <a:lumOff val="40000"/>
                </a:schemeClr>
              </a:solidFill>
              <a:ln w="15875">
                <a:solidFill>
                  <a:schemeClr val="tx1"/>
                </a:solidFill>
              </a:ln>
            </c:spPr>
          </c:dPt>
          <c:dPt>
            <c:idx val="31"/>
            <c:spPr>
              <a:noFill/>
              <a:ln w="15875">
                <a:solidFill>
                  <a:schemeClr val="tx1"/>
                </a:solidFill>
              </a:ln>
            </c:spPr>
          </c:dPt>
          <c:dPt>
            <c:idx val="32"/>
            <c:spPr>
              <a:noFill/>
              <a:ln w="15875">
                <a:solidFill>
                  <a:schemeClr val="tx1"/>
                </a:solidFill>
              </a:ln>
            </c:spPr>
          </c:dPt>
          <c:dPt>
            <c:idx val="33"/>
            <c:spPr>
              <a:noFill/>
              <a:ln w="15875">
                <a:solidFill>
                  <a:schemeClr val="tx1"/>
                </a:solidFill>
              </a:ln>
            </c:spPr>
          </c:dPt>
          <c:dPt>
            <c:idx val="34"/>
            <c:spPr>
              <a:noFill/>
              <a:ln w="15875">
                <a:solidFill>
                  <a:schemeClr val="tx1"/>
                </a:solidFill>
              </a:ln>
            </c:spPr>
          </c:dPt>
          <c:dPt>
            <c:idx val="35"/>
            <c:spPr>
              <a:noFill/>
              <a:ln w="15875">
                <a:solidFill>
                  <a:schemeClr val="tx1"/>
                </a:solidFill>
              </a:ln>
            </c:spPr>
          </c:dPt>
          <c:dPt>
            <c:idx val="36"/>
            <c:spPr>
              <a:solidFill>
                <a:schemeClr val="tx2">
                  <a:lumMod val="60000"/>
                  <a:lumOff val="40000"/>
                </a:schemeClr>
              </a:solidFill>
              <a:ln w="15875">
                <a:solidFill>
                  <a:schemeClr val="tx1"/>
                </a:solidFill>
              </a:ln>
            </c:spPr>
          </c:dPt>
          <c:cat>
            <c:numRef>
              <c:f>'[Дифрактограмма 1.xls]6067-1-4_Anaysis-2014-5-27'!$A$2:$A$38</c:f>
              <c:numCache>
                <c:formatCode>General</c:formatCode>
                <c:ptCount val="37"/>
                <c:pt idx="0">
                  <c:v>13.763</c:v>
                </c:pt>
                <c:pt idx="1">
                  <c:v>14.903</c:v>
                </c:pt>
                <c:pt idx="2">
                  <c:v>15.69</c:v>
                </c:pt>
                <c:pt idx="3">
                  <c:v>20.885999999999989</c:v>
                </c:pt>
                <c:pt idx="4">
                  <c:v>23.093</c:v>
                </c:pt>
                <c:pt idx="5">
                  <c:v>24.914000000000001</c:v>
                </c:pt>
                <c:pt idx="6">
                  <c:v>25.89</c:v>
                </c:pt>
                <c:pt idx="7">
                  <c:v>26.664999999999999</c:v>
                </c:pt>
                <c:pt idx="8">
                  <c:v>27.721</c:v>
                </c:pt>
                <c:pt idx="9">
                  <c:v>28.829000000000001</c:v>
                </c:pt>
                <c:pt idx="10">
                  <c:v>29.847000000000001</c:v>
                </c:pt>
                <c:pt idx="11">
                  <c:v>30.131000000000046</c:v>
                </c:pt>
                <c:pt idx="12">
                  <c:v>30.41</c:v>
                </c:pt>
                <c:pt idx="13">
                  <c:v>30.914999999999999</c:v>
                </c:pt>
                <c:pt idx="14">
                  <c:v>32.092000000000013</c:v>
                </c:pt>
                <c:pt idx="15">
                  <c:v>35.004000000000005</c:v>
                </c:pt>
                <c:pt idx="16">
                  <c:v>35.542000000000002</c:v>
                </c:pt>
                <c:pt idx="17">
                  <c:v>36.604000000000006</c:v>
                </c:pt>
                <c:pt idx="18">
                  <c:v>39.5</c:v>
                </c:pt>
                <c:pt idx="19">
                  <c:v>40.363</c:v>
                </c:pt>
                <c:pt idx="20">
                  <c:v>42.037000000000006</c:v>
                </c:pt>
                <c:pt idx="21">
                  <c:v>42.468000000000011</c:v>
                </c:pt>
                <c:pt idx="22">
                  <c:v>45.922000000000011</c:v>
                </c:pt>
                <c:pt idx="23">
                  <c:v>50.212000000000003</c:v>
                </c:pt>
                <c:pt idx="24">
                  <c:v>52.942</c:v>
                </c:pt>
                <c:pt idx="25">
                  <c:v>54.522000000000013</c:v>
                </c:pt>
                <c:pt idx="26">
                  <c:v>54.910999999999994</c:v>
                </c:pt>
                <c:pt idx="27">
                  <c:v>57.118000000000002</c:v>
                </c:pt>
                <c:pt idx="28">
                  <c:v>58.793000000000013</c:v>
                </c:pt>
                <c:pt idx="29">
                  <c:v>59.188000000000002</c:v>
                </c:pt>
                <c:pt idx="30">
                  <c:v>59.627000000000002</c:v>
                </c:pt>
                <c:pt idx="31">
                  <c:v>59.978000000000002</c:v>
                </c:pt>
                <c:pt idx="32">
                  <c:v>60.152000000000001</c:v>
                </c:pt>
                <c:pt idx="33">
                  <c:v>67.781999999999996</c:v>
                </c:pt>
                <c:pt idx="34">
                  <c:v>67.971999999999994</c:v>
                </c:pt>
                <c:pt idx="35">
                  <c:v>68.198999999999998</c:v>
                </c:pt>
                <c:pt idx="36">
                  <c:v>68.378999999999948</c:v>
                </c:pt>
              </c:numCache>
            </c:numRef>
          </c:cat>
          <c:val>
            <c:numRef>
              <c:f>'[Дифрактограмма 1.xls]6067-1-4_Anaysis-2014-5-27'!$C$2:$C$38</c:f>
              <c:numCache>
                <c:formatCode>General</c:formatCode>
                <c:ptCount val="37"/>
                <c:pt idx="0">
                  <c:v>2</c:v>
                </c:pt>
                <c:pt idx="1">
                  <c:v>8</c:v>
                </c:pt>
                <c:pt idx="2">
                  <c:v>1</c:v>
                </c:pt>
                <c:pt idx="3">
                  <c:v>21</c:v>
                </c:pt>
                <c:pt idx="4">
                  <c:v>4</c:v>
                </c:pt>
                <c:pt idx="5">
                  <c:v>3</c:v>
                </c:pt>
                <c:pt idx="6">
                  <c:v>2</c:v>
                </c:pt>
                <c:pt idx="7">
                  <c:v>100</c:v>
                </c:pt>
                <c:pt idx="8">
                  <c:v>18</c:v>
                </c:pt>
                <c:pt idx="9">
                  <c:v>9</c:v>
                </c:pt>
                <c:pt idx="10">
                  <c:v>17</c:v>
                </c:pt>
                <c:pt idx="11">
                  <c:v>22</c:v>
                </c:pt>
                <c:pt idx="12">
                  <c:v>13</c:v>
                </c:pt>
                <c:pt idx="13">
                  <c:v>4</c:v>
                </c:pt>
                <c:pt idx="14">
                  <c:v>4</c:v>
                </c:pt>
                <c:pt idx="15">
                  <c:v>10</c:v>
                </c:pt>
                <c:pt idx="16">
                  <c:v>6</c:v>
                </c:pt>
                <c:pt idx="17">
                  <c:v>5</c:v>
                </c:pt>
                <c:pt idx="18">
                  <c:v>7</c:v>
                </c:pt>
                <c:pt idx="19">
                  <c:v>8</c:v>
                </c:pt>
                <c:pt idx="20">
                  <c:v>3</c:v>
                </c:pt>
                <c:pt idx="21">
                  <c:v>10</c:v>
                </c:pt>
                <c:pt idx="22">
                  <c:v>4</c:v>
                </c:pt>
                <c:pt idx="23">
                  <c:v>15</c:v>
                </c:pt>
                <c:pt idx="24">
                  <c:v>3</c:v>
                </c:pt>
                <c:pt idx="25">
                  <c:v>3</c:v>
                </c:pt>
                <c:pt idx="26">
                  <c:v>6</c:v>
                </c:pt>
                <c:pt idx="27">
                  <c:v>2</c:v>
                </c:pt>
                <c:pt idx="28">
                  <c:v>1</c:v>
                </c:pt>
                <c:pt idx="29">
                  <c:v>4</c:v>
                </c:pt>
                <c:pt idx="30">
                  <c:v>5</c:v>
                </c:pt>
                <c:pt idx="31">
                  <c:v>11</c:v>
                </c:pt>
                <c:pt idx="32">
                  <c:v>7</c:v>
                </c:pt>
                <c:pt idx="33">
                  <c:v>6</c:v>
                </c:pt>
                <c:pt idx="34">
                  <c:v>3</c:v>
                </c:pt>
                <c:pt idx="35">
                  <c:v>3</c:v>
                </c:pt>
                <c:pt idx="36">
                  <c:v>5</c:v>
                </c:pt>
              </c:numCache>
            </c:numRef>
          </c:val>
        </c:ser>
        <c:axId val="67597056"/>
        <c:axId val="67598592"/>
      </c:barChart>
      <c:catAx>
        <c:axId val="67597056"/>
        <c:scaling>
          <c:orientation val="minMax"/>
        </c:scaling>
        <c:axPos val="b"/>
        <c:minorGridlines/>
        <c:numFmt formatCode="General" sourceLinked="1"/>
        <c:tickLblPos val="nextTo"/>
        <c:crossAx val="67598592"/>
        <c:crosses val="autoZero"/>
        <c:auto val="1"/>
        <c:lblAlgn val="ctr"/>
        <c:lblOffset val="100"/>
        <c:tickLblSkip val="10"/>
        <c:tickMarkSkip val="1"/>
      </c:catAx>
      <c:valAx>
        <c:axId val="67598592"/>
        <c:scaling>
          <c:orientation val="minMax"/>
          <c:max val="100"/>
        </c:scaling>
        <c:axPos val="l"/>
        <c:majorGridlines/>
        <c:numFmt formatCode="General" sourceLinked="1"/>
        <c:tickLblPos val="nextTo"/>
        <c:crossAx val="67597056"/>
        <c:crosses val="autoZero"/>
        <c:crossBetween val="between"/>
      </c:valAx>
    </c:plotArea>
    <c:plotVisOnly val="1"/>
    <c:dispBlanksAs val="gap"/>
  </c:chart>
  <c:externalData r:id="rId1"/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 sz="1600"/>
            </a:pPr>
            <a:r>
              <a:rPr lang="ru-RU" sz="1600" dirty="0" smtClean="0"/>
              <a:t>Эталонного </a:t>
            </a:r>
            <a:r>
              <a:rPr lang="ru-RU" sz="1600" dirty="0"/>
              <a:t>антимонита</a:t>
            </a:r>
          </a:p>
        </c:rich>
      </c:tx>
      <c:layout/>
    </c:title>
    <c:plotArea>
      <c:layout>
        <c:manualLayout>
          <c:layoutTarget val="inner"/>
          <c:xMode val="edge"/>
          <c:yMode val="edge"/>
          <c:x val="0.2001253854756177"/>
          <c:y val="0.26916176794392882"/>
          <c:w val="0.61826637692304354"/>
          <c:h val="0.56241700419868901"/>
        </c:manualLayout>
      </c:layout>
      <c:scatterChart>
        <c:scatterStyle val="lineMarker"/>
        <c:ser>
          <c:idx val="0"/>
          <c:order val="0"/>
          <c:tx>
            <c:v>макс</c:v>
          </c:tx>
          <c:spPr>
            <a:ln w="28575">
              <a:noFill/>
            </a:ln>
          </c:spPr>
          <c:xVal>
            <c:numRef>
              <c:f>деформ!$A$40:$A$55</c:f>
              <c:numCache>
                <c:formatCode>General</c:formatCode>
                <c:ptCount val="16"/>
                <c:pt idx="0">
                  <c:v>400</c:v>
                </c:pt>
                <c:pt idx="1">
                  <c:v>420</c:v>
                </c:pt>
                <c:pt idx="2">
                  <c:v>440</c:v>
                </c:pt>
                <c:pt idx="3">
                  <c:v>460</c:v>
                </c:pt>
                <c:pt idx="4">
                  <c:v>480</c:v>
                </c:pt>
                <c:pt idx="5">
                  <c:v>500</c:v>
                </c:pt>
                <c:pt idx="6">
                  <c:v>520</c:v>
                </c:pt>
                <c:pt idx="7">
                  <c:v>540</c:v>
                </c:pt>
                <c:pt idx="8">
                  <c:v>560</c:v>
                </c:pt>
                <c:pt idx="9">
                  <c:v>580</c:v>
                </c:pt>
                <c:pt idx="10">
                  <c:v>600</c:v>
                </c:pt>
                <c:pt idx="11">
                  <c:v>620</c:v>
                </c:pt>
                <c:pt idx="12">
                  <c:v>640</c:v>
                </c:pt>
                <c:pt idx="13">
                  <c:v>660</c:v>
                </c:pt>
                <c:pt idx="14">
                  <c:v>680</c:v>
                </c:pt>
                <c:pt idx="15">
                  <c:v>700</c:v>
                </c:pt>
              </c:numCache>
            </c:numRef>
          </c:xVal>
          <c:yVal>
            <c:numRef>
              <c:f>деформ!$B$40:$B$55</c:f>
              <c:numCache>
                <c:formatCode>0.00</c:formatCode>
                <c:ptCount val="16"/>
                <c:pt idx="0">
                  <c:v>53.3</c:v>
                </c:pt>
                <c:pt idx="1">
                  <c:v>53.15</c:v>
                </c:pt>
                <c:pt idx="2">
                  <c:v>53</c:v>
                </c:pt>
                <c:pt idx="3">
                  <c:v>52.75</c:v>
                </c:pt>
                <c:pt idx="4">
                  <c:v>52.2</c:v>
                </c:pt>
                <c:pt idx="5">
                  <c:v>51.1</c:v>
                </c:pt>
                <c:pt idx="6">
                  <c:v>49.7</c:v>
                </c:pt>
                <c:pt idx="7">
                  <c:v>48.5</c:v>
                </c:pt>
                <c:pt idx="8">
                  <c:v>47.15</c:v>
                </c:pt>
                <c:pt idx="9">
                  <c:v>45.8</c:v>
                </c:pt>
                <c:pt idx="10">
                  <c:v>44.5</c:v>
                </c:pt>
                <c:pt idx="11">
                  <c:v>43.5</c:v>
                </c:pt>
                <c:pt idx="12">
                  <c:v>42.6</c:v>
                </c:pt>
                <c:pt idx="13">
                  <c:v>41.8</c:v>
                </c:pt>
                <c:pt idx="14">
                  <c:v>41.1</c:v>
                </c:pt>
                <c:pt idx="15">
                  <c:v>40.300000000000004</c:v>
                </c:pt>
              </c:numCache>
            </c:numRef>
          </c:yVal>
        </c:ser>
        <c:ser>
          <c:idx val="1"/>
          <c:order val="1"/>
          <c:tx>
            <c:v>мин</c:v>
          </c:tx>
          <c:spPr>
            <a:ln w="28575">
              <a:noFill/>
            </a:ln>
          </c:spPr>
          <c:xVal>
            <c:numRef>
              <c:f>деформ!$A$40:$A$55</c:f>
              <c:numCache>
                <c:formatCode>General</c:formatCode>
                <c:ptCount val="16"/>
                <c:pt idx="0">
                  <c:v>400</c:v>
                </c:pt>
                <c:pt idx="1">
                  <c:v>420</c:v>
                </c:pt>
                <c:pt idx="2">
                  <c:v>440</c:v>
                </c:pt>
                <c:pt idx="3">
                  <c:v>460</c:v>
                </c:pt>
                <c:pt idx="4">
                  <c:v>480</c:v>
                </c:pt>
                <c:pt idx="5">
                  <c:v>500</c:v>
                </c:pt>
                <c:pt idx="6">
                  <c:v>520</c:v>
                </c:pt>
                <c:pt idx="7">
                  <c:v>540</c:v>
                </c:pt>
                <c:pt idx="8">
                  <c:v>560</c:v>
                </c:pt>
                <c:pt idx="9">
                  <c:v>580</c:v>
                </c:pt>
                <c:pt idx="10">
                  <c:v>600</c:v>
                </c:pt>
                <c:pt idx="11">
                  <c:v>620</c:v>
                </c:pt>
                <c:pt idx="12">
                  <c:v>640</c:v>
                </c:pt>
                <c:pt idx="13">
                  <c:v>660</c:v>
                </c:pt>
                <c:pt idx="14">
                  <c:v>680</c:v>
                </c:pt>
                <c:pt idx="15">
                  <c:v>700</c:v>
                </c:pt>
              </c:numCache>
            </c:numRef>
          </c:xVal>
          <c:yVal>
            <c:numRef>
              <c:f>деформ!$C$40:$C$55</c:f>
              <c:numCache>
                <c:formatCode>0.00</c:formatCode>
                <c:ptCount val="16"/>
                <c:pt idx="0">
                  <c:v>31.1</c:v>
                </c:pt>
                <c:pt idx="1">
                  <c:v>30.85</c:v>
                </c:pt>
                <c:pt idx="2">
                  <c:v>30.6</c:v>
                </c:pt>
                <c:pt idx="3">
                  <c:v>30.7</c:v>
                </c:pt>
                <c:pt idx="4">
                  <c:v>30.95</c:v>
                </c:pt>
                <c:pt idx="5">
                  <c:v>31.25</c:v>
                </c:pt>
                <c:pt idx="6">
                  <c:v>31.4</c:v>
                </c:pt>
                <c:pt idx="7">
                  <c:v>31.25</c:v>
                </c:pt>
                <c:pt idx="8">
                  <c:v>30.75</c:v>
                </c:pt>
                <c:pt idx="9">
                  <c:v>30.3</c:v>
                </c:pt>
                <c:pt idx="10">
                  <c:v>29.7</c:v>
                </c:pt>
                <c:pt idx="11">
                  <c:v>29.3</c:v>
                </c:pt>
                <c:pt idx="12">
                  <c:v>29.2</c:v>
                </c:pt>
                <c:pt idx="13">
                  <c:v>29.45</c:v>
                </c:pt>
                <c:pt idx="14">
                  <c:v>29.650000000000031</c:v>
                </c:pt>
                <c:pt idx="15">
                  <c:v>29.4</c:v>
                </c:pt>
              </c:numCache>
            </c:numRef>
          </c:yVal>
        </c:ser>
        <c:axId val="56440704"/>
        <c:axId val="56442240"/>
      </c:scatterChart>
      <c:valAx>
        <c:axId val="56440704"/>
        <c:scaling>
          <c:orientation val="minMax"/>
          <c:max val="700"/>
          <c:min val="400"/>
        </c:scaling>
        <c:axPos val="b"/>
        <c:numFmt formatCode="General" sourceLinked="1"/>
        <c:tickLblPos val="nextTo"/>
        <c:txPr>
          <a:bodyPr rot="0" vert="horz"/>
          <a:lstStyle/>
          <a:p>
            <a:pPr>
              <a:defRPr/>
            </a:pPr>
            <a:endParaRPr lang="ru-RU"/>
          </a:p>
        </c:txPr>
        <c:crossAx val="56442240"/>
        <c:crosses val="autoZero"/>
        <c:crossBetween val="midCat"/>
      </c:valAx>
      <c:valAx>
        <c:axId val="56442240"/>
        <c:scaling>
          <c:orientation val="minMax"/>
          <c:min val="25"/>
        </c:scaling>
        <c:axPos val="l"/>
        <c:majorGridlines/>
        <c:numFmt formatCode="0.00" sourceLinked="1"/>
        <c:tickLblPos val="nextTo"/>
        <c:crossAx val="56440704"/>
        <c:crosses val="autoZero"/>
        <c:crossBetween val="midCat"/>
      </c:valAx>
    </c:plotArea>
    <c:legend>
      <c:legendPos val="r"/>
      <c:layout/>
    </c:legend>
    <c:plotVisOnly val="1"/>
    <c:dispBlanksAs val="gap"/>
  </c:chart>
  <c:txPr>
    <a:bodyPr/>
    <a:lstStyle/>
    <a:p>
      <a:pPr>
        <a:defRPr sz="1000">
          <a:latin typeface="Times New Roman" pitchFamily="18" charset="0"/>
          <a:cs typeface="Times New Roman" pitchFamily="18" charset="0"/>
        </a:defRPr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 sz="1600"/>
            </a:pPr>
            <a:r>
              <a:rPr lang="ru-RU" sz="1600" dirty="0" err="1" smtClean="0"/>
              <a:t>Ксеномоорфного</a:t>
            </a:r>
            <a:r>
              <a:rPr lang="ru-RU" sz="1600" dirty="0" smtClean="0"/>
              <a:t> </a:t>
            </a:r>
            <a:r>
              <a:rPr lang="ru-RU" sz="1600" dirty="0"/>
              <a:t>антимонита</a:t>
            </a:r>
          </a:p>
        </c:rich>
      </c:tx>
      <c:layout/>
    </c:title>
    <c:plotArea>
      <c:layout>
        <c:manualLayout>
          <c:layoutTarget val="inner"/>
          <c:xMode val="edge"/>
          <c:yMode val="edge"/>
          <c:x val="0.13658980247257504"/>
          <c:y val="0.23711457353796106"/>
          <c:w val="0.67627278854014761"/>
          <c:h val="0.60681395613100464"/>
        </c:manualLayout>
      </c:layout>
      <c:scatterChart>
        <c:scatterStyle val="lineMarker"/>
        <c:ser>
          <c:idx val="0"/>
          <c:order val="0"/>
          <c:tx>
            <c:strRef>
              <c:f>ксеноморф!$B$4</c:f>
              <c:strCache>
                <c:ptCount val="1"/>
                <c:pt idx="0">
                  <c:v>макс</c:v>
                </c:pt>
              </c:strCache>
            </c:strRef>
          </c:tx>
          <c:spPr>
            <a:ln w="28575">
              <a:noFill/>
            </a:ln>
          </c:spPr>
          <c:xVal>
            <c:numRef>
              <c:f>ксеноморф!$A$5:$A$35</c:f>
              <c:numCache>
                <c:formatCode>General</c:formatCode>
                <c:ptCount val="31"/>
                <c:pt idx="0">
                  <c:v>400</c:v>
                </c:pt>
                <c:pt idx="1">
                  <c:v>410</c:v>
                </c:pt>
                <c:pt idx="2">
                  <c:v>420</c:v>
                </c:pt>
                <c:pt idx="3">
                  <c:v>430</c:v>
                </c:pt>
                <c:pt idx="4">
                  <c:v>440</c:v>
                </c:pt>
                <c:pt idx="5">
                  <c:v>450</c:v>
                </c:pt>
                <c:pt idx="6">
                  <c:v>460</c:v>
                </c:pt>
                <c:pt idx="7">
                  <c:v>470</c:v>
                </c:pt>
                <c:pt idx="8">
                  <c:v>480</c:v>
                </c:pt>
                <c:pt idx="9">
                  <c:v>490</c:v>
                </c:pt>
                <c:pt idx="10">
                  <c:v>500</c:v>
                </c:pt>
                <c:pt idx="11">
                  <c:v>510</c:v>
                </c:pt>
                <c:pt idx="12">
                  <c:v>520</c:v>
                </c:pt>
                <c:pt idx="13">
                  <c:v>530</c:v>
                </c:pt>
                <c:pt idx="14">
                  <c:v>540</c:v>
                </c:pt>
                <c:pt idx="15">
                  <c:v>550</c:v>
                </c:pt>
                <c:pt idx="16">
                  <c:v>560</c:v>
                </c:pt>
                <c:pt idx="17">
                  <c:v>570</c:v>
                </c:pt>
                <c:pt idx="18">
                  <c:v>580</c:v>
                </c:pt>
                <c:pt idx="19">
                  <c:v>590</c:v>
                </c:pt>
                <c:pt idx="20">
                  <c:v>600</c:v>
                </c:pt>
                <c:pt idx="21">
                  <c:v>610</c:v>
                </c:pt>
                <c:pt idx="22">
                  <c:v>620</c:v>
                </c:pt>
                <c:pt idx="23">
                  <c:v>630</c:v>
                </c:pt>
                <c:pt idx="24">
                  <c:v>640</c:v>
                </c:pt>
                <c:pt idx="25">
                  <c:v>650</c:v>
                </c:pt>
                <c:pt idx="26">
                  <c:v>660</c:v>
                </c:pt>
                <c:pt idx="27">
                  <c:v>670</c:v>
                </c:pt>
                <c:pt idx="28">
                  <c:v>680</c:v>
                </c:pt>
                <c:pt idx="29">
                  <c:v>690</c:v>
                </c:pt>
                <c:pt idx="30">
                  <c:v>700</c:v>
                </c:pt>
              </c:numCache>
            </c:numRef>
          </c:xVal>
          <c:yVal>
            <c:numRef>
              <c:f>ксеноморф!$B$5:$B$35</c:f>
              <c:numCache>
                <c:formatCode>0.0</c:formatCode>
                <c:ptCount val="31"/>
                <c:pt idx="0">
                  <c:v>37.896890462155099</c:v>
                </c:pt>
                <c:pt idx="1">
                  <c:v>38.083698462438463</c:v>
                </c:pt>
                <c:pt idx="2">
                  <c:v>38.597918420673913</c:v>
                </c:pt>
                <c:pt idx="3">
                  <c:v>38.821727292603178</c:v>
                </c:pt>
                <c:pt idx="4">
                  <c:v>38.944719840867599</c:v>
                </c:pt>
                <c:pt idx="5">
                  <c:v>39.004000735366155</c:v>
                </c:pt>
                <c:pt idx="6">
                  <c:v>39.002987202111001</c:v>
                </c:pt>
                <c:pt idx="7">
                  <c:v>38.996883572257985</c:v>
                </c:pt>
                <c:pt idx="8">
                  <c:v>39.135726617730398</c:v>
                </c:pt>
                <c:pt idx="9">
                  <c:v>39.081034307722447</c:v>
                </c:pt>
                <c:pt idx="10">
                  <c:v>39.064595697385002</c:v>
                </c:pt>
                <c:pt idx="11">
                  <c:v>39.210499023050296</c:v>
                </c:pt>
                <c:pt idx="12">
                  <c:v>39.1485597779442</c:v>
                </c:pt>
                <c:pt idx="13">
                  <c:v>39.268280206463501</c:v>
                </c:pt>
                <c:pt idx="14">
                  <c:v>39.231453157321397</c:v>
                </c:pt>
                <c:pt idx="15">
                  <c:v>39.224795850063003</c:v>
                </c:pt>
                <c:pt idx="16">
                  <c:v>39.196782575884697</c:v>
                </c:pt>
                <c:pt idx="17">
                  <c:v>39.121953331492101</c:v>
                </c:pt>
                <c:pt idx="18">
                  <c:v>39.119962499711896</c:v>
                </c:pt>
                <c:pt idx="19">
                  <c:v>38.990479833360801</c:v>
                </c:pt>
                <c:pt idx="20">
                  <c:v>39.003126492301298</c:v>
                </c:pt>
                <c:pt idx="21">
                  <c:v>38.85708115940065</c:v>
                </c:pt>
                <c:pt idx="22">
                  <c:v>38.869830472127902</c:v>
                </c:pt>
                <c:pt idx="23">
                  <c:v>38.784157056664363</c:v>
                </c:pt>
                <c:pt idx="24">
                  <c:v>38.779399091907813</c:v>
                </c:pt>
                <c:pt idx="25">
                  <c:v>38.7411611722057</c:v>
                </c:pt>
                <c:pt idx="26">
                  <c:v>38.722795652798929</c:v>
                </c:pt>
                <c:pt idx="27">
                  <c:v>38.788634072811</c:v>
                </c:pt>
                <c:pt idx="28">
                  <c:v>38.768734399068045</c:v>
                </c:pt>
                <c:pt idx="29">
                  <c:v>38.930580677559099</c:v>
                </c:pt>
                <c:pt idx="30">
                  <c:v>39.0456038807311</c:v>
                </c:pt>
              </c:numCache>
            </c:numRef>
          </c:yVal>
        </c:ser>
        <c:ser>
          <c:idx val="1"/>
          <c:order val="1"/>
          <c:tx>
            <c:strRef>
              <c:f>ксеноморф!$C$4</c:f>
              <c:strCache>
                <c:ptCount val="1"/>
                <c:pt idx="0">
                  <c:v>мин</c:v>
                </c:pt>
              </c:strCache>
            </c:strRef>
          </c:tx>
          <c:spPr>
            <a:ln w="28575">
              <a:noFill/>
            </a:ln>
          </c:spPr>
          <c:xVal>
            <c:numRef>
              <c:f>ксеноморф!$A$5:$A$35</c:f>
              <c:numCache>
                <c:formatCode>General</c:formatCode>
                <c:ptCount val="31"/>
                <c:pt idx="0">
                  <c:v>400</c:v>
                </c:pt>
                <c:pt idx="1">
                  <c:v>410</c:v>
                </c:pt>
                <c:pt idx="2">
                  <c:v>420</c:v>
                </c:pt>
                <c:pt idx="3">
                  <c:v>430</c:v>
                </c:pt>
                <c:pt idx="4">
                  <c:v>440</c:v>
                </c:pt>
                <c:pt idx="5">
                  <c:v>450</c:v>
                </c:pt>
                <c:pt idx="6">
                  <c:v>460</c:v>
                </c:pt>
                <c:pt idx="7">
                  <c:v>470</c:v>
                </c:pt>
                <c:pt idx="8">
                  <c:v>480</c:v>
                </c:pt>
                <c:pt idx="9">
                  <c:v>490</c:v>
                </c:pt>
                <c:pt idx="10">
                  <c:v>500</c:v>
                </c:pt>
                <c:pt idx="11">
                  <c:v>510</c:v>
                </c:pt>
                <c:pt idx="12">
                  <c:v>520</c:v>
                </c:pt>
                <c:pt idx="13">
                  <c:v>530</c:v>
                </c:pt>
                <c:pt idx="14">
                  <c:v>540</c:v>
                </c:pt>
                <c:pt idx="15">
                  <c:v>550</c:v>
                </c:pt>
                <c:pt idx="16">
                  <c:v>560</c:v>
                </c:pt>
                <c:pt idx="17">
                  <c:v>570</c:v>
                </c:pt>
                <c:pt idx="18">
                  <c:v>580</c:v>
                </c:pt>
                <c:pt idx="19">
                  <c:v>590</c:v>
                </c:pt>
                <c:pt idx="20">
                  <c:v>600</c:v>
                </c:pt>
                <c:pt idx="21">
                  <c:v>610</c:v>
                </c:pt>
                <c:pt idx="22">
                  <c:v>620</c:v>
                </c:pt>
                <c:pt idx="23">
                  <c:v>630</c:v>
                </c:pt>
                <c:pt idx="24">
                  <c:v>640</c:v>
                </c:pt>
                <c:pt idx="25">
                  <c:v>650</c:v>
                </c:pt>
                <c:pt idx="26">
                  <c:v>660</c:v>
                </c:pt>
                <c:pt idx="27">
                  <c:v>670</c:v>
                </c:pt>
                <c:pt idx="28">
                  <c:v>680</c:v>
                </c:pt>
                <c:pt idx="29">
                  <c:v>690</c:v>
                </c:pt>
                <c:pt idx="30">
                  <c:v>700</c:v>
                </c:pt>
              </c:numCache>
            </c:numRef>
          </c:xVal>
          <c:yVal>
            <c:numRef>
              <c:f>ксеноморф!$C$5:$C$35</c:f>
              <c:numCache>
                <c:formatCode>0</c:formatCode>
                <c:ptCount val="31"/>
                <c:pt idx="0">
                  <c:v>34.266768022443003</c:v>
                </c:pt>
                <c:pt idx="1">
                  <c:v>35.127331840251614</c:v>
                </c:pt>
                <c:pt idx="2">
                  <c:v>36.073281328057099</c:v>
                </c:pt>
                <c:pt idx="3">
                  <c:v>36.579342479788295</c:v>
                </c:pt>
                <c:pt idx="4">
                  <c:v>36.928966102193812</c:v>
                </c:pt>
                <c:pt idx="5">
                  <c:v>37.113065686438595</c:v>
                </c:pt>
                <c:pt idx="6">
                  <c:v>37.358124996458201</c:v>
                </c:pt>
                <c:pt idx="7">
                  <c:v>37.410754234745205</c:v>
                </c:pt>
                <c:pt idx="8">
                  <c:v>37.540970335578614</c:v>
                </c:pt>
                <c:pt idx="9">
                  <c:v>37.576150501720711</c:v>
                </c:pt>
                <c:pt idx="10">
                  <c:v>37.516755338341859</c:v>
                </c:pt>
                <c:pt idx="11">
                  <c:v>37.752422967305002</c:v>
                </c:pt>
                <c:pt idx="12">
                  <c:v>37.756784916755301</c:v>
                </c:pt>
                <c:pt idx="13">
                  <c:v>37.885290568810518</c:v>
                </c:pt>
                <c:pt idx="14">
                  <c:v>37.863071515090247</c:v>
                </c:pt>
                <c:pt idx="15">
                  <c:v>37.888283851523518</c:v>
                </c:pt>
                <c:pt idx="16">
                  <c:v>37.871254027099994</c:v>
                </c:pt>
                <c:pt idx="17">
                  <c:v>37.826208967606348</c:v>
                </c:pt>
                <c:pt idx="18">
                  <c:v>37.826383314037599</c:v>
                </c:pt>
                <c:pt idx="19">
                  <c:v>37.752453787709698</c:v>
                </c:pt>
                <c:pt idx="20">
                  <c:v>37.756164515960386</c:v>
                </c:pt>
                <c:pt idx="21">
                  <c:v>37.635928310037514</c:v>
                </c:pt>
                <c:pt idx="22">
                  <c:v>37.630852501080099</c:v>
                </c:pt>
                <c:pt idx="23">
                  <c:v>37.567733261292403</c:v>
                </c:pt>
                <c:pt idx="24">
                  <c:v>37.538663341223</c:v>
                </c:pt>
                <c:pt idx="25">
                  <c:v>37.520226146654913</c:v>
                </c:pt>
                <c:pt idx="26">
                  <c:v>37.500362855534703</c:v>
                </c:pt>
                <c:pt idx="27">
                  <c:v>37.506653776628596</c:v>
                </c:pt>
                <c:pt idx="28">
                  <c:v>37.546330255201198</c:v>
                </c:pt>
                <c:pt idx="29">
                  <c:v>37.655884461915868</c:v>
                </c:pt>
                <c:pt idx="30">
                  <c:v>37.824945013020901</c:v>
                </c:pt>
              </c:numCache>
            </c:numRef>
          </c:yVal>
        </c:ser>
        <c:axId val="56487936"/>
        <c:axId val="56489472"/>
      </c:scatterChart>
      <c:valAx>
        <c:axId val="56487936"/>
        <c:scaling>
          <c:orientation val="minMax"/>
          <c:max val="700"/>
          <c:min val="400"/>
        </c:scaling>
        <c:axPos val="b"/>
        <c:numFmt formatCode="General" sourceLinked="1"/>
        <c:tickLblPos val="nextTo"/>
        <c:txPr>
          <a:bodyPr rot="0" vert="horz"/>
          <a:lstStyle/>
          <a:p>
            <a:pPr>
              <a:defRPr/>
            </a:pPr>
            <a:endParaRPr lang="ru-RU"/>
          </a:p>
        </c:txPr>
        <c:crossAx val="56489472"/>
        <c:crosses val="autoZero"/>
        <c:crossBetween val="midCat"/>
      </c:valAx>
      <c:valAx>
        <c:axId val="56489472"/>
        <c:scaling>
          <c:orientation val="minMax"/>
          <c:max val="40"/>
          <c:min val="25"/>
        </c:scaling>
        <c:axPos val="l"/>
        <c:majorGridlines/>
        <c:numFmt formatCode="0.0" sourceLinked="1"/>
        <c:tickLblPos val="nextTo"/>
        <c:crossAx val="56487936"/>
        <c:crosses val="autoZero"/>
        <c:crossBetween val="midCat"/>
        <c:majorUnit val="5"/>
      </c:valAx>
    </c:plotArea>
    <c:legend>
      <c:legendPos val="r"/>
      <c:layout/>
    </c:legend>
    <c:plotVisOnly val="1"/>
    <c:dispBlanksAs val="gap"/>
  </c:chart>
  <c:txPr>
    <a:bodyPr/>
    <a:lstStyle/>
    <a:p>
      <a:pPr>
        <a:defRPr sz="1000">
          <a:latin typeface="Times New Roman" pitchFamily="18" charset="0"/>
          <a:cs typeface="Times New Roman" pitchFamily="18" charset="0"/>
        </a:defRPr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 sz="1600"/>
            </a:pPr>
            <a:r>
              <a:rPr lang="ru-RU" sz="1600" dirty="0" smtClean="0"/>
              <a:t>Гранулированного </a:t>
            </a:r>
            <a:r>
              <a:rPr lang="ru-RU" sz="1600" dirty="0"/>
              <a:t>антимонита</a:t>
            </a:r>
          </a:p>
        </c:rich>
      </c:tx>
      <c:layout/>
    </c:title>
    <c:plotArea>
      <c:layout>
        <c:manualLayout>
          <c:layoutTarget val="inner"/>
          <c:xMode val="edge"/>
          <c:yMode val="edge"/>
          <c:x val="9.8294793698387728E-2"/>
          <c:y val="0.26676410184447397"/>
          <c:w val="0.71092302616552294"/>
          <c:h val="0.59906924693374852"/>
        </c:manualLayout>
      </c:layout>
      <c:scatterChart>
        <c:scatterStyle val="lineMarker"/>
        <c:ser>
          <c:idx val="0"/>
          <c:order val="0"/>
          <c:tx>
            <c:v>макс</c:v>
          </c:tx>
          <c:spPr>
            <a:ln w="28575">
              <a:noFill/>
            </a:ln>
          </c:spPr>
          <c:xVal>
            <c:numRef>
              <c:f>гранул!$B$4:$B$34</c:f>
              <c:numCache>
                <c:formatCode>General</c:formatCode>
                <c:ptCount val="31"/>
                <c:pt idx="0">
                  <c:v>400</c:v>
                </c:pt>
                <c:pt idx="1">
                  <c:v>410</c:v>
                </c:pt>
                <c:pt idx="2">
                  <c:v>420</c:v>
                </c:pt>
                <c:pt idx="3">
                  <c:v>430</c:v>
                </c:pt>
                <c:pt idx="4">
                  <c:v>440</c:v>
                </c:pt>
                <c:pt idx="5">
                  <c:v>450</c:v>
                </c:pt>
                <c:pt idx="6">
                  <c:v>460</c:v>
                </c:pt>
                <c:pt idx="7">
                  <c:v>470</c:v>
                </c:pt>
                <c:pt idx="8">
                  <c:v>480</c:v>
                </c:pt>
                <c:pt idx="9">
                  <c:v>490</c:v>
                </c:pt>
                <c:pt idx="10">
                  <c:v>500</c:v>
                </c:pt>
                <c:pt idx="11">
                  <c:v>510</c:v>
                </c:pt>
                <c:pt idx="12">
                  <c:v>520</c:v>
                </c:pt>
                <c:pt idx="13">
                  <c:v>530</c:v>
                </c:pt>
                <c:pt idx="14">
                  <c:v>540</c:v>
                </c:pt>
                <c:pt idx="15">
                  <c:v>550</c:v>
                </c:pt>
                <c:pt idx="16">
                  <c:v>560</c:v>
                </c:pt>
                <c:pt idx="17">
                  <c:v>570</c:v>
                </c:pt>
                <c:pt idx="18">
                  <c:v>580</c:v>
                </c:pt>
                <c:pt idx="19">
                  <c:v>590</c:v>
                </c:pt>
                <c:pt idx="20">
                  <c:v>600</c:v>
                </c:pt>
                <c:pt idx="21">
                  <c:v>610</c:v>
                </c:pt>
                <c:pt idx="22">
                  <c:v>620</c:v>
                </c:pt>
                <c:pt idx="23">
                  <c:v>630</c:v>
                </c:pt>
                <c:pt idx="24">
                  <c:v>640</c:v>
                </c:pt>
                <c:pt idx="25">
                  <c:v>650</c:v>
                </c:pt>
                <c:pt idx="26">
                  <c:v>660</c:v>
                </c:pt>
                <c:pt idx="27">
                  <c:v>670</c:v>
                </c:pt>
                <c:pt idx="28">
                  <c:v>680</c:v>
                </c:pt>
                <c:pt idx="29">
                  <c:v>690</c:v>
                </c:pt>
                <c:pt idx="30">
                  <c:v>700</c:v>
                </c:pt>
              </c:numCache>
            </c:numRef>
          </c:xVal>
          <c:yVal>
            <c:numRef>
              <c:f>гранул!$C$4:$C$34</c:f>
              <c:numCache>
                <c:formatCode>0</c:formatCode>
                <c:ptCount val="31"/>
                <c:pt idx="0">
                  <c:v>33.172630386905219</c:v>
                </c:pt>
                <c:pt idx="1">
                  <c:v>33.319571014231194</c:v>
                </c:pt>
                <c:pt idx="2">
                  <c:v>33.3055012818118</c:v>
                </c:pt>
                <c:pt idx="3">
                  <c:v>33.206542435687595</c:v>
                </c:pt>
                <c:pt idx="4">
                  <c:v>33.053243849270196</c:v>
                </c:pt>
                <c:pt idx="5">
                  <c:v>32.937302509304004</c:v>
                </c:pt>
                <c:pt idx="6">
                  <c:v>32.908209824827601</c:v>
                </c:pt>
                <c:pt idx="7">
                  <c:v>32.792033599832102</c:v>
                </c:pt>
                <c:pt idx="8">
                  <c:v>32.616088291672149</c:v>
                </c:pt>
                <c:pt idx="9">
                  <c:v>32.530559802474528</c:v>
                </c:pt>
                <c:pt idx="10">
                  <c:v>32.390256485605164</c:v>
                </c:pt>
                <c:pt idx="11">
                  <c:v>32.318701071240667</c:v>
                </c:pt>
                <c:pt idx="12">
                  <c:v>32.232723132692101</c:v>
                </c:pt>
                <c:pt idx="13">
                  <c:v>32.056690696916348</c:v>
                </c:pt>
                <c:pt idx="14">
                  <c:v>31.898883429114772</c:v>
                </c:pt>
                <c:pt idx="15">
                  <c:v>31.679033285588787</c:v>
                </c:pt>
                <c:pt idx="16">
                  <c:v>31.515593865442099</c:v>
                </c:pt>
                <c:pt idx="17">
                  <c:v>31.31995022249162</c:v>
                </c:pt>
                <c:pt idx="18">
                  <c:v>31.130801046013971</c:v>
                </c:pt>
                <c:pt idx="19">
                  <c:v>30.975235168546</c:v>
                </c:pt>
                <c:pt idx="20">
                  <c:v>30.809460433270601</c:v>
                </c:pt>
                <c:pt idx="21">
                  <c:v>30.705428138221489</c:v>
                </c:pt>
                <c:pt idx="22">
                  <c:v>30.585186873464494</c:v>
                </c:pt>
                <c:pt idx="23">
                  <c:v>30.541273609098031</c:v>
                </c:pt>
                <c:pt idx="24">
                  <c:v>30.4708231983169</c:v>
                </c:pt>
                <c:pt idx="25">
                  <c:v>30.427563325530599</c:v>
                </c:pt>
                <c:pt idx="26">
                  <c:v>30.386421787288597</c:v>
                </c:pt>
                <c:pt idx="27">
                  <c:v>30.393114261145186</c:v>
                </c:pt>
                <c:pt idx="28">
                  <c:v>30.509682605940789</c:v>
                </c:pt>
                <c:pt idx="29">
                  <c:v>30.608248278291228</c:v>
                </c:pt>
                <c:pt idx="30">
                  <c:v>30.666947110440031</c:v>
                </c:pt>
              </c:numCache>
            </c:numRef>
          </c:yVal>
        </c:ser>
        <c:ser>
          <c:idx val="1"/>
          <c:order val="1"/>
          <c:tx>
            <c:v>мин</c:v>
          </c:tx>
          <c:spPr>
            <a:ln w="28575">
              <a:noFill/>
            </a:ln>
          </c:spPr>
          <c:xVal>
            <c:numRef>
              <c:f>гранул!$B$4:$B$34</c:f>
              <c:numCache>
                <c:formatCode>General</c:formatCode>
                <c:ptCount val="31"/>
                <c:pt idx="0">
                  <c:v>400</c:v>
                </c:pt>
                <c:pt idx="1">
                  <c:v>410</c:v>
                </c:pt>
                <c:pt idx="2">
                  <c:v>420</c:v>
                </c:pt>
                <c:pt idx="3">
                  <c:v>430</c:v>
                </c:pt>
                <c:pt idx="4">
                  <c:v>440</c:v>
                </c:pt>
                <c:pt idx="5">
                  <c:v>450</c:v>
                </c:pt>
                <c:pt idx="6">
                  <c:v>460</c:v>
                </c:pt>
                <c:pt idx="7">
                  <c:v>470</c:v>
                </c:pt>
                <c:pt idx="8">
                  <c:v>480</c:v>
                </c:pt>
                <c:pt idx="9">
                  <c:v>490</c:v>
                </c:pt>
                <c:pt idx="10">
                  <c:v>500</c:v>
                </c:pt>
                <c:pt idx="11">
                  <c:v>510</c:v>
                </c:pt>
                <c:pt idx="12">
                  <c:v>520</c:v>
                </c:pt>
                <c:pt idx="13">
                  <c:v>530</c:v>
                </c:pt>
                <c:pt idx="14">
                  <c:v>540</c:v>
                </c:pt>
                <c:pt idx="15">
                  <c:v>550</c:v>
                </c:pt>
                <c:pt idx="16">
                  <c:v>560</c:v>
                </c:pt>
                <c:pt idx="17">
                  <c:v>570</c:v>
                </c:pt>
                <c:pt idx="18">
                  <c:v>580</c:v>
                </c:pt>
                <c:pt idx="19">
                  <c:v>590</c:v>
                </c:pt>
                <c:pt idx="20">
                  <c:v>600</c:v>
                </c:pt>
                <c:pt idx="21">
                  <c:v>610</c:v>
                </c:pt>
                <c:pt idx="22">
                  <c:v>620</c:v>
                </c:pt>
                <c:pt idx="23">
                  <c:v>630</c:v>
                </c:pt>
                <c:pt idx="24">
                  <c:v>640</c:v>
                </c:pt>
                <c:pt idx="25">
                  <c:v>650</c:v>
                </c:pt>
                <c:pt idx="26">
                  <c:v>660</c:v>
                </c:pt>
                <c:pt idx="27">
                  <c:v>670</c:v>
                </c:pt>
                <c:pt idx="28">
                  <c:v>680</c:v>
                </c:pt>
                <c:pt idx="29">
                  <c:v>690</c:v>
                </c:pt>
                <c:pt idx="30">
                  <c:v>700</c:v>
                </c:pt>
              </c:numCache>
            </c:numRef>
          </c:xVal>
          <c:yVal>
            <c:numRef>
              <c:f>гранул!$D$4:$D$34</c:f>
              <c:numCache>
                <c:formatCode>0</c:formatCode>
                <c:ptCount val="31"/>
                <c:pt idx="0">
                  <c:v>29.378100185076899</c:v>
                </c:pt>
                <c:pt idx="1">
                  <c:v>29.783518874071156</c:v>
                </c:pt>
                <c:pt idx="2">
                  <c:v>30.118826815805001</c:v>
                </c:pt>
                <c:pt idx="3">
                  <c:v>30.052346338381255</c:v>
                </c:pt>
                <c:pt idx="4">
                  <c:v>30.045898155640998</c:v>
                </c:pt>
                <c:pt idx="5">
                  <c:v>30.109460245128687</c:v>
                </c:pt>
                <c:pt idx="6">
                  <c:v>30.200746405885489</c:v>
                </c:pt>
                <c:pt idx="7">
                  <c:v>30.2712141265072</c:v>
                </c:pt>
                <c:pt idx="8">
                  <c:v>30.319179239014399</c:v>
                </c:pt>
                <c:pt idx="9">
                  <c:v>30.263740042698487</c:v>
                </c:pt>
                <c:pt idx="10">
                  <c:v>30.292428142452099</c:v>
                </c:pt>
                <c:pt idx="11">
                  <c:v>30.274659839706931</c:v>
                </c:pt>
                <c:pt idx="12">
                  <c:v>30.276055156601583</c:v>
                </c:pt>
                <c:pt idx="13">
                  <c:v>30.166353344053498</c:v>
                </c:pt>
                <c:pt idx="14">
                  <c:v>30.097065069779635</c:v>
                </c:pt>
                <c:pt idx="15">
                  <c:v>29.983787694068994</c:v>
                </c:pt>
                <c:pt idx="16">
                  <c:v>29.877625100210768</c:v>
                </c:pt>
                <c:pt idx="17">
                  <c:v>29.761061253298998</c:v>
                </c:pt>
                <c:pt idx="18">
                  <c:v>29.668540586104701</c:v>
                </c:pt>
                <c:pt idx="19">
                  <c:v>29.5737558675301</c:v>
                </c:pt>
                <c:pt idx="20">
                  <c:v>29.510094058712571</c:v>
                </c:pt>
                <c:pt idx="21">
                  <c:v>29.423392176913094</c:v>
                </c:pt>
                <c:pt idx="22">
                  <c:v>29.334961011805298</c:v>
                </c:pt>
                <c:pt idx="23">
                  <c:v>29.281302148238687</c:v>
                </c:pt>
                <c:pt idx="24">
                  <c:v>29.225105630225016</c:v>
                </c:pt>
                <c:pt idx="25">
                  <c:v>29.178512028976087</c:v>
                </c:pt>
                <c:pt idx="26">
                  <c:v>29.137490020348931</c:v>
                </c:pt>
                <c:pt idx="27">
                  <c:v>29.204338031787312</c:v>
                </c:pt>
                <c:pt idx="28">
                  <c:v>29.313929193787803</c:v>
                </c:pt>
                <c:pt idx="29">
                  <c:v>29.461370613979213</c:v>
                </c:pt>
                <c:pt idx="30">
                  <c:v>29.615678179400231</c:v>
                </c:pt>
              </c:numCache>
            </c:numRef>
          </c:yVal>
        </c:ser>
        <c:axId val="56588160"/>
        <c:axId val="56589696"/>
      </c:scatterChart>
      <c:valAx>
        <c:axId val="56588160"/>
        <c:scaling>
          <c:orientation val="minMax"/>
          <c:max val="700"/>
          <c:min val="400"/>
        </c:scaling>
        <c:axPos val="b"/>
        <c:numFmt formatCode="General" sourceLinked="1"/>
        <c:tickLblPos val="nextTo"/>
        <c:txPr>
          <a:bodyPr rot="0" vert="horz"/>
          <a:lstStyle/>
          <a:p>
            <a:pPr>
              <a:defRPr/>
            </a:pPr>
            <a:endParaRPr lang="ru-RU"/>
          </a:p>
        </c:txPr>
        <c:crossAx val="56589696"/>
        <c:crosses val="autoZero"/>
        <c:crossBetween val="midCat"/>
      </c:valAx>
      <c:valAx>
        <c:axId val="56589696"/>
        <c:scaling>
          <c:orientation val="minMax"/>
          <c:max val="40"/>
          <c:min val="25"/>
        </c:scaling>
        <c:axPos val="l"/>
        <c:majorGridlines/>
        <c:numFmt formatCode="0" sourceLinked="1"/>
        <c:tickLblPos val="nextTo"/>
        <c:crossAx val="56588160"/>
        <c:crosses val="autoZero"/>
        <c:crossBetween val="midCat"/>
        <c:majorUnit val="5"/>
      </c:valAx>
    </c:plotArea>
    <c:legend>
      <c:legendPos val="r"/>
      <c:layout/>
    </c:legend>
    <c:plotVisOnly val="1"/>
    <c:dispBlanksAs val="gap"/>
  </c:chart>
  <c:txPr>
    <a:bodyPr/>
    <a:lstStyle/>
    <a:p>
      <a:pPr>
        <a:defRPr sz="1000">
          <a:latin typeface="Times New Roman" pitchFamily="18" charset="0"/>
          <a:cs typeface="Times New Roman" pitchFamily="18" charset="0"/>
        </a:defRPr>
      </a:pPr>
      <a:endParaRPr lang="ru-RU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/>
      <c:scatterChart>
        <c:scatterStyle val="lineMarker"/>
        <c:ser>
          <c:idx val="0"/>
          <c:order val="0"/>
          <c:spPr>
            <a:ln w="28575">
              <a:noFill/>
            </a:ln>
          </c:spPr>
          <c:xVal>
            <c:numRef>
              <c:f>'1-2'!$A$15:$A$45</c:f>
              <c:numCache>
                <c:formatCode>General</c:formatCode>
                <c:ptCount val="31"/>
                <c:pt idx="0">
                  <c:v>400</c:v>
                </c:pt>
                <c:pt idx="1">
                  <c:v>410</c:v>
                </c:pt>
                <c:pt idx="2">
                  <c:v>420</c:v>
                </c:pt>
                <c:pt idx="3">
                  <c:v>430</c:v>
                </c:pt>
                <c:pt idx="4">
                  <c:v>440</c:v>
                </c:pt>
                <c:pt idx="5">
                  <c:v>450</c:v>
                </c:pt>
                <c:pt idx="6">
                  <c:v>460</c:v>
                </c:pt>
                <c:pt idx="7">
                  <c:v>470</c:v>
                </c:pt>
                <c:pt idx="8">
                  <c:v>480</c:v>
                </c:pt>
                <c:pt idx="9">
                  <c:v>490</c:v>
                </c:pt>
                <c:pt idx="10">
                  <c:v>500</c:v>
                </c:pt>
                <c:pt idx="11">
                  <c:v>510</c:v>
                </c:pt>
                <c:pt idx="12">
                  <c:v>520</c:v>
                </c:pt>
                <c:pt idx="13">
                  <c:v>530</c:v>
                </c:pt>
                <c:pt idx="14">
                  <c:v>540</c:v>
                </c:pt>
                <c:pt idx="15">
                  <c:v>550</c:v>
                </c:pt>
                <c:pt idx="16">
                  <c:v>560</c:v>
                </c:pt>
                <c:pt idx="17">
                  <c:v>570</c:v>
                </c:pt>
                <c:pt idx="18">
                  <c:v>580</c:v>
                </c:pt>
                <c:pt idx="19">
                  <c:v>590</c:v>
                </c:pt>
                <c:pt idx="20">
                  <c:v>600</c:v>
                </c:pt>
                <c:pt idx="21">
                  <c:v>610</c:v>
                </c:pt>
                <c:pt idx="22">
                  <c:v>620</c:v>
                </c:pt>
                <c:pt idx="23">
                  <c:v>630</c:v>
                </c:pt>
                <c:pt idx="24">
                  <c:v>640</c:v>
                </c:pt>
                <c:pt idx="25">
                  <c:v>650</c:v>
                </c:pt>
                <c:pt idx="26">
                  <c:v>660</c:v>
                </c:pt>
                <c:pt idx="27">
                  <c:v>670</c:v>
                </c:pt>
                <c:pt idx="28">
                  <c:v>680</c:v>
                </c:pt>
                <c:pt idx="29">
                  <c:v>690</c:v>
                </c:pt>
                <c:pt idx="30">
                  <c:v>700</c:v>
                </c:pt>
              </c:numCache>
            </c:numRef>
          </c:xVal>
          <c:yVal>
            <c:numRef>
              <c:f>'1-2'!$N$15:$N$45</c:f>
              <c:numCache>
                <c:formatCode>General</c:formatCode>
                <c:ptCount val="31"/>
                <c:pt idx="0">
                  <c:v>18.7</c:v>
                </c:pt>
                <c:pt idx="2">
                  <c:v>18.3</c:v>
                </c:pt>
                <c:pt idx="4">
                  <c:v>18.100000000000001</c:v>
                </c:pt>
                <c:pt idx="6">
                  <c:v>17.899999999999999</c:v>
                </c:pt>
                <c:pt idx="8">
                  <c:v>17.8</c:v>
                </c:pt>
                <c:pt idx="10">
                  <c:v>17.600000000000001</c:v>
                </c:pt>
                <c:pt idx="12">
                  <c:v>17.5</c:v>
                </c:pt>
                <c:pt idx="14">
                  <c:v>17.3</c:v>
                </c:pt>
                <c:pt idx="16">
                  <c:v>17.2</c:v>
                </c:pt>
                <c:pt idx="18">
                  <c:v>17.100000000000001</c:v>
                </c:pt>
                <c:pt idx="20">
                  <c:v>17</c:v>
                </c:pt>
                <c:pt idx="22">
                  <c:v>16.899999999999999</c:v>
                </c:pt>
                <c:pt idx="24">
                  <c:v>16.8</c:v>
                </c:pt>
                <c:pt idx="26">
                  <c:v>16.8</c:v>
                </c:pt>
                <c:pt idx="28">
                  <c:v>16.7</c:v>
                </c:pt>
                <c:pt idx="30">
                  <c:v>16.7</c:v>
                </c:pt>
              </c:numCache>
            </c:numRef>
          </c:yVal>
        </c:ser>
        <c:axId val="56619776"/>
        <c:axId val="56621312"/>
      </c:scatterChart>
      <c:valAx>
        <c:axId val="56619776"/>
        <c:scaling>
          <c:orientation val="minMax"/>
          <c:max val="700"/>
          <c:min val="400"/>
        </c:scaling>
        <c:axPos val="b"/>
        <c:numFmt formatCode="General" sourceLinked="1"/>
        <c:tickLblPos val="nextTo"/>
        <c:crossAx val="56621312"/>
        <c:crosses val="autoZero"/>
        <c:crossBetween val="midCat"/>
      </c:valAx>
      <c:valAx>
        <c:axId val="56621312"/>
        <c:scaling>
          <c:orientation val="minMax"/>
        </c:scaling>
        <c:axPos val="l"/>
        <c:majorGridlines/>
        <c:numFmt formatCode="General" sourceLinked="1"/>
        <c:tickLblPos val="nextTo"/>
        <c:crossAx val="56619776"/>
        <c:crosses val="autoZero"/>
        <c:crossBetween val="midCat"/>
      </c:valAx>
    </c:plotArea>
    <c:plotVisOnly val="1"/>
  </c:chart>
  <c:txPr>
    <a:bodyPr/>
    <a:lstStyle/>
    <a:p>
      <a:pPr>
        <a:defRPr sz="1400">
          <a:latin typeface="Times New Roman" pitchFamily="18" charset="0"/>
          <a:cs typeface="Times New Roman" pitchFamily="18" charset="0"/>
        </a:defRPr>
      </a:pPr>
      <a:endParaRPr lang="ru-RU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/>
      <c:scatterChart>
        <c:scatterStyle val="lineMarker"/>
        <c:ser>
          <c:idx val="0"/>
          <c:order val="0"/>
          <c:spPr>
            <a:ln w="28575">
              <a:noFill/>
            </a:ln>
          </c:spPr>
          <c:xVal>
            <c:numRef>
              <c:f>'[1-2сфал.xlsx]1-2'!$A$15:$A$45</c:f>
              <c:numCache>
                <c:formatCode>General</c:formatCode>
                <c:ptCount val="31"/>
                <c:pt idx="0">
                  <c:v>400</c:v>
                </c:pt>
                <c:pt idx="1">
                  <c:v>410</c:v>
                </c:pt>
                <c:pt idx="2">
                  <c:v>420</c:v>
                </c:pt>
                <c:pt idx="3">
                  <c:v>430</c:v>
                </c:pt>
                <c:pt idx="4">
                  <c:v>440</c:v>
                </c:pt>
                <c:pt idx="5">
                  <c:v>450</c:v>
                </c:pt>
                <c:pt idx="6">
                  <c:v>460</c:v>
                </c:pt>
                <c:pt idx="7">
                  <c:v>470</c:v>
                </c:pt>
                <c:pt idx="8">
                  <c:v>480</c:v>
                </c:pt>
                <c:pt idx="9">
                  <c:v>490</c:v>
                </c:pt>
                <c:pt idx="10">
                  <c:v>500</c:v>
                </c:pt>
                <c:pt idx="11">
                  <c:v>510</c:v>
                </c:pt>
                <c:pt idx="12">
                  <c:v>520</c:v>
                </c:pt>
                <c:pt idx="13">
                  <c:v>530</c:v>
                </c:pt>
                <c:pt idx="14">
                  <c:v>540</c:v>
                </c:pt>
                <c:pt idx="15">
                  <c:v>550</c:v>
                </c:pt>
                <c:pt idx="16">
                  <c:v>560</c:v>
                </c:pt>
                <c:pt idx="17">
                  <c:v>570</c:v>
                </c:pt>
                <c:pt idx="18">
                  <c:v>580</c:v>
                </c:pt>
                <c:pt idx="19">
                  <c:v>590</c:v>
                </c:pt>
                <c:pt idx="20">
                  <c:v>600</c:v>
                </c:pt>
                <c:pt idx="21">
                  <c:v>610</c:v>
                </c:pt>
                <c:pt idx="22">
                  <c:v>620</c:v>
                </c:pt>
                <c:pt idx="23">
                  <c:v>630</c:v>
                </c:pt>
                <c:pt idx="24">
                  <c:v>640</c:v>
                </c:pt>
                <c:pt idx="25">
                  <c:v>650</c:v>
                </c:pt>
                <c:pt idx="26">
                  <c:v>660</c:v>
                </c:pt>
                <c:pt idx="27">
                  <c:v>670</c:v>
                </c:pt>
                <c:pt idx="28">
                  <c:v>680</c:v>
                </c:pt>
                <c:pt idx="29">
                  <c:v>690</c:v>
                </c:pt>
                <c:pt idx="30">
                  <c:v>700</c:v>
                </c:pt>
              </c:numCache>
            </c:numRef>
          </c:xVal>
          <c:yVal>
            <c:numRef>
              <c:f>'[1-2сфал.xlsx]1-2'!$J$15:$J$45</c:f>
              <c:numCache>
                <c:formatCode>General</c:formatCode>
                <c:ptCount val="31"/>
                <c:pt idx="0">
                  <c:v>14.055407890442657</c:v>
                </c:pt>
                <c:pt idx="1">
                  <c:v>15.1061200142013</c:v>
                </c:pt>
                <c:pt idx="2">
                  <c:v>15.946968461084372</c:v>
                </c:pt>
                <c:pt idx="3">
                  <c:v>16.229057513914601</c:v>
                </c:pt>
                <c:pt idx="4">
                  <c:v>16.378913057950001</c:v>
                </c:pt>
                <c:pt idx="5">
                  <c:v>16.2187377834844</c:v>
                </c:pt>
                <c:pt idx="6">
                  <c:v>16.274430499805799</c:v>
                </c:pt>
                <c:pt idx="7">
                  <c:v>16.159777310365499</c:v>
                </c:pt>
                <c:pt idx="8">
                  <c:v>16.138949991156</c:v>
                </c:pt>
                <c:pt idx="9">
                  <c:v>16.009198487798098</c:v>
                </c:pt>
                <c:pt idx="10">
                  <c:v>15.980157377728728</c:v>
                </c:pt>
                <c:pt idx="11">
                  <c:v>15.936449568916728</c:v>
                </c:pt>
                <c:pt idx="12">
                  <c:v>15.922027589360225</c:v>
                </c:pt>
                <c:pt idx="13">
                  <c:v>15.923406366630322</c:v>
                </c:pt>
                <c:pt idx="14">
                  <c:v>15.916122846513399</c:v>
                </c:pt>
                <c:pt idx="15">
                  <c:v>15.912050349886504</c:v>
                </c:pt>
                <c:pt idx="16">
                  <c:v>15.922614943927806</c:v>
                </c:pt>
                <c:pt idx="17">
                  <c:v>15.921025972666799</c:v>
                </c:pt>
                <c:pt idx="18">
                  <c:v>15.940286378633402</c:v>
                </c:pt>
                <c:pt idx="19">
                  <c:v>15.950947681785006</c:v>
                </c:pt>
                <c:pt idx="20">
                  <c:v>15.984489575773528</c:v>
                </c:pt>
                <c:pt idx="21">
                  <c:v>16.003955665786158</c:v>
                </c:pt>
                <c:pt idx="22">
                  <c:v>16.016485733342531</c:v>
                </c:pt>
                <c:pt idx="23">
                  <c:v>16.032896739986597</c:v>
                </c:pt>
                <c:pt idx="24">
                  <c:v>16.0680767508927</c:v>
                </c:pt>
                <c:pt idx="25">
                  <c:v>16.070708535527704</c:v>
                </c:pt>
                <c:pt idx="26">
                  <c:v>16.1049521869293</c:v>
                </c:pt>
                <c:pt idx="27">
                  <c:v>16.078419001227896</c:v>
                </c:pt>
                <c:pt idx="28">
                  <c:v>16.124537246138086</c:v>
                </c:pt>
                <c:pt idx="29">
                  <c:v>16.156515861826801</c:v>
                </c:pt>
                <c:pt idx="30">
                  <c:v>16.205793167032599</c:v>
                </c:pt>
              </c:numCache>
            </c:numRef>
          </c:yVal>
        </c:ser>
        <c:axId val="59131008"/>
        <c:axId val="59132544"/>
      </c:scatterChart>
      <c:valAx>
        <c:axId val="59131008"/>
        <c:scaling>
          <c:orientation val="minMax"/>
          <c:max val="700"/>
          <c:min val="400"/>
        </c:scaling>
        <c:axPos val="b"/>
        <c:numFmt formatCode="General" sourceLinked="1"/>
        <c:tickLblPos val="nextTo"/>
        <c:crossAx val="59132544"/>
        <c:crosses val="autoZero"/>
        <c:crossBetween val="midCat"/>
      </c:valAx>
      <c:valAx>
        <c:axId val="59132544"/>
        <c:scaling>
          <c:orientation val="minMax"/>
        </c:scaling>
        <c:axPos val="l"/>
        <c:majorGridlines/>
        <c:numFmt formatCode="General" sourceLinked="1"/>
        <c:tickLblPos val="nextTo"/>
        <c:crossAx val="59131008"/>
        <c:crosses val="autoZero"/>
        <c:crossBetween val="midCat"/>
      </c:valAx>
    </c:plotArea>
    <c:plotVisOnly val="1"/>
    <c:dispBlanksAs val="gap"/>
  </c:chart>
  <c:txPr>
    <a:bodyPr/>
    <a:lstStyle/>
    <a:p>
      <a:pPr>
        <a:defRPr sz="1400">
          <a:latin typeface="Times New Roman" pitchFamily="18" charset="0"/>
          <a:cs typeface="Times New Roman" pitchFamily="18" charset="0"/>
        </a:defRPr>
      </a:pPr>
      <a:endParaRPr lang="ru-RU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/>
      <c:scatterChart>
        <c:scatterStyle val="lineMarker"/>
        <c:ser>
          <c:idx val="0"/>
          <c:order val="0"/>
          <c:spPr>
            <a:ln w="28575">
              <a:noFill/>
            </a:ln>
          </c:spPr>
          <c:xVal>
            <c:numRef>
              <c:f>'ac1'!$A$15:$A$45</c:f>
              <c:numCache>
                <c:formatCode>General</c:formatCode>
                <c:ptCount val="31"/>
                <c:pt idx="0">
                  <c:v>400</c:v>
                </c:pt>
                <c:pt idx="1">
                  <c:v>410</c:v>
                </c:pt>
                <c:pt idx="2">
                  <c:v>420</c:v>
                </c:pt>
                <c:pt idx="3">
                  <c:v>430</c:v>
                </c:pt>
                <c:pt idx="4">
                  <c:v>440</c:v>
                </c:pt>
                <c:pt idx="5">
                  <c:v>450</c:v>
                </c:pt>
                <c:pt idx="6">
                  <c:v>460</c:v>
                </c:pt>
                <c:pt idx="7">
                  <c:v>470</c:v>
                </c:pt>
                <c:pt idx="8">
                  <c:v>480</c:v>
                </c:pt>
                <c:pt idx="9">
                  <c:v>490</c:v>
                </c:pt>
                <c:pt idx="10">
                  <c:v>500</c:v>
                </c:pt>
                <c:pt idx="11">
                  <c:v>510</c:v>
                </c:pt>
                <c:pt idx="12">
                  <c:v>520</c:v>
                </c:pt>
                <c:pt idx="13">
                  <c:v>530</c:v>
                </c:pt>
                <c:pt idx="14">
                  <c:v>540</c:v>
                </c:pt>
                <c:pt idx="15">
                  <c:v>550</c:v>
                </c:pt>
                <c:pt idx="16">
                  <c:v>560</c:v>
                </c:pt>
                <c:pt idx="17">
                  <c:v>570</c:v>
                </c:pt>
                <c:pt idx="18">
                  <c:v>580</c:v>
                </c:pt>
                <c:pt idx="19">
                  <c:v>590</c:v>
                </c:pt>
                <c:pt idx="20">
                  <c:v>600</c:v>
                </c:pt>
                <c:pt idx="21">
                  <c:v>610</c:v>
                </c:pt>
                <c:pt idx="22">
                  <c:v>620</c:v>
                </c:pt>
                <c:pt idx="23">
                  <c:v>630</c:v>
                </c:pt>
                <c:pt idx="24">
                  <c:v>640</c:v>
                </c:pt>
                <c:pt idx="25">
                  <c:v>650</c:v>
                </c:pt>
                <c:pt idx="26">
                  <c:v>660</c:v>
                </c:pt>
                <c:pt idx="27">
                  <c:v>670</c:v>
                </c:pt>
                <c:pt idx="28">
                  <c:v>680</c:v>
                </c:pt>
                <c:pt idx="29">
                  <c:v>690</c:v>
                </c:pt>
                <c:pt idx="30">
                  <c:v>700</c:v>
                </c:pt>
              </c:numCache>
            </c:numRef>
          </c:xVal>
          <c:yVal>
            <c:numRef>
              <c:f>'ac1'!$C$15:$C$45</c:f>
              <c:numCache>
                <c:formatCode>General</c:formatCode>
                <c:ptCount val="31"/>
                <c:pt idx="0">
                  <c:v>40.458568293127001</c:v>
                </c:pt>
                <c:pt idx="1">
                  <c:v>39.875442521361194</c:v>
                </c:pt>
                <c:pt idx="2">
                  <c:v>39.56511087398507</c:v>
                </c:pt>
                <c:pt idx="3">
                  <c:v>39.014960093231984</c:v>
                </c:pt>
                <c:pt idx="4">
                  <c:v>38.644822231945305</c:v>
                </c:pt>
                <c:pt idx="5">
                  <c:v>38.168861318435603</c:v>
                </c:pt>
                <c:pt idx="6">
                  <c:v>37.636486519692937</c:v>
                </c:pt>
                <c:pt idx="7">
                  <c:v>37.268994643659312</c:v>
                </c:pt>
                <c:pt idx="8">
                  <c:v>36.932513543561292</c:v>
                </c:pt>
                <c:pt idx="9">
                  <c:v>36.586755595337294</c:v>
                </c:pt>
                <c:pt idx="10">
                  <c:v>36.178659647348098</c:v>
                </c:pt>
                <c:pt idx="11">
                  <c:v>35.939311983946006</c:v>
                </c:pt>
                <c:pt idx="12">
                  <c:v>35.751413626517902</c:v>
                </c:pt>
                <c:pt idx="13">
                  <c:v>35.585637821579908</c:v>
                </c:pt>
                <c:pt idx="14">
                  <c:v>35.382439217241796</c:v>
                </c:pt>
                <c:pt idx="15">
                  <c:v>35.156247979133369</c:v>
                </c:pt>
                <c:pt idx="16">
                  <c:v>34.938856728267098</c:v>
                </c:pt>
                <c:pt idx="17">
                  <c:v>34.694040958193298</c:v>
                </c:pt>
                <c:pt idx="18">
                  <c:v>34.515326036038111</c:v>
                </c:pt>
                <c:pt idx="19">
                  <c:v>34.261366678177602</c:v>
                </c:pt>
                <c:pt idx="20">
                  <c:v>34.004181745613707</c:v>
                </c:pt>
                <c:pt idx="21">
                  <c:v>33.8600754005477</c:v>
                </c:pt>
                <c:pt idx="22">
                  <c:v>33.719754326841809</c:v>
                </c:pt>
                <c:pt idx="23">
                  <c:v>33.639672244364512</c:v>
                </c:pt>
                <c:pt idx="24">
                  <c:v>33.649596519797484</c:v>
                </c:pt>
                <c:pt idx="25">
                  <c:v>33.696958818593124</c:v>
                </c:pt>
                <c:pt idx="26">
                  <c:v>33.796369286719312</c:v>
                </c:pt>
                <c:pt idx="27">
                  <c:v>33.885647078665777</c:v>
                </c:pt>
                <c:pt idx="28">
                  <c:v>34.041738673056898</c:v>
                </c:pt>
                <c:pt idx="29">
                  <c:v>34.084500017799492</c:v>
                </c:pt>
                <c:pt idx="30">
                  <c:v>34.268938727432946</c:v>
                </c:pt>
              </c:numCache>
            </c:numRef>
          </c:yVal>
        </c:ser>
        <c:axId val="59140352"/>
        <c:axId val="59170816"/>
      </c:scatterChart>
      <c:valAx>
        <c:axId val="59140352"/>
        <c:scaling>
          <c:orientation val="minMax"/>
          <c:max val="700"/>
          <c:min val="400"/>
        </c:scaling>
        <c:axPos val="b"/>
        <c:numFmt formatCode="General" sourceLinked="1"/>
        <c:tickLblPos val="nextTo"/>
        <c:crossAx val="59170816"/>
        <c:crosses val="autoZero"/>
        <c:crossBetween val="midCat"/>
      </c:valAx>
      <c:valAx>
        <c:axId val="59170816"/>
        <c:scaling>
          <c:orientation val="minMax"/>
          <c:min val="30"/>
        </c:scaling>
        <c:axPos val="l"/>
        <c:majorGridlines/>
        <c:numFmt formatCode="General" sourceLinked="1"/>
        <c:tickLblPos val="nextTo"/>
        <c:crossAx val="59140352"/>
        <c:crosses val="autoZero"/>
        <c:crossBetween val="midCat"/>
      </c:valAx>
    </c:plotArea>
    <c:plotVisOnly val="1"/>
    <c:dispBlanksAs val="gap"/>
  </c:chart>
  <c:txPr>
    <a:bodyPr/>
    <a:lstStyle/>
    <a:p>
      <a:pPr>
        <a:defRPr sz="1400">
          <a:latin typeface="Times New Roman" pitchFamily="18" charset="0"/>
          <a:cs typeface="Times New Roman" pitchFamily="18" charset="0"/>
        </a:defRPr>
      </a:pPr>
      <a:endParaRPr lang="ru-RU"/>
    </a:p>
  </c:txPr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/>
      <c:scatterChart>
        <c:scatterStyle val="lineMarker"/>
        <c:ser>
          <c:idx val="0"/>
          <c:order val="0"/>
          <c:spPr>
            <a:ln w="28575">
              <a:noFill/>
            </a:ln>
          </c:spPr>
          <c:xVal>
            <c:numRef>
              <c:f>'2-10a'!$A$15:$A$45</c:f>
              <c:numCache>
                <c:formatCode>General</c:formatCode>
                <c:ptCount val="31"/>
                <c:pt idx="0">
                  <c:v>400</c:v>
                </c:pt>
                <c:pt idx="1">
                  <c:v>410</c:v>
                </c:pt>
                <c:pt idx="2">
                  <c:v>420</c:v>
                </c:pt>
                <c:pt idx="3">
                  <c:v>430</c:v>
                </c:pt>
                <c:pt idx="4">
                  <c:v>440</c:v>
                </c:pt>
                <c:pt idx="5">
                  <c:v>450</c:v>
                </c:pt>
                <c:pt idx="6">
                  <c:v>460</c:v>
                </c:pt>
                <c:pt idx="7">
                  <c:v>470</c:v>
                </c:pt>
                <c:pt idx="8">
                  <c:v>480</c:v>
                </c:pt>
                <c:pt idx="9">
                  <c:v>490</c:v>
                </c:pt>
                <c:pt idx="10">
                  <c:v>500</c:v>
                </c:pt>
                <c:pt idx="11">
                  <c:v>510</c:v>
                </c:pt>
                <c:pt idx="12">
                  <c:v>520</c:v>
                </c:pt>
                <c:pt idx="13">
                  <c:v>530</c:v>
                </c:pt>
                <c:pt idx="14">
                  <c:v>540</c:v>
                </c:pt>
                <c:pt idx="15">
                  <c:v>550</c:v>
                </c:pt>
                <c:pt idx="16">
                  <c:v>560</c:v>
                </c:pt>
                <c:pt idx="17">
                  <c:v>570</c:v>
                </c:pt>
                <c:pt idx="18">
                  <c:v>580</c:v>
                </c:pt>
                <c:pt idx="19">
                  <c:v>590</c:v>
                </c:pt>
                <c:pt idx="20">
                  <c:v>600</c:v>
                </c:pt>
                <c:pt idx="21">
                  <c:v>610</c:v>
                </c:pt>
                <c:pt idx="22">
                  <c:v>620</c:v>
                </c:pt>
                <c:pt idx="23">
                  <c:v>630</c:v>
                </c:pt>
                <c:pt idx="24">
                  <c:v>640</c:v>
                </c:pt>
                <c:pt idx="25">
                  <c:v>650</c:v>
                </c:pt>
                <c:pt idx="26">
                  <c:v>660</c:v>
                </c:pt>
                <c:pt idx="27">
                  <c:v>670</c:v>
                </c:pt>
                <c:pt idx="28">
                  <c:v>680</c:v>
                </c:pt>
                <c:pt idx="29">
                  <c:v>690</c:v>
                </c:pt>
                <c:pt idx="30">
                  <c:v>700</c:v>
                </c:pt>
              </c:numCache>
            </c:numRef>
          </c:xVal>
          <c:yVal>
            <c:numRef>
              <c:f>'2-10a'!$C$15:$C$45</c:f>
              <c:numCache>
                <c:formatCode>General</c:formatCode>
                <c:ptCount val="31"/>
                <c:pt idx="0">
                  <c:v>51.4</c:v>
                </c:pt>
                <c:pt idx="2">
                  <c:v>51.6</c:v>
                </c:pt>
                <c:pt idx="4">
                  <c:v>52</c:v>
                </c:pt>
                <c:pt idx="6">
                  <c:v>51.9</c:v>
                </c:pt>
                <c:pt idx="8">
                  <c:v>51.4</c:v>
                </c:pt>
                <c:pt idx="10">
                  <c:v>50.6</c:v>
                </c:pt>
                <c:pt idx="12">
                  <c:v>49.3</c:v>
                </c:pt>
                <c:pt idx="14">
                  <c:v>47.8</c:v>
                </c:pt>
                <c:pt idx="16">
                  <c:v>46.3</c:v>
                </c:pt>
                <c:pt idx="18">
                  <c:v>45</c:v>
                </c:pt>
                <c:pt idx="20">
                  <c:v>44</c:v>
                </c:pt>
                <c:pt idx="22">
                  <c:v>43</c:v>
                </c:pt>
                <c:pt idx="24">
                  <c:v>42.4</c:v>
                </c:pt>
                <c:pt idx="26">
                  <c:v>41.7</c:v>
                </c:pt>
                <c:pt idx="28">
                  <c:v>41.2</c:v>
                </c:pt>
                <c:pt idx="30">
                  <c:v>40.6</c:v>
                </c:pt>
              </c:numCache>
            </c:numRef>
          </c:yVal>
        </c:ser>
        <c:axId val="54999680"/>
        <c:axId val="55021952"/>
      </c:scatterChart>
      <c:valAx>
        <c:axId val="54999680"/>
        <c:scaling>
          <c:orientation val="minMax"/>
          <c:max val="700"/>
          <c:min val="400"/>
        </c:scaling>
        <c:axPos val="b"/>
        <c:numFmt formatCode="General" sourceLinked="1"/>
        <c:tickLblPos val="nextTo"/>
        <c:crossAx val="55021952"/>
        <c:crosses val="autoZero"/>
        <c:crossBetween val="midCat"/>
      </c:valAx>
      <c:valAx>
        <c:axId val="55021952"/>
        <c:scaling>
          <c:orientation val="minMax"/>
          <c:max val="60"/>
          <c:min val="30"/>
        </c:scaling>
        <c:axPos val="l"/>
        <c:majorGridlines/>
        <c:numFmt formatCode="General" sourceLinked="1"/>
        <c:tickLblPos val="nextTo"/>
        <c:crossAx val="54999680"/>
        <c:crosses val="autoZero"/>
        <c:crossBetween val="midCat"/>
        <c:majorUnit val="10"/>
      </c:valAx>
    </c:plotArea>
    <c:plotVisOnly val="1"/>
    <c:dispBlanksAs val="gap"/>
  </c:chart>
  <c:txPr>
    <a:bodyPr/>
    <a:lstStyle/>
    <a:p>
      <a:pPr>
        <a:defRPr sz="1400">
          <a:latin typeface="Times New Roman" pitchFamily="18" charset="0"/>
          <a:cs typeface="Times New Roman" pitchFamily="18" charset="0"/>
        </a:defRPr>
      </a:pPr>
      <a:endParaRPr lang="ru-RU"/>
    </a:p>
  </c:txPr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plotArea>
      <c:layout/>
      <c:scatterChart>
        <c:scatterStyle val="lineMarker"/>
        <c:ser>
          <c:idx val="0"/>
          <c:order val="0"/>
          <c:spPr>
            <a:ln w="28575">
              <a:noFill/>
            </a:ln>
          </c:spPr>
          <c:xVal>
            <c:numRef>
              <c:f>'1'!$A$14:$A$44</c:f>
              <c:numCache>
                <c:formatCode>General</c:formatCode>
                <c:ptCount val="31"/>
                <c:pt idx="0">
                  <c:v>400</c:v>
                </c:pt>
                <c:pt idx="1">
                  <c:v>410</c:v>
                </c:pt>
                <c:pt idx="2">
                  <c:v>420</c:v>
                </c:pt>
                <c:pt idx="3">
                  <c:v>430</c:v>
                </c:pt>
                <c:pt idx="4">
                  <c:v>440</c:v>
                </c:pt>
                <c:pt idx="5">
                  <c:v>450</c:v>
                </c:pt>
                <c:pt idx="6">
                  <c:v>460</c:v>
                </c:pt>
                <c:pt idx="7">
                  <c:v>470</c:v>
                </c:pt>
                <c:pt idx="8">
                  <c:v>480</c:v>
                </c:pt>
                <c:pt idx="9">
                  <c:v>490</c:v>
                </c:pt>
                <c:pt idx="10">
                  <c:v>500</c:v>
                </c:pt>
                <c:pt idx="11">
                  <c:v>510</c:v>
                </c:pt>
                <c:pt idx="12">
                  <c:v>520</c:v>
                </c:pt>
                <c:pt idx="13">
                  <c:v>530</c:v>
                </c:pt>
                <c:pt idx="14">
                  <c:v>540</c:v>
                </c:pt>
                <c:pt idx="15">
                  <c:v>550</c:v>
                </c:pt>
                <c:pt idx="16">
                  <c:v>560</c:v>
                </c:pt>
                <c:pt idx="17">
                  <c:v>570</c:v>
                </c:pt>
                <c:pt idx="18">
                  <c:v>580</c:v>
                </c:pt>
                <c:pt idx="19">
                  <c:v>590</c:v>
                </c:pt>
                <c:pt idx="20">
                  <c:v>600</c:v>
                </c:pt>
                <c:pt idx="21">
                  <c:v>610</c:v>
                </c:pt>
                <c:pt idx="22">
                  <c:v>620</c:v>
                </c:pt>
                <c:pt idx="23">
                  <c:v>630</c:v>
                </c:pt>
                <c:pt idx="24">
                  <c:v>640</c:v>
                </c:pt>
                <c:pt idx="25">
                  <c:v>650</c:v>
                </c:pt>
                <c:pt idx="26">
                  <c:v>660</c:v>
                </c:pt>
                <c:pt idx="27">
                  <c:v>670</c:v>
                </c:pt>
                <c:pt idx="28">
                  <c:v>680</c:v>
                </c:pt>
                <c:pt idx="29">
                  <c:v>690</c:v>
                </c:pt>
                <c:pt idx="30">
                  <c:v>700</c:v>
                </c:pt>
              </c:numCache>
            </c:numRef>
          </c:xVal>
          <c:yVal>
            <c:numRef>
              <c:f>'1'!$E$14:$E$44</c:f>
              <c:numCache>
                <c:formatCode>General</c:formatCode>
                <c:ptCount val="31"/>
                <c:pt idx="0">
                  <c:v>17.8</c:v>
                </c:pt>
                <c:pt idx="2">
                  <c:v>17.8</c:v>
                </c:pt>
                <c:pt idx="4">
                  <c:v>17.8</c:v>
                </c:pt>
                <c:pt idx="6">
                  <c:v>17.8</c:v>
                </c:pt>
                <c:pt idx="8">
                  <c:v>17.7</c:v>
                </c:pt>
                <c:pt idx="10">
                  <c:v>17.3</c:v>
                </c:pt>
                <c:pt idx="12">
                  <c:v>16.649999999999999</c:v>
                </c:pt>
                <c:pt idx="14">
                  <c:v>15.9</c:v>
                </c:pt>
                <c:pt idx="16">
                  <c:v>15.350000000000023</c:v>
                </c:pt>
                <c:pt idx="18">
                  <c:v>14.9</c:v>
                </c:pt>
                <c:pt idx="20">
                  <c:v>14.4</c:v>
                </c:pt>
                <c:pt idx="22">
                  <c:v>14</c:v>
                </c:pt>
                <c:pt idx="24">
                  <c:v>13</c:v>
                </c:pt>
                <c:pt idx="26">
                  <c:v>13.2</c:v>
                </c:pt>
                <c:pt idx="28">
                  <c:v>12.75</c:v>
                </c:pt>
                <c:pt idx="30">
                  <c:v>12.3</c:v>
                </c:pt>
              </c:numCache>
            </c:numRef>
          </c:yVal>
        </c:ser>
        <c:axId val="55029120"/>
        <c:axId val="60556416"/>
      </c:scatterChart>
      <c:valAx>
        <c:axId val="55029120"/>
        <c:scaling>
          <c:orientation val="minMax"/>
          <c:max val="700"/>
          <c:min val="400"/>
        </c:scaling>
        <c:axPos val="b"/>
        <c:numFmt formatCode="General" sourceLinked="1"/>
        <c:tickLblPos val="nextTo"/>
        <c:crossAx val="60556416"/>
        <c:crosses val="autoZero"/>
        <c:crossBetween val="midCat"/>
      </c:valAx>
      <c:valAx>
        <c:axId val="60556416"/>
        <c:scaling>
          <c:orientation val="minMax"/>
          <c:max val="36"/>
          <c:min val="0"/>
        </c:scaling>
        <c:axPos val="l"/>
        <c:majorGridlines/>
        <c:numFmt formatCode="General" sourceLinked="1"/>
        <c:tickLblPos val="nextTo"/>
        <c:crossAx val="55029120"/>
        <c:crosses val="autoZero"/>
        <c:crossBetween val="midCat"/>
      </c:valAx>
    </c:plotArea>
    <c:plotVisOnly val="1"/>
    <c:dispBlanksAs val="gap"/>
  </c:chart>
  <c:txPr>
    <a:bodyPr/>
    <a:lstStyle/>
    <a:p>
      <a:pPr>
        <a:defRPr sz="1400">
          <a:latin typeface="Times New Roman" pitchFamily="18" charset="0"/>
          <a:cs typeface="Times New Roman" pitchFamily="18" charset="0"/>
        </a:defRPr>
      </a:pPr>
      <a:endParaRPr lang="ru-RU"/>
    </a:p>
  </c:txPr>
  <c:externalData r:id="rId1"/>
</c:chartSpace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62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0.61693</cdr:x>
      <cdr:y>0.09075</cdr:y>
    </cdr:from>
    <cdr:to>
      <cdr:x>0.96276</cdr:x>
      <cdr:y>0.34296</cdr:y>
    </cdr:to>
    <cdr:pic>
      <cdr:nvPicPr>
        <cdr:cNvPr id="2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5000660" y="500066"/>
          <a:ext cx="2803230" cy="1389731"/>
        </a:xfrm>
        <a:prstGeom xmlns:a="http://schemas.openxmlformats.org/drawingml/2006/main" prst="rect">
          <a:avLst/>
        </a:prstGeom>
      </cdr:spPr>
    </cdr:pic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AC0118-347F-47D6-8BC4-CA3DA1871919}" type="datetimeFigureOut">
              <a:rPr lang="ru-RU" smtClean="0"/>
              <a:pPr/>
              <a:t>12.06.2014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64CD8D-6DFF-4C6C-9E5C-928F5FE885E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64CD8D-6DFF-4C6C-9E5C-928F5FE885E6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64CD8D-6DFF-4C6C-9E5C-928F5FE885E6}" type="slidenum">
              <a:rPr lang="ru-RU" smtClean="0"/>
              <a:pPr/>
              <a:t>30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64CD8D-6DFF-4C6C-9E5C-928F5FE885E6}" type="slidenum">
              <a:rPr lang="ru-RU" smtClean="0"/>
              <a:pPr/>
              <a:t>37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12.06.2014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12.06.2014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12.06.2014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12.06.2014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12.06.2014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12.06.2014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12.06.2014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12.06.2014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12.06.2014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12.06.2014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12.06.2014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12.06.2014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../clipboard/media/hdphoto1.wdp"/><Relationship Id="rId13" Type="http://schemas.microsoft.com/office/2007/relationships/hdphoto" Target="../../clipboard/media/hdphoto1.wdp"/><Relationship Id="rId3" Type="http://schemas.microsoft.com/office/2007/relationships/hdphoto" Target="../../clipboard/media/hdphoto1.wdp"/><Relationship Id="rId7" Type="http://schemas.openxmlformats.org/officeDocument/2006/relationships/image" Target="../media/image6.png"/><Relationship Id="rId12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11" Type="http://schemas.microsoft.com/office/2007/relationships/hdphoto" Target="../../clipboard/media/hdphoto1.wdp"/><Relationship Id="rId5" Type="http://schemas.microsoft.com/office/2007/relationships/hdphoto" Target="../../clipboard/media/hdphoto1.wdp"/><Relationship Id="rId10" Type="http://schemas.openxmlformats.org/officeDocument/2006/relationships/image" Target="../media/image8.png"/><Relationship Id="rId4" Type="http://schemas.openxmlformats.org/officeDocument/2006/relationships/image" Target="../media/image4.png"/><Relationship Id="rId9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108106" y="142852"/>
            <a:ext cx="8964488" cy="6336704"/>
          </a:xfrm>
        </p:spPr>
        <p:txBody>
          <a:bodyPr>
            <a:normAutofit fontScale="77500" lnSpcReduction="2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algn="ctr">
              <a:buNone/>
            </a:pP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3500" b="1" dirty="0" smtClean="0">
                <a:latin typeface="Times New Roman" pitchFamily="18" charset="0"/>
                <a:cs typeface="Times New Roman" pitchFamily="18" charset="0"/>
              </a:rPr>
              <a:t>ДИПЛОМНАЯ РАБОТА</a:t>
            </a:r>
            <a:endParaRPr lang="ru-RU" sz="350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u="sng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3600" u="sng" dirty="0" smtClean="0">
                <a:latin typeface="Times New Roman" pitchFamily="18" charset="0"/>
                <a:cs typeface="Times New Roman" pitchFamily="18" charset="0"/>
              </a:rPr>
              <a:t>Минералого-петрографическая характеристика</a:t>
            </a:r>
            <a:endParaRPr lang="ru-RU" sz="360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3600" u="sng" dirty="0" err="1" smtClean="0">
                <a:latin typeface="Times New Roman" pitchFamily="18" charset="0"/>
                <a:cs typeface="Times New Roman" pitchFamily="18" charset="0"/>
              </a:rPr>
              <a:t>Янинского</a:t>
            </a:r>
            <a:r>
              <a:rPr lang="ru-RU" sz="3600" u="sng" dirty="0" smtClean="0">
                <a:latin typeface="Times New Roman" pitchFamily="18" charset="0"/>
                <a:cs typeface="Times New Roman" pitchFamily="18" charset="0"/>
              </a:rPr>
              <a:t> золоторудного месторождения</a:t>
            </a:r>
            <a:endParaRPr lang="ru-RU" sz="360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3600" u="sng" dirty="0" smtClean="0">
                <a:latin typeface="Times New Roman" pitchFamily="18" charset="0"/>
                <a:cs typeface="Times New Roman" pitchFamily="18" charset="0"/>
              </a:rPr>
              <a:t>(республики Саха, Якутия).</a:t>
            </a:r>
            <a:endParaRPr lang="ru-RU" sz="360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u="sng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u="sng" dirty="0" smtClean="0">
                <a:latin typeface="Times New Roman" pitchFamily="18" charset="0"/>
                <a:cs typeface="Times New Roman" pitchFamily="18" charset="0"/>
              </a:rPr>
              <a:t>Студентка </a:t>
            </a:r>
            <a:r>
              <a:rPr lang="ru-RU" u="sng" dirty="0" err="1" smtClean="0">
                <a:latin typeface="Times New Roman" pitchFamily="18" charset="0"/>
                <a:cs typeface="Times New Roman" pitchFamily="18" charset="0"/>
              </a:rPr>
              <a:t>Ануркина</a:t>
            </a:r>
            <a:r>
              <a:rPr lang="ru-RU" u="sng" dirty="0" smtClean="0">
                <a:latin typeface="Times New Roman" pitchFamily="18" charset="0"/>
                <a:cs typeface="Times New Roman" pitchFamily="18" charset="0"/>
              </a:rPr>
              <a:t> Мария Алексеевна, группа 512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r"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r">
              <a:buNone/>
            </a:pPr>
            <a:r>
              <a:rPr lang="ru-RU" u="sng" dirty="0" smtClean="0">
                <a:latin typeface="Times New Roman" pitchFamily="18" charset="0"/>
                <a:cs typeface="Times New Roman" pitchFamily="18" charset="0"/>
              </a:rPr>
              <a:t>Руководитель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r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к.г.-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м.н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Муфтахов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В.А</a:t>
            </a:r>
          </a:p>
          <a:p>
            <a:pPr algn="r">
              <a:buNone/>
            </a:pPr>
            <a:r>
              <a:rPr lang="ru-RU" u="sng" dirty="0" smtClean="0">
                <a:latin typeface="Times New Roman" pitchFamily="18" charset="0"/>
                <a:cs typeface="Times New Roman" pitchFamily="18" charset="0"/>
              </a:rPr>
              <a:t>Рецензент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r">
              <a:buNone/>
            </a:pPr>
            <a:r>
              <a:rPr lang="ru-RU" u="sng" dirty="0" err="1" smtClean="0">
                <a:latin typeface="Times New Roman" pitchFamily="18" charset="0"/>
                <a:cs typeface="Times New Roman" pitchFamily="18" charset="0"/>
              </a:rPr>
              <a:t>д.г.-м.н</a:t>
            </a:r>
            <a:r>
              <a:rPr lang="ru-RU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u="sng" dirty="0" err="1" smtClean="0">
                <a:latin typeface="Times New Roman" pitchFamily="18" charset="0"/>
                <a:cs typeface="Times New Roman" pitchFamily="18" charset="0"/>
              </a:rPr>
              <a:t>Макагонов</a:t>
            </a:r>
            <a:r>
              <a:rPr lang="ru-RU" u="sng" dirty="0" smtClean="0">
                <a:latin typeface="Times New Roman" pitchFamily="18" charset="0"/>
                <a:cs typeface="Times New Roman" pitchFamily="18" charset="0"/>
              </a:rPr>
              <a:t> Е.П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r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algn="ctr"/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244408" y="6088559"/>
            <a:ext cx="432047" cy="76944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4400" b="1" i="1" dirty="0" smtClean="0">
                <a:latin typeface="Arial" pitchFamily="34" charset="0"/>
                <a:cs typeface="Arial" pitchFamily="34" charset="0"/>
              </a:rPr>
              <a:t>1</a:t>
            </a:r>
            <a:endParaRPr lang="ru-RU" sz="4400" b="1" i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8064896" cy="576064"/>
          </a:xfrm>
        </p:spPr>
        <p:txBody>
          <a:bodyPr>
            <a:noAutofit/>
          </a:bodyPr>
          <a:lstStyle/>
          <a:p>
            <a:pPr algn="ctr"/>
            <a:r>
              <a:rPr lang="ru-RU" sz="3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3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Петрографическая характеристика пород участка работ</a:t>
            </a:r>
            <a:endParaRPr lang="ru-RU" sz="3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715008" y="3334408"/>
            <a:ext cx="31740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 Образец 6067-1</a:t>
            </a:r>
            <a:r>
              <a:rPr lang="en-US" sz="1400" i="1" dirty="0" smtClean="0">
                <a:latin typeface="Times New Roman" pitchFamily="18" charset="0"/>
                <a:cs typeface="Times New Roman" pitchFamily="18" charset="0"/>
              </a:rPr>
              <a:t>/4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- участок  1031</a:t>
            </a:r>
            <a:endParaRPr lang="en-US" sz="1400" i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Антимонитовая руда в алевролите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8244408" y="6088559"/>
            <a:ext cx="432047" cy="76944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endParaRPr lang="ru-RU" sz="4400" b="1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8172400" y="5949280"/>
            <a:ext cx="971599" cy="76944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4400" b="1" i="1" dirty="0" smtClean="0">
                <a:latin typeface="Arial" pitchFamily="34" charset="0"/>
                <a:cs typeface="Arial" pitchFamily="34" charset="0"/>
              </a:rPr>
              <a:t>10</a:t>
            </a:r>
            <a:endParaRPr lang="ru-RU" sz="4400" b="1" i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Picture 3" descr="C:\Users\я\Desktop\Мэри\Диплом\Рисунки\образцы\IMG_189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3042" y="1200217"/>
            <a:ext cx="2857520" cy="209440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4" name="Прямоугольник 13"/>
          <p:cNvSpPr/>
          <p:nvPr/>
        </p:nvSpPr>
        <p:spPr>
          <a:xfrm>
            <a:off x="1285852" y="3405846"/>
            <a:ext cx="378621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Образец 6070-1</a:t>
            </a:r>
            <a:r>
              <a:rPr lang="en-US" sz="1400" i="1" dirty="0" smtClean="0">
                <a:latin typeface="Times New Roman" pitchFamily="18" charset="0"/>
                <a:cs typeface="Times New Roman" pitchFamily="18" charset="0"/>
              </a:rPr>
              <a:t>/4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- участок  1009</a:t>
            </a:r>
            <a:endParaRPr lang="en-US" sz="1400" i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400" i="1" dirty="0" err="1" smtClean="0">
                <a:latin typeface="Times New Roman" pitchFamily="18" charset="0"/>
                <a:cs typeface="Times New Roman" pitchFamily="18" charset="0"/>
              </a:rPr>
              <a:t>Брекчированный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i="1" dirty="0" err="1" smtClean="0">
                <a:latin typeface="Times New Roman" pitchFamily="18" charset="0"/>
                <a:cs typeface="Times New Roman" pitchFamily="18" charset="0"/>
              </a:rPr>
              <a:t>песчанник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 с кварцевой жилой</a:t>
            </a:r>
            <a:endParaRPr lang="ru-RU" sz="14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2" descr="C:\Users\я\Desktop\Мэри\Диплом\Рисунки\образцы\IMG_189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5159" y="1214422"/>
            <a:ext cx="2919271" cy="200026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6" name="Picture 4" descr="C:\Users\я\Desktop\Мэри\Диплом\Рисунки\образцы\IMG_188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4143380"/>
            <a:ext cx="2571768" cy="183188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7" name="Picture 2" descr="C:\Users\я\Desktop\Мэри\Диплом\Рисунки\образцы\IMG_188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43373" y="4143380"/>
            <a:ext cx="2745470" cy="187971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8" name="Прямоугольник 17"/>
          <p:cNvSpPr/>
          <p:nvPr/>
        </p:nvSpPr>
        <p:spPr>
          <a:xfrm>
            <a:off x="4000496" y="6143644"/>
            <a:ext cx="31432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Образец 6067-1</a:t>
            </a:r>
            <a:r>
              <a:rPr lang="en-US" sz="1400" i="1" dirty="0" smtClean="0">
                <a:latin typeface="Times New Roman" pitchFamily="18" charset="0"/>
                <a:cs typeface="Times New Roman" pitchFamily="18" charset="0"/>
              </a:rPr>
              <a:t>/4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а- участок  1004</a:t>
            </a:r>
            <a:endParaRPr lang="en-US" sz="1400" i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Кварцевая жила с антимонитом</a:t>
            </a:r>
            <a:endParaRPr lang="ru-RU" sz="14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357158" y="6143644"/>
            <a:ext cx="31432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Образец 6067-1</a:t>
            </a:r>
            <a:r>
              <a:rPr lang="en-US" sz="1400" i="1" dirty="0" smtClean="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2- участок 0926</a:t>
            </a:r>
            <a:endParaRPr lang="en-US" sz="1400" i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Кварцевая жила с антимонитом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571480"/>
            <a:ext cx="7358114" cy="847566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Шлиф № 6005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Известковистый мелкозернистый песчаник</a:t>
            </a:r>
            <a:endParaRPr lang="ru-RU" sz="2000" dirty="0">
              <a:solidFill>
                <a:schemeClr val="tx1"/>
              </a:solidFill>
            </a:endParaRPr>
          </a:p>
        </p:txBody>
      </p:sp>
      <p:pic>
        <p:nvPicPr>
          <p:cNvPr id="4" name="Содержимое 3" descr="E:\шлифы\Tv18.tif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lc="http://schemas.openxmlformats.org/drawingml/2006/lockedCanvas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942" y="1571612"/>
            <a:ext cx="3000396" cy="242889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7105" name="Rectangle 1"/>
          <p:cNvSpPr>
            <a:spLocks noChangeArrowheads="1"/>
          </p:cNvSpPr>
          <p:nvPr/>
        </p:nvSpPr>
        <p:spPr bwMode="auto">
          <a:xfrm>
            <a:off x="2483768" y="5136867"/>
            <a:ext cx="46085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1438" y="4214818"/>
            <a:ext cx="492919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Общий вид (а).  Цвет-</a:t>
            </a:r>
            <a:r>
              <a:rPr lang="ru-RU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бурый, </a:t>
            </a: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текстура</a:t>
            </a:r>
            <a:r>
              <a:rPr lang="ru-RU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полосчатая,  </a:t>
            </a: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структура</a:t>
            </a:r>
            <a:r>
              <a:rPr lang="ru-RU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мелко- среднезернистая </a:t>
            </a:r>
          </a:p>
          <a:p>
            <a:pPr lvl="0" indent="450850" fontAlgn="base">
              <a:spcBef>
                <a:spcPct val="0"/>
              </a:spcBef>
              <a:spcAft>
                <a:spcPct val="0"/>
              </a:spcAft>
            </a:pPr>
            <a:endParaRPr lang="ru-RU" i="1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indent="450850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шлифах текстура </a:t>
            </a:r>
            <a:r>
              <a:rPr lang="ru-RU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массивная, </a:t>
            </a: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структура</a:t>
            </a:r>
            <a:r>
              <a:rPr lang="ru-RU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мелкозернистая (б), с кальцитовой жилой (в).</a:t>
            </a:r>
          </a:p>
          <a:p>
            <a:pPr lvl="0" indent="450850" fontAlgn="base">
              <a:spcBef>
                <a:spcPct val="0"/>
              </a:spcBef>
              <a:spcAft>
                <a:spcPct val="0"/>
              </a:spcAft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lvl="0" indent="450850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Минеральный состав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: кварц, плагиоклаз, гематит, мусковит, кальцит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608710" y="1643050"/>
            <a:ext cx="3177472" cy="2366574"/>
            <a:chOff x="395535" y="980728"/>
            <a:chExt cx="3996443" cy="2664296"/>
          </a:xfrm>
        </p:grpSpPr>
        <p:pic>
          <p:nvPicPr>
            <p:cNvPr id="8" name="Picture 3" descr="C:\Users\я\Desktop\Мэри\Диплом\Рисунки\образцы\IMG_1898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95535" y="980728"/>
              <a:ext cx="3996443" cy="2664296"/>
            </a:xfrm>
            <a:prstGeom prst="rect">
              <a:avLst/>
            </a:prstGeom>
            <a:ln w="889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sp>
          <p:nvSpPr>
            <p:cNvPr id="9" name="Прямоугольник 8"/>
            <p:cNvSpPr/>
            <p:nvPr/>
          </p:nvSpPr>
          <p:spPr>
            <a:xfrm>
              <a:off x="395536" y="3212976"/>
              <a:ext cx="37702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ru-RU" b="1" i="1" dirty="0" smtClean="0"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а)</a:t>
              </a:r>
              <a:endParaRPr lang="ru-RU" dirty="0"/>
            </a:p>
          </p:txBody>
        </p:sp>
      </p:grpSp>
      <p:sp>
        <p:nvSpPr>
          <p:cNvPr id="10" name="Прямоугольник 9"/>
          <p:cNvSpPr/>
          <p:nvPr/>
        </p:nvSpPr>
        <p:spPr>
          <a:xfrm>
            <a:off x="5211522" y="3714752"/>
            <a:ext cx="432048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b="1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б)</a:t>
            </a:r>
            <a:endParaRPr lang="ru-RU" dirty="0"/>
          </a:p>
        </p:txBody>
      </p:sp>
      <p:grpSp>
        <p:nvGrpSpPr>
          <p:cNvPr id="12" name="Группа 11"/>
          <p:cNvGrpSpPr/>
          <p:nvPr/>
        </p:nvGrpSpPr>
        <p:grpSpPr>
          <a:xfrm>
            <a:off x="5217222" y="4357694"/>
            <a:ext cx="2998116" cy="2285992"/>
            <a:chOff x="5436096" y="3861048"/>
            <a:chExt cx="3312368" cy="2385556"/>
          </a:xfrm>
        </p:grpSpPr>
        <p:pic>
          <p:nvPicPr>
            <p:cNvPr id="5" name="Рисунок 4" descr="E:\шлифы\Tv19.tif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="" xmlns:lc="http://schemas.openxmlformats.org/drawingml/2006/lockedCanvas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6096" y="3861048"/>
              <a:ext cx="3312368" cy="2376264"/>
            </a:xfrm>
            <a:prstGeom prst="rect">
              <a:avLst/>
            </a:prstGeom>
            <a:ln w="889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sp>
          <p:nvSpPr>
            <p:cNvPr id="11" name="Прямоугольник 10"/>
            <p:cNvSpPr/>
            <p:nvPr/>
          </p:nvSpPr>
          <p:spPr>
            <a:xfrm>
              <a:off x="5436096" y="5877272"/>
              <a:ext cx="36420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ru-RU" b="1" i="1" dirty="0" smtClean="0"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в)</a:t>
              </a:r>
              <a:endParaRPr lang="ru-RU" dirty="0"/>
            </a:p>
          </p:txBody>
        </p:sp>
      </p:grpSp>
      <p:sp>
        <p:nvSpPr>
          <p:cNvPr id="14" name="Прямоугольник 13"/>
          <p:cNvSpPr/>
          <p:nvPr/>
        </p:nvSpPr>
        <p:spPr>
          <a:xfrm>
            <a:off x="8386715" y="6150138"/>
            <a:ext cx="757317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4000" b="1" i="1" dirty="0" smtClean="0">
                <a:latin typeface="Arial" pitchFamily="34" charset="0"/>
                <a:cs typeface="Arial" pitchFamily="34" charset="0"/>
              </a:rPr>
              <a:t>11</a:t>
            </a:r>
            <a:endParaRPr lang="ru-RU" sz="4000" b="1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051720" y="0"/>
            <a:ext cx="4626523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000" b="1" dirty="0" err="1" smtClean="0">
                <a:latin typeface="Times New Roman" pitchFamily="18" charset="0"/>
                <a:cs typeface="Times New Roman" pitchFamily="18" charset="0"/>
              </a:rPr>
              <a:t>Микроописание</a:t>
            </a:r>
            <a:r>
              <a:rPr lang="ru-RU" sz="3000" b="1" dirty="0" smtClean="0">
                <a:latin typeface="Times New Roman" pitchFamily="18" charset="0"/>
                <a:cs typeface="Times New Roman" pitchFamily="18" charset="0"/>
              </a:rPr>
              <a:t> шлифов</a:t>
            </a:r>
            <a:endParaRPr lang="ru-RU" sz="3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8315309" y="6150138"/>
            <a:ext cx="828691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4000" b="1" i="1" dirty="0" smtClean="0">
                <a:latin typeface="Arial" pitchFamily="34" charset="0"/>
                <a:cs typeface="Arial" pitchFamily="34" charset="0"/>
              </a:rPr>
              <a:t>12</a:t>
            </a:r>
            <a:endParaRPr lang="ru-RU" sz="4000" b="1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42852"/>
            <a:ext cx="3747836" cy="785818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Шлиф № 6070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Глинистый алевролит</a:t>
            </a: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5222922" y="3786190"/>
            <a:ext cx="3135292" cy="2500330"/>
            <a:chOff x="-153916" y="4250533"/>
            <a:chExt cx="3600400" cy="3024336"/>
          </a:xfrm>
        </p:grpSpPr>
        <p:pic>
          <p:nvPicPr>
            <p:cNvPr id="7" name="Рисунок 6" descr="E:\шлифы\Tv21.tif"/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="" xmlns:lc="http://schemas.openxmlformats.org/drawingml/2006/lockedCanvas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53916" y="4250533"/>
              <a:ext cx="3600400" cy="3024336"/>
            </a:xfrm>
            <a:prstGeom prst="rect">
              <a:avLst/>
            </a:prstGeom>
            <a:ln w="889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sp>
          <p:nvSpPr>
            <p:cNvPr id="11" name="Прямоугольник 10"/>
            <p:cNvSpPr/>
            <p:nvPr/>
          </p:nvSpPr>
          <p:spPr>
            <a:xfrm>
              <a:off x="-153916" y="6875905"/>
              <a:ext cx="531750" cy="39896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ru-RU" i="1" dirty="0" smtClean="0"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 </a:t>
              </a:r>
              <a:r>
                <a:rPr lang="ru-RU" b="1" i="1" dirty="0" smtClean="0"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в) </a:t>
              </a:r>
              <a:endParaRPr lang="ru-RU" dirty="0"/>
            </a:p>
          </p:txBody>
        </p:sp>
      </p:grpSp>
      <p:grpSp>
        <p:nvGrpSpPr>
          <p:cNvPr id="18" name="Группа 17"/>
          <p:cNvGrpSpPr/>
          <p:nvPr/>
        </p:nvGrpSpPr>
        <p:grpSpPr>
          <a:xfrm>
            <a:off x="827014" y="1274844"/>
            <a:ext cx="3316358" cy="2368470"/>
            <a:chOff x="755576" y="1052736"/>
            <a:chExt cx="3528392" cy="2458718"/>
          </a:xfrm>
        </p:grpSpPr>
        <p:pic>
          <p:nvPicPr>
            <p:cNvPr id="48129" name="Picture 1" descr="C:\Users\я\Desktop\Мэри\Диплом\Рисунки\образцы\IMG_1926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55576" y="1052736"/>
              <a:ext cx="3528392" cy="2458718"/>
            </a:xfrm>
            <a:prstGeom prst="rect">
              <a:avLst/>
            </a:prstGeom>
            <a:ln w="889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sp>
          <p:nvSpPr>
            <p:cNvPr id="17" name="Прямоугольник 16"/>
            <p:cNvSpPr/>
            <p:nvPr/>
          </p:nvSpPr>
          <p:spPr>
            <a:xfrm>
              <a:off x="755576" y="3140968"/>
              <a:ext cx="43473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ru-RU" i="1" dirty="0" smtClean="0"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а</a:t>
              </a:r>
              <a:r>
                <a:rPr lang="ru-RU" b="1" i="1" dirty="0" smtClean="0"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) </a:t>
              </a:r>
              <a:endParaRPr lang="ru-RU" dirty="0"/>
            </a:p>
          </p:txBody>
        </p:sp>
      </p:grpSp>
      <p:grpSp>
        <p:nvGrpSpPr>
          <p:cNvPr id="27" name="Группа 26"/>
          <p:cNvGrpSpPr/>
          <p:nvPr/>
        </p:nvGrpSpPr>
        <p:grpSpPr>
          <a:xfrm>
            <a:off x="5214942" y="928670"/>
            <a:ext cx="3143272" cy="2548804"/>
            <a:chOff x="5076056" y="3861048"/>
            <a:chExt cx="3312368" cy="2835696"/>
          </a:xfrm>
        </p:grpSpPr>
        <p:pic>
          <p:nvPicPr>
            <p:cNvPr id="19" name="Содержимое 5" descr="E:\шлифы\Tv20.tif"/>
            <p:cNvPicPr>
              <a:picLocks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lc="http://schemas.openxmlformats.org/drawingml/2006/lockedCanvas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6056" y="3861048"/>
              <a:ext cx="3312368" cy="2835696"/>
            </a:xfrm>
            <a:prstGeom prst="rect">
              <a:avLst/>
            </a:prstGeom>
            <a:ln w="889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sp>
          <p:nvSpPr>
            <p:cNvPr id="26" name="Прямоугольник 25"/>
            <p:cNvSpPr/>
            <p:nvPr/>
          </p:nvSpPr>
          <p:spPr>
            <a:xfrm>
              <a:off x="5076056" y="6309320"/>
              <a:ext cx="492443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ru-RU" i="1" dirty="0" smtClean="0"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 </a:t>
              </a:r>
              <a:r>
                <a:rPr lang="ru-RU" b="1" i="1" dirty="0" smtClean="0"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б) </a:t>
              </a:r>
              <a:endParaRPr lang="ru-RU" dirty="0"/>
            </a:p>
          </p:txBody>
        </p:sp>
      </p:grpSp>
      <p:sp>
        <p:nvSpPr>
          <p:cNvPr id="15" name="Прямоугольник 14"/>
          <p:cNvSpPr/>
          <p:nvPr/>
        </p:nvSpPr>
        <p:spPr>
          <a:xfrm>
            <a:off x="357158" y="3929066"/>
            <a:ext cx="4572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indent="450850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Общий вид (а).  Цвет-</a:t>
            </a:r>
            <a:r>
              <a:rPr lang="ru-RU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темно-серый, до черного, </a:t>
            </a: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текстура</a:t>
            </a:r>
            <a:r>
              <a:rPr lang="ru-RU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сланцеватая,  </a:t>
            </a: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структура</a:t>
            </a:r>
            <a:r>
              <a:rPr lang="ru-RU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мелкозернистая </a:t>
            </a:r>
          </a:p>
          <a:p>
            <a:pPr lvl="0" indent="450850" fontAlgn="base">
              <a:spcBef>
                <a:spcPct val="0"/>
              </a:spcBef>
              <a:spcAft>
                <a:spcPct val="0"/>
              </a:spcAft>
            </a:pPr>
            <a:endParaRPr lang="ru-RU" i="1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indent="450850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шлифах</a:t>
            </a:r>
            <a:r>
              <a:rPr lang="ru-RU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структура</a:t>
            </a:r>
            <a:r>
              <a:rPr lang="ru-RU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b="1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тонкозернистая, </a:t>
            </a:r>
            <a:r>
              <a:rPr lang="ru-RU" i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пелитовая</a:t>
            </a:r>
            <a:r>
              <a:rPr lang="ru-RU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(б), </a:t>
            </a: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Текстура -</a:t>
            </a:r>
            <a:r>
              <a:rPr lang="ru-RU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линзовидно</a:t>
            </a:r>
            <a:r>
              <a:rPr lang="ru-RU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</a:t>
            </a:r>
            <a:r>
              <a:rPr lang="ru-RU" i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плойчатая</a:t>
            </a:r>
            <a:r>
              <a:rPr lang="ru-RU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( в).</a:t>
            </a:r>
          </a:p>
          <a:p>
            <a:pPr lvl="0" indent="450850" fontAlgn="base">
              <a:spcBef>
                <a:spcPct val="0"/>
              </a:spcBef>
              <a:spcAft>
                <a:spcPct val="0"/>
              </a:spcAft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lvl="0" indent="450850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Минеральный состав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: кварц, плагиоклаз, глинистый материал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548680"/>
            <a:ext cx="5929354" cy="432048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Шлиф № 6073-2/1 </a:t>
            </a:r>
            <a:r>
              <a:rPr lang="ru-RU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Полимиктовый</a:t>
            </a: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песчаник 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817" name="Rectangle 1"/>
          <p:cNvSpPr>
            <a:spLocks noChangeArrowheads="1"/>
          </p:cNvSpPr>
          <p:nvPr/>
        </p:nvSpPr>
        <p:spPr bwMode="auto">
          <a:xfrm>
            <a:off x="1357290" y="6215082"/>
            <a:ext cx="621510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450850" algn="just" fontAlgn="base">
              <a:spcBef>
                <a:spcPct val="0"/>
              </a:spcBef>
              <a:spcAft>
                <a:spcPct val="0"/>
              </a:spcAft>
            </a:pPr>
            <a:r>
              <a:rPr lang="ru-RU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 фото (</a:t>
            </a:r>
            <a:r>
              <a:rPr lang="ru-RU" i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</a:t>
            </a:r>
            <a:r>
              <a:rPr lang="ru-RU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) видно замещение мусковита хлоритом</a:t>
            </a: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Группа 19"/>
          <p:cNvGrpSpPr/>
          <p:nvPr/>
        </p:nvGrpSpPr>
        <p:grpSpPr>
          <a:xfrm>
            <a:off x="323528" y="1285860"/>
            <a:ext cx="2462522" cy="1857388"/>
            <a:chOff x="179512" y="1628800"/>
            <a:chExt cx="2700300" cy="2088232"/>
          </a:xfrm>
        </p:grpSpPr>
        <p:pic>
          <p:nvPicPr>
            <p:cNvPr id="9" name="Picture 3" descr="C:\Users\я\Desktop\Мэри\Диплом\Рисунки\образцы\IMG_1894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79512" y="1628800"/>
              <a:ext cx="2700300" cy="2088232"/>
            </a:xfrm>
            <a:prstGeom prst="rect">
              <a:avLst/>
            </a:prstGeom>
            <a:ln w="889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sp>
          <p:nvSpPr>
            <p:cNvPr id="13" name="Прямоугольник 12"/>
            <p:cNvSpPr/>
            <p:nvPr/>
          </p:nvSpPr>
          <p:spPr>
            <a:xfrm>
              <a:off x="251519" y="3429000"/>
              <a:ext cx="323528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just"/>
              <a:r>
                <a:rPr lang="ru-RU" sz="1200" b="1" i="1" dirty="0" smtClean="0">
                  <a:latin typeface="Arial" pitchFamily="34" charset="0"/>
                  <a:cs typeface="Arial" pitchFamily="34" charset="0"/>
                </a:rPr>
                <a:t>а</a:t>
              </a:r>
              <a:endParaRPr lang="ru-RU" sz="1200" b="1" i="1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4" name="Группа 20"/>
          <p:cNvGrpSpPr/>
          <p:nvPr/>
        </p:nvGrpSpPr>
        <p:grpSpPr>
          <a:xfrm>
            <a:off x="3214678" y="1285860"/>
            <a:ext cx="2439722" cy="1857388"/>
            <a:chOff x="3275856" y="1628800"/>
            <a:chExt cx="2664296" cy="2160240"/>
          </a:xfrm>
        </p:grpSpPr>
        <p:pic>
          <p:nvPicPr>
            <p:cNvPr id="11" name="Рисунок 10" descr="C:\Users\я\Desktop\Мэри\Диплом\Рисунки\шлифы\Tv6.tif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="" xmlns:lc="http://schemas.openxmlformats.org/drawingml/2006/lockedCanvas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5856" y="1628800"/>
              <a:ext cx="2664296" cy="2160240"/>
            </a:xfrm>
            <a:prstGeom prst="rect">
              <a:avLst/>
            </a:prstGeom>
            <a:ln w="889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sp>
          <p:nvSpPr>
            <p:cNvPr id="15" name="Прямоугольник 14"/>
            <p:cNvSpPr/>
            <p:nvPr/>
          </p:nvSpPr>
          <p:spPr>
            <a:xfrm>
              <a:off x="3275856" y="3512041"/>
              <a:ext cx="323528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just"/>
              <a:r>
                <a:rPr lang="ru-RU" sz="1200" b="1" i="1" dirty="0" smtClean="0">
                  <a:latin typeface="Arial" pitchFamily="34" charset="0"/>
                  <a:cs typeface="Arial" pitchFamily="34" charset="0"/>
                </a:rPr>
                <a:t>б</a:t>
              </a:r>
              <a:endParaRPr lang="ru-RU" sz="1200" b="1" i="1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5" name="Группа 21"/>
          <p:cNvGrpSpPr/>
          <p:nvPr/>
        </p:nvGrpSpPr>
        <p:grpSpPr>
          <a:xfrm>
            <a:off x="6143636" y="1285860"/>
            <a:ext cx="2663726" cy="1857388"/>
            <a:chOff x="6300192" y="1700808"/>
            <a:chExt cx="2520280" cy="2016224"/>
          </a:xfrm>
        </p:grpSpPr>
        <p:pic>
          <p:nvPicPr>
            <p:cNvPr id="12" name="Рисунок 11" descr="C:\Users\я\Desktop\Мэри\Диплом\Рисунки\шлифы\Tv7.tif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="" xmlns:lc="http://schemas.openxmlformats.org/drawingml/2006/lockedCanvas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0192" y="1700808"/>
              <a:ext cx="2520280" cy="2016224"/>
            </a:xfrm>
            <a:prstGeom prst="rect">
              <a:avLst/>
            </a:prstGeom>
            <a:ln w="889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sp>
          <p:nvSpPr>
            <p:cNvPr id="16" name="Прямоугольник 15"/>
            <p:cNvSpPr/>
            <p:nvPr/>
          </p:nvSpPr>
          <p:spPr>
            <a:xfrm>
              <a:off x="6300192" y="3440033"/>
              <a:ext cx="323528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just"/>
              <a:r>
                <a:rPr lang="ru-RU" sz="1200" b="1" i="1" dirty="0" smtClean="0">
                  <a:latin typeface="Arial" pitchFamily="34" charset="0"/>
                  <a:cs typeface="Arial" pitchFamily="34" charset="0"/>
                </a:rPr>
                <a:t>в</a:t>
              </a:r>
              <a:endParaRPr lang="ru-RU" sz="1200" b="1" i="1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24" name="Группа 23"/>
          <p:cNvGrpSpPr/>
          <p:nvPr/>
        </p:nvGrpSpPr>
        <p:grpSpPr>
          <a:xfrm>
            <a:off x="6143636" y="3501008"/>
            <a:ext cx="2714644" cy="1785380"/>
            <a:chOff x="6300192" y="3501008"/>
            <a:chExt cx="2627784" cy="1970838"/>
          </a:xfrm>
        </p:grpSpPr>
        <p:pic>
          <p:nvPicPr>
            <p:cNvPr id="1026" name="Picture 2" descr="C:\Users\я\Desktop\Мэри\Диплом\Рисунки\шлифы\Tv13 Копировать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300192" y="3501008"/>
              <a:ext cx="2627784" cy="1970838"/>
            </a:xfrm>
            <a:prstGeom prst="rect">
              <a:avLst/>
            </a:prstGeom>
            <a:ln w="889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sp>
          <p:nvSpPr>
            <p:cNvPr id="22" name="Прямоугольник 21"/>
            <p:cNvSpPr/>
            <p:nvPr/>
          </p:nvSpPr>
          <p:spPr>
            <a:xfrm>
              <a:off x="6300192" y="5157192"/>
              <a:ext cx="332272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just"/>
              <a:r>
                <a:rPr lang="ru-RU" sz="1200" b="1" i="1" dirty="0" smtClean="0">
                  <a:latin typeface="Arial" pitchFamily="34" charset="0"/>
                  <a:cs typeface="Arial" pitchFamily="34" charset="0"/>
                </a:rPr>
                <a:t>д</a:t>
              </a:r>
              <a:endParaRPr lang="ru-RU" sz="1200" b="1" i="1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23" name="Группа 22"/>
          <p:cNvGrpSpPr/>
          <p:nvPr/>
        </p:nvGrpSpPr>
        <p:grpSpPr>
          <a:xfrm>
            <a:off x="3286116" y="3500438"/>
            <a:ext cx="2354855" cy="1713372"/>
            <a:chOff x="3275856" y="3573016"/>
            <a:chExt cx="2650867" cy="1872208"/>
          </a:xfrm>
        </p:grpSpPr>
        <p:pic>
          <p:nvPicPr>
            <p:cNvPr id="20" name="Рисунок 19" descr="C:\Users\я\Desktop\Мэри\Диплом\Рисунки\шлифы2\Tv8 Копировать.jpg 1.jpg"/>
            <p:cNvPicPr/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:lc="http://schemas.openxmlformats.org/drawingml/2006/lockedCanvas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5856" y="3573016"/>
              <a:ext cx="2650867" cy="1872208"/>
            </a:xfrm>
            <a:prstGeom prst="rect">
              <a:avLst/>
            </a:prstGeom>
            <a:ln w="889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sp>
          <p:nvSpPr>
            <p:cNvPr id="21" name="Прямоугольник 20"/>
            <p:cNvSpPr/>
            <p:nvPr/>
          </p:nvSpPr>
          <p:spPr>
            <a:xfrm>
              <a:off x="3275856" y="5157192"/>
              <a:ext cx="301959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just"/>
              <a:r>
                <a:rPr lang="ru-RU" sz="1200" b="1" i="1" dirty="0" smtClean="0">
                  <a:latin typeface="Arial" pitchFamily="34" charset="0"/>
                  <a:cs typeface="Arial" pitchFamily="34" charset="0"/>
                </a:rPr>
                <a:t>г</a:t>
              </a:r>
              <a:endParaRPr lang="ru-RU" sz="1200" b="1" i="1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5" name="Прямоугольник 24"/>
          <p:cNvSpPr/>
          <p:nvPr/>
        </p:nvSpPr>
        <p:spPr>
          <a:xfrm>
            <a:off x="8315309" y="6150138"/>
            <a:ext cx="828691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4000" b="1" i="1" dirty="0" smtClean="0">
                <a:latin typeface="Arial" pitchFamily="34" charset="0"/>
                <a:cs typeface="Arial" pitchFamily="34" charset="0"/>
              </a:rPr>
              <a:t>13</a:t>
            </a:r>
            <a:endParaRPr lang="ru-RU" sz="4000" b="1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38" y="3571877"/>
            <a:ext cx="307180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Общий вид (а).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Цвет-</a:t>
            </a:r>
            <a:r>
              <a:rPr lang="ru-RU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светло-серый,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текстура</a:t>
            </a:r>
            <a:r>
              <a:rPr lang="ru-RU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полосчатая,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структура</a:t>
            </a:r>
            <a:r>
              <a:rPr lang="ru-RU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мелкозернистая </a:t>
            </a:r>
          </a:p>
          <a:p>
            <a:pPr lvl="0" indent="450850" fontAlgn="base">
              <a:spcBef>
                <a:spcPct val="0"/>
              </a:spcBef>
              <a:spcAft>
                <a:spcPct val="0"/>
              </a:spcAft>
            </a:pPr>
            <a:endParaRPr lang="ru-RU" i="1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0" y="5363190"/>
            <a:ext cx="92868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шлифах текстура </a:t>
            </a:r>
            <a:r>
              <a:rPr lang="ru-RU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полосчатая (б), </a:t>
            </a: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структура</a:t>
            </a:r>
            <a:r>
              <a:rPr lang="ru-RU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b="1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тонкозернистая(б, в),  </a:t>
            </a:r>
          </a:p>
          <a:p>
            <a:pPr lvl="0" indent="450850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Минеральный состав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: кварц, плагиоклаз, мусковит, хлорит; из рудных – пирит, гематит (г)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14290"/>
            <a:ext cx="8229600" cy="785818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Шлиф № 6070-1/4</a:t>
            </a:r>
            <a:b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Контакт кварцевой жилы с песчаником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E:\шлифы\Tv9.tif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lc="http://schemas.openxmlformats.org/drawingml/2006/lockedCanvas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16" y="1285860"/>
            <a:ext cx="2520280" cy="171451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9153" name="Rectangle 1"/>
          <p:cNvSpPr>
            <a:spLocks noChangeArrowheads="1"/>
          </p:cNvSpPr>
          <p:nvPr/>
        </p:nvSpPr>
        <p:spPr bwMode="auto">
          <a:xfrm>
            <a:off x="0" y="90100"/>
            <a:ext cx="67839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286116" y="2631040"/>
            <a:ext cx="377026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ru-RU" b="1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б)</a:t>
            </a:r>
            <a:endParaRPr lang="ru-RU" dirty="0"/>
          </a:p>
        </p:txBody>
      </p:sp>
      <p:grpSp>
        <p:nvGrpSpPr>
          <p:cNvPr id="22" name="Группа 21"/>
          <p:cNvGrpSpPr/>
          <p:nvPr/>
        </p:nvGrpSpPr>
        <p:grpSpPr>
          <a:xfrm>
            <a:off x="6337430" y="3286124"/>
            <a:ext cx="2592288" cy="1872778"/>
            <a:chOff x="4860032" y="3068960"/>
            <a:chExt cx="2448272" cy="1593468"/>
          </a:xfrm>
        </p:grpSpPr>
        <p:pic>
          <p:nvPicPr>
            <p:cNvPr id="7" name="Рисунок 6" descr="E:\шлифы\Tv12.tif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="" xmlns:lc="http://schemas.openxmlformats.org/drawingml/2006/lockedCanvas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60032" y="3068960"/>
              <a:ext cx="2448272" cy="1584176"/>
            </a:xfrm>
            <a:prstGeom prst="rect">
              <a:avLst/>
            </a:prstGeom>
            <a:ln w="889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sp>
          <p:nvSpPr>
            <p:cNvPr id="19" name="Прямоугольник 18"/>
            <p:cNvSpPr/>
            <p:nvPr/>
          </p:nvSpPr>
          <p:spPr>
            <a:xfrm>
              <a:off x="4860032" y="4293096"/>
              <a:ext cx="37542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ru-RU" b="1" i="1" dirty="0" smtClean="0"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д)</a:t>
              </a:r>
              <a:endParaRPr lang="ru-RU" dirty="0"/>
            </a:p>
          </p:txBody>
        </p:sp>
      </p:grpSp>
      <p:grpSp>
        <p:nvGrpSpPr>
          <p:cNvPr id="24" name="Группа 23"/>
          <p:cNvGrpSpPr/>
          <p:nvPr/>
        </p:nvGrpSpPr>
        <p:grpSpPr>
          <a:xfrm>
            <a:off x="250950" y="1285860"/>
            <a:ext cx="2677976" cy="1714512"/>
            <a:chOff x="179512" y="1052736"/>
            <a:chExt cx="2771800" cy="1881501"/>
          </a:xfrm>
        </p:grpSpPr>
        <p:pic>
          <p:nvPicPr>
            <p:cNvPr id="54273" name="Picture 1" descr="C:\Users\я\Desktop\Мэри\Диплом\Рисунки\образцы\IMG_1892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79512" y="1052736"/>
              <a:ext cx="2771800" cy="1847867"/>
            </a:xfrm>
            <a:prstGeom prst="rect">
              <a:avLst/>
            </a:prstGeom>
            <a:ln w="889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sp>
          <p:nvSpPr>
            <p:cNvPr id="23" name="Прямоугольник 22"/>
            <p:cNvSpPr/>
            <p:nvPr/>
          </p:nvSpPr>
          <p:spPr>
            <a:xfrm>
              <a:off x="179512" y="2564905"/>
              <a:ext cx="43204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just"/>
              <a:r>
                <a:rPr lang="ru-RU" i="1" dirty="0" smtClean="0"/>
                <a:t>а)</a:t>
              </a:r>
              <a:endParaRPr lang="ru-RU" i="1" dirty="0"/>
            </a:p>
          </p:txBody>
        </p:sp>
      </p:grpSp>
      <p:pic>
        <p:nvPicPr>
          <p:cNvPr id="3" name="Picture 3" descr="C:\Users\я\Desktop\Мэри\Диплом\Рисунки\шлифы2\Tv11 Копировать.jpg 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57554" y="3286124"/>
            <a:ext cx="2555776" cy="184539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grpSp>
        <p:nvGrpSpPr>
          <p:cNvPr id="18" name="Группа 17"/>
          <p:cNvGrpSpPr/>
          <p:nvPr/>
        </p:nvGrpSpPr>
        <p:grpSpPr>
          <a:xfrm>
            <a:off x="6357950" y="1214422"/>
            <a:ext cx="2520280" cy="1785950"/>
            <a:chOff x="6444208" y="980728"/>
            <a:chExt cx="2520280" cy="1890210"/>
          </a:xfrm>
        </p:grpSpPr>
        <p:pic>
          <p:nvPicPr>
            <p:cNvPr id="3074" name="Picture 2" descr="C:\Users\я\Desktop\Мэри\Диплом\Рисунки\шлифы2\Tv10 Копировать.jpg 1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444208" y="980728"/>
              <a:ext cx="2520280" cy="1890210"/>
            </a:xfrm>
            <a:prstGeom prst="rect">
              <a:avLst/>
            </a:prstGeom>
            <a:ln w="889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sp>
          <p:nvSpPr>
            <p:cNvPr id="16" name="Прямоугольник 15"/>
            <p:cNvSpPr/>
            <p:nvPr/>
          </p:nvSpPr>
          <p:spPr>
            <a:xfrm>
              <a:off x="6444208" y="2501606"/>
              <a:ext cx="36420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ru-RU" b="1" i="1" dirty="0" smtClean="0"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в)</a:t>
              </a:r>
              <a:endParaRPr lang="ru-RU" dirty="0"/>
            </a:p>
          </p:txBody>
        </p:sp>
      </p:grpSp>
      <p:sp>
        <p:nvSpPr>
          <p:cNvPr id="17" name="Прямоугольник 16"/>
          <p:cNvSpPr/>
          <p:nvPr/>
        </p:nvSpPr>
        <p:spPr>
          <a:xfrm>
            <a:off x="3419872" y="4653136"/>
            <a:ext cx="346570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ru-RU" b="1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г)</a:t>
            </a:r>
            <a:endParaRPr lang="ru-RU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8386747" y="6143644"/>
            <a:ext cx="757285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4000" b="1" i="1" dirty="0" smtClean="0">
                <a:latin typeface="Arial" pitchFamily="34" charset="0"/>
                <a:cs typeface="Arial" pitchFamily="34" charset="0"/>
              </a:rPr>
              <a:t>14</a:t>
            </a:r>
            <a:endParaRPr lang="ru-RU" sz="4000" b="1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71438" y="3286124"/>
            <a:ext cx="321467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Общий вид (а)</a:t>
            </a:r>
            <a:r>
              <a:rPr lang="ru-RU" sz="1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Цвет </a:t>
            </a:r>
            <a:r>
              <a:rPr lang="ru-RU" sz="16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песчанника</a:t>
            </a:r>
            <a:r>
              <a:rPr lang="ru-RU" sz="1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</a:t>
            </a:r>
            <a:r>
              <a:rPr lang="ru-RU" sz="1600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светло-серый,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текстура</a:t>
            </a:r>
            <a:r>
              <a:rPr lang="ru-RU" sz="1600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массивная,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структура</a:t>
            </a:r>
            <a:r>
              <a:rPr lang="ru-RU" sz="1600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мелкозернистая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ru-RU" sz="1600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Пересечен кварцевыми прожилками мощностью до 3 мм.</a:t>
            </a:r>
          </a:p>
          <a:p>
            <a:pPr lvl="0" indent="450850" fontAlgn="base">
              <a:spcBef>
                <a:spcPct val="0"/>
              </a:spcBef>
              <a:spcAft>
                <a:spcPct val="0"/>
              </a:spcAft>
            </a:pPr>
            <a:endParaRPr lang="ru-RU" sz="1600" i="1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142876" y="5286388"/>
            <a:ext cx="850109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шлифах: </a:t>
            </a:r>
            <a:r>
              <a:rPr lang="ru-RU" sz="1600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контакт кварцевой жилы и </a:t>
            </a:r>
            <a:r>
              <a:rPr lang="ru-RU" sz="1600" i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полимиктового</a:t>
            </a:r>
            <a:r>
              <a:rPr lang="ru-RU" sz="1600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мелкозернистого песчаника (б);  </a:t>
            </a:r>
          </a:p>
          <a:p>
            <a:pPr lvl="0" indent="450850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Минеральный состав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песчанника</a:t>
            </a: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: кварц, плагиоклаз, мусковит, хлорит кальцит;</a:t>
            </a:r>
          </a:p>
          <a:p>
            <a:pPr lvl="0" indent="450850" fontAlgn="base">
              <a:spcBef>
                <a:spcPct val="0"/>
              </a:spcBef>
              <a:spcAft>
                <a:spcPct val="0"/>
              </a:spcAft>
            </a:pP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lvl="0" indent="450850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Кварц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гранулирован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среднезернистый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с кальцитом между зернами (в) и в трещинах зерен (г);</a:t>
            </a:r>
          </a:p>
          <a:p>
            <a:pPr lvl="0" indent="450850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Имеется большое количество </a:t>
            </a:r>
            <a:r>
              <a:rPr lang="ru-RU" sz="1600" i="1" dirty="0" err="1" smtClean="0">
                <a:latin typeface="Times New Roman" pitchFamily="18" charset="0"/>
                <a:cs typeface="Times New Roman" pitchFamily="18" charset="0"/>
              </a:rPr>
              <a:t>газовожидких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включений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в кварце (</a:t>
            </a:r>
            <a:r>
              <a:rPr lang="ru-RU" sz="1600" i="1" dirty="0" err="1" smtClean="0"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357166"/>
            <a:ext cx="8157592" cy="576064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Шлиф № 6067-1/3    </a:t>
            </a:r>
            <a:r>
              <a:rPr lang="ru-RU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Кварц-антимонитовая</a:t>
            </a: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жила</a:t>
            </a: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я\Desktop\Tv14 Копировать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37603" y="1467351"/>
            <a:ext cx="2520281" cy="189021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grpSp>
        <p:nvGrpSpPr>
          <p:cNvPr id="16" name="Группа 15"/>
          <p:cNvGrpSpPr/>
          <p:nvPr/>
        </p:nvGrpSpPr>
        <p:grpSpPr>
          <a:xfrm>
            <a:off x="301110" y="1500174"/>
            <a:ext cx="2484940" cy="1857388"/>
            <a:chOff x="213253" y="1556792"/>
            <a:chExt cx="2521482" cy="1665476"/>
          </a:xfrm>
        </p:grpSpPr>
        <p:pic>
          <p:nvPicPr>
            <p:cNvPr id="10" name="Picture 4" descr="C:\Users\я\Desktop\Мэри\Диплом\Рисунки\образцы\IMG_1889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50460" y="1556792"/>
              <a:ext cx="2484275" cy="1656183"/>
            </a:xfrm>
            <a:prstGeom prst="rect">
              <a:avLst/>
            </a:prstGeom>
            <a:ln w="889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sp>
          <p:nvSpPr>
            <p:cNvPr id="11" name="Прямоугольник 10"/>
            <p:cNvSpPr/>
            <p:nvPr/>
          </p:nvSpPr>
          <p:spPr>
            <a:xfrm>
              <a:off x="213253" y="2852936"/>
              <a:ext cx="37702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ru-RU" b="1" i="1" dirty="0" smtClean="0"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а)</a:t>
              </a:r>
              <a:endParaRPr lang="ru-RU" dirty="0"/>
            </a:p>
          </p:txBody>
        </p:sp>
      </p:grpSp>
      <p:sp>
        <p:nvSpPr>
          <p:cNvPr id="12" name="Прямоугольник 11"/>
          <p:cNvSpPr/>
          <p:nvPr/>
        </p:nvSpPr>
        <p:spPr>
          <a:xfrm>
            <a:off x="3214678" y="2988230"/>
            <a:ext cx="377026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ru-RU" b="1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б)</a:t>
            </a:r>
            <a:endParaRPr lang="ru-RU" dirty="0"/>
          </a:p>
        </p:txBody>
      </p:sp>
      <p:grpSp>
        <p:nvGrpSpPr>
          <p:cNvPr id="20" name="Группа 19"/>
          <p:cNvGrpSpPr/>
          <p:nvPr/>
        </p:nvGrpSpPr>
        <p:grpSpPr>
          <a:xfrm>
            <a:off x="6332814" y="1483645"/>
            <a:ext cx="2311152" cy="1873917"/>
            <a:chOff x="6156176" y="1556792"/>
            <a:chExt cx="2239144" cy="1657696"/>
          </a:xfrm>
        </p:grpSpPr>
        <p:pic>
          <p:nvPicPr>
            <p:cNvPr id="5" name="Рисунок 4" descr="E:\шлифы\Tv15.tif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="" xmlns:lc="http://schemas.openxmlformats.org/drawingml/2006/lockedCanvas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6176" y="1556792"/>
              <a:ext cx="2239144" cy="1656184"/>
            </a:xfrm>
            <a:prstGeom prst="rect">
              <a:avLst/>
            </a:prstGeom>
            <a:ln w="889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sp>
          <p:nvSpPr>
            <p:cNvPr id="13" name="Прямоугольник 12"/>
            <p:cNvSpPr/>
            <p:nvPr/>
          </p:nvSpPr>
          <p:spPr>
            <a:xfrm>
              <a:off x="6156176" y="2845156"/>
              <a:ext cx="36420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ru-RU" b="1" i="1" dirty="0" smtClean="0"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в)</a:t>
              </a:r>
              <a:endParaRPr lang="ru-RU" dirty="0"/>
            </a:p>
          </p:txBody>
        </p:sp>
      </p:grpSp>
      <p:grpSp>
        <p:nvGrpSpPr>
          <p:cNvPr id="25" name="Группа 24"/>
          <p:cNvGrpSpPr/>
          <p:nvPr/>
        </p:nvGrpSpPr>
        <p:grpSpPr>
          <a:xfrm>
            <a:off x="285720" y="3939920"/>
            <a:ext cx="2412933" cy="2060848"/>
            <a:chOff x="138591" y="3717032"/>
            <a:chExt cx="2692708" cy="1988840"/>
          </a:xfrm>
        </p:grpSpPr>
        <p:pic>
          <p:nvPicPr>
            <p:cNvPr id="4098" name="Picture 2" descr="C:\Users\я\Desktop\Мэри\Диплом\Рисунки\шлифы2\Tv16 Копировать.jpg 1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79512" y="3717032"/>
              <a:ext cx="2651787" cy="1988840"/>
            </a:xfrm>
            <a:prstGeom prst="rect">
              <a:avLst/>
            </a:prstGeom>
            <a:ln w="889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sp>
          <p:nvSpPr>
            <p:cNvPr id="23" name="Прямоугольник 22"/>
            <p:cNvSpPr/>
            <p:nvPr/>
          </p:nvSpPr>
          <p:spPr>
            <a:xfrm>
              <a:off x="138591" y="5336540"/>
              <a:ext cx="34657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ru-RU" b="1" i="1" dirty="0" smtClean="0"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г)</a:t>
              </a:r>
              <a:endParaRPr lang="ru-RU" dirty="0"/>
            </a:p>
          </p:txBody>
        </p:sp>
      </p:grpSp>
      <p:sp>
        <p:nvSpPr>
          <p:cNvPr id="18" name="Прямоугольник 17"/>
          <p:cNvSpPr/>
          <p:nvPr/>
        </p:nvSpPr>
        <p:spPr>
          <a:xfrm>
            <a:off x="8386714" y="6150138"/>
            <a:ext cx="757318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4000" b="1" i="1" dirty="0" smtClean="0">
                <a:latin typeface="Arial" pitchFamily="34" charset="0"/>
                <a:cs typeface="Arial" pitchFamily="34" charset="0"/>
              </a:rPr>
              <a:t>15</a:t>
            </a:r>
            <a:endParaRPr lang="ru-RU" sz="4000" b="1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3000364" y="4214818"/>
            <a:ext cx="614363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Общий вид (а):</a:t>
            </a:r>
            <a:r>
              <a:rPr lang="ru-RU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кварц-антимонитовая</a:t>
            </a:r>
            <a:r>
              <a:rPr lang="ru-RU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жила;</a:t>
            </a:r>
          </a:p>
          <a:p>
            <a:pPr lvl="0" indent="450850" algn="just" fontAlgn="base">
              <a:spcBef>
                <a:spcPct val="0"/>
              </a:spcBef>
              <a:spcAft>
                <a:spcPct val="0"/>
              </a:spcAft>
            </a:pPr>
            <a:endParaRPr lang="ru-RU" i="1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indent="450850" algn="just" fontAlgn="base">
              <a:spcBef>
                <a:spcPct val="0"/>
              </a:spcBef>
              <a:spcAft>
                <a:spcPct val="0"/>
              </a:spcAft>
            </a:pPr>
            <a:endParaRPr lang="ru-RU" i="1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indent="450850" algn="just" fontAlgn="base">
              <a:spcBef>
                <a:spcPct val="0"/>
              </a:spcBef>
              <a:spcAft>
                <a:spcPct val="0"/>
              </a:spcAft>
            </a:pPr>
            <a:r>
              <a:rPr lang="ru-RU" b="1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б)</a:t>
            </a:r>
            <a:r>
              <a:rPr lang="ru-RU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Индивид кварца с зонами роста (выделен участок детализации </a:t>
            </a:r>
            <a:r>
              <a:rPr lang="ru-RU" b="1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(в</a:t>
            </a:r>
            <a:r>
              <a:rPr lang="ru-RU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));</a:t>
            </a:r>
          </a:p>
          <a:p>
            <a:pPr lvl="0" indent="450850" algn="just" fontAlgn="base">
              <a:spcBef>
                <a:spcPct val="0"/>
              </a:spcBef>
              <a:spcAft>
                <a:spcPct val="0"/>
              </a:spcAft>
            </a:pPr>
            <a:r>
              <a:rPr lang="ru-RU" b="1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г)</a:t>
            </a:r>
            <a:r>
              <a:rPr lang="ru-RU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Кварц с пленками гематита и пирита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7040" y="357166"/>
            <a:ext cx="7391174" cy="525146"/>
          </a:xfrm>
        </p:spPr>
        <p:txBody>
          <a:bodyPr>
            <a:normAutofit/>
          </a:bodyPr>
          <a:lstStyle/>
          <a:p>
            <a:r>
              <a:rPr lang="ru-RU" sz="3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Выводы по петрографическому описанию</a:t>
            </a:r>
            <a:endParaRPr lang="ru-RU" sz="3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337" name="Rectangle 1"/>
          <p:cNvSpPr>
            <a:spLocks noChangeArrowheads="1"/>
          </p:cNvSpPr>
          <p:nvPr/>
        </p:nvSpPr>
        <p:spPr bwMode="auto">
          <a:xfrm>
            <a:off x="251520" y="1500174"/>
            <a:ext cx="8207896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Таким образом, по результатам петрографического изучения можно сделать следующие выводы: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1. Все встреченные нами терригенные породы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схожи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по минеральному составу и состоят из кварца, плагиоклаза, мусковита, биотита, кальцита, хлорита. Из рудных - пирит, гематит.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2. Породы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различаются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по текстурным и структурным особенностям: имеют тонко-мелко- и среднезернистую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структуры и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массивную, сланцеватую и полосчатые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текстуры.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3. Кварцевые жилы встречаются двух типов: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гранулированный кварц с кальцитом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безрудный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более ранний;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lvl="0" indent="45085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</a:t>
            </a: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кристаллический  кварц с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газово-жидкими включениями по зонам роста. Данный тип кварцевых жил рудоносный, с антимонитом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386714" y="6150138"/>
            <a:ext cx="757318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4000" b="1" i="1" dirty="0" smtClean="0">
                <a:latin typeface="Arial" pitchFamily="34" charset="0"/>
                <a:cs typeface="Arial" pitchFamily="34" charset="0"/>
              </a:rPr>
              <a:t>16</a:t>
            </a:r>
            <a:endParaRPr lang="ru-RU" sz="4000" b="1" i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8229600" cy="576064"/>
          </a:xfrm>
        </p:spPr>
        <p:txBody>
          <a:bodyPr>
            <a:noAutofit/>
          </a:bodyPr>
          <a:lstStyle/>
          <a:p>
            <a:pPr algn="ctr"/>
            <a:r>
              <a:rPr lang="ru-RU" sz="3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Минералогическая характеристика руд</a:t>
            </a:r>
            <a:endParaRPr lang="ru-RU" sz="3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14282" y="785794"/>
            <a:ext cx="878687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Основным рудным минералом является антимонит. </a:t>
            </a: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Он образует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массивнокристалические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разности, которые в результате пластических деформаций формируют: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286248" y="5214950"/>
            <a:ext cx="45720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Пластические деформации антимонита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а) полисинтетические двойники, </a:t>
            </a:r>
          </a:p>
          <a:p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б) пластические изгибы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315277" y="6165305"/>
            <a:ext cx="828755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4000" b="1" i="1" dirty="0" smtClean="0">
                <a:latin typeface="Arial" pitchFamily="34" charset="0"/>
                <a:cs typeface="Arial" pitchFamily="34" charset="0"/>
              </a:rPr>
              <a:t>17</a:t>
            </a:r>
            <a:endParaRPr lang="ru-RU" sz="4000" b="1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14282" y="2071678"/>
            <a:ext cx="32861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полосы скольжения,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изгибы,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скручивания,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полисинтетические  двойники</a:t>
            </a:r>
            <a:endParaRPr lang="ru-RU" dirty="0"/>
          </a:p>
        </p:txBody>
      </p:sp>
      <p:grpSp>
        <p:nvGrpSpPr>
          <p:cNvPr id="18" name="Группа 17"/>
          <p:cNvGrpSpPr/>
          <p:nvPr/>
        </p:nvGrpSpPr>
        <p:grpSpPr>
          <a:xfrm>
            <a:off x="642910" y="3571876"/>
            <a:ext cx="3214710" cy="2992633"/>
            <a:chOff x="2643174" y="2214554"/>
            <a:chExt cx="2855575" cy="2492567"/>
          </a:xfrm>
        </p:grpSpPr>
        <p:pic>
          <p:nvPicPr>
            <p:cNvPr id="16" name="Picture 1" descr="C:\Users\я\Desktop\Новая папка (2)\1-1х10 Копировать.jpg 1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643174" y="2214554"/>
              <a:ext cx="2855575" cy="2447170"/>
            </a:xfrm>
            <a:prstGeom prst="rect">
              <a:avLst/>
            </a:prstGeom>
            <a:ln w="889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sp>
          <p:nvSpPr>
            <p:cNvPr id="17" name="Прямоугольник 16"/>
            <p:cNvSpPr/>
            <p:nvPr/>
          </p:nvSpPr>
          <p:spPr>
            <a:xfrm>
              <a:off x="2643174" y="4286256"/>
              <a:ext cx="313506" cy="4208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ru-RU" b="1" i="1" dirty="0" smtClean="0"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а)</a:t>
              </a:r>
              <a:endParaRPr lang="ru-RU" dirty="0"/>
            </a:p>
          </p:txBody>
        </p:sp>
      </p:grpSp>
      <p:grpSp>
        <p:nvGrpSpPr>
          <p:cNvPr id="21" name="Группа 20"/>
          <p:cNvGrpSpPr/>
          <p:nvPr/>
        </p:nvGrpSpPr>
        <p:grpSpPr>
          <a:xfrm>
            <a:off x="4643438" y="2000240"/>
            <a:ext cx="3473768" cy="2857520"/>
            <a:chOff x="5786446" y="3071810"/>
            <a:chExt cx="3116578" cy="2503666"/>
          </a:xfrm>
        </p:grpSpPr>
        <p:pic>
          <p:nvPicPr>
            <p:cNvPr id="19" name="Picture 2" descr="C:\Users\я\Desktop\Новая папка (2)\1-6-10х Копировать.jpg 1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786446" y="3071810"/>
              <a:ext cx="3116578" cy="2465395"/>
            </a:xfrm>
            <a:prstGeom prst="rect">
              <a:avLst/>
            </a:prstGeom>
            <a:ln w="889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sp>
          <p:nvSpPr>
            <p:cNvPr id="20" name="Прямоугольник 19"/>
            <p:cNvSpPr/>
            <p:nvPr/>
          </p:nvSpPr>
          <p:spPr>
            <a:xfrm>
              <a:off x="5786446" y="5214950"/>
              <a:ext cx="344626" cy="36052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ru-RU" b="1" i="1" dirty="0" smtClean="0"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б)</a:t>
              </a:r>
              <a:endParaRPr lang="ru-RU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785786" y="4917056"/>
            <a:ext cx="30003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Трещины скалывания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386714" y="6150138"/>
            <a:ext cx="757318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4000" b="1" i="1" dirty="0" smtClean="0">
                <a:latin typeface="Arial" pitchFamily="34" charset="0"/>
                <a:cs typeface="Arial" pitchFamily="34" charset="0"/>
              </a:rPr>
              <a:t>18</a:t>
            </a:r>
            <a:endParaRPr lang="ru-RU" sz="4000" b="1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571736" y="742874"/>
            <a:ext cx="43094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Хрупкие деформации антимонита: </a:t>
            </a:r>
            <a:endParaRPr lang="ru-RU" sz="2000" b="1" dirty="0"/>
          </a:p>
        </p:txBody>
      </p:sp>
      <p:pic>
        <p:nvPicPr>
          <p:cNvPr id="10" name="Picture 1" descr="C:\Users\я\Desktop\Новая папка (2)\1-2х10 Копировать.jpg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887903"/>
            <a:ext cx="3816424" cy="282698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1" name="Рисунок 10" descr="C:\Users\я\Desktop\Мэри\Диплом\Антимонит\фото\6067-1.4(1)\1-8-20х.jpg"/>
          <p:cNvPicPr/>
          <p:nvPr/>
        </p:nvPicPr>
        <p:blipFill>
          <a:blip r:embed="rId3" cstate="print">
            <a:extLst>
              <a:ext uri="{28A0092B-C50C-407E-A947-70E740481C1C}">
                <a14:useLocalDpi xmlns="" xmlns:lc="http://schemas.openxmlformats.org/drawingml/2006/lockedCanvas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2" y="2928934"/>
            <a:ext cx="3960440" cy="288032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2" name="Прямоугольник 11"/>
          <p:cNvSpPr/>
          <p:nvPr/>
        </p:nvSpPr>
        <p:spPr>
          <a:xfrm>
            <a:off x="4786314" y="2214554"/>
            <a:ext cx="40818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Полосы перегиба с трещинами отрыва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1000108"/>
            <a:ext cx="4605662" cy="720080"/>
          </a:xfrm>
        </p:spPr>
        <p:txBody>
          <a:bodyPr>
            <a:noAutofit/>
          </a:bodyPr>
          <a:lstStyle/>
          <a:p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 трещинам в зонах хрупких деформаций происходит развитие мелко- и тонкозернистого антимонита </a:t>
            </a:r>
            <a:endParaRPr lang="ru-RU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Содержимое 6" descr="C:\Users\я\Desktop\Мэри\Диплом\микрорзонд\14138a.jpg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lc="http://schemas.openxmlformats.org/drawingml/2006/locked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5000628" y="571480"/>
            <a:ext cx="3461514" cy="228601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179512" y="2915663"/>
            <a:ext cx="86787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Развитие деформаций ведет к увеличению полос грануляции. Результатом является образование среднезернистых агрегатов.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я\Desktop\Мэри\Диплом\Рисунки\шашки\6067-1.3\1-2-10х Х 2,1 Копировать.jpg 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28" y="3643314"/>
            <a:ext cx="3456383" cy="255916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217" name="Picture 1" descr="C:\Users\я\Desktop\Мэри\Диплом\Антимонит\фото\6067-1.5\1-2-20х Копировать.jpg 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10" y="3728491"/>
            <a:ext cx="3456384" cy="255802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8315244" y="6150114"/>
            <a:ext cx="828756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4000" b="1" i="1" dirty="0" smtClean="0">
                <a:latin typeface="Arial" pitchFamily="34" charset="0"/>
                <a:cs typeface="Arial" pitchFamily="34" charset="0"/>
              </a:rPr>
              <a:t>19</a:t>
            </a:r>
            <a:endParaRPr lang="ru-RU" sz="4000" b="1" i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928670"/>
            <a:ext cx="8784976" cy="4593692"/>
          </a:xfrm>
        </p:spPr>
        <p:txBody>
          <a:bodyPr>
            <a:noAutofit/>
          </a:bodyPr>
          <a:lstStyle/>
          <a:p>
            <a:pPr algn="just">
              <a:buNone/>
            </a:pPr>
            <a:endParaRPr lang="ru-RU" sz="1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Цель: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Дать петрографическую и минералогическую характеристику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Верхне-Янского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золотоносного района.</a:t>
            </a:r>
          </a:p>
          <a:p>
            <a:pPr algn="just">
              <a:buNone/>
            </a:pPr>
            <a:endParaRPr lang="ru-RU" sz="1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Задачи:</a:t>
            </a:r>
          </a:p>
          <a:p>
            <a:pPr algn="just"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1. Дать петрографическое описание пород осадочного комплекса района;</a:t>
            </a:r>
          </a:p>
          <a:p>
            <a:pPr marL="342900" indent="-342900" algn="just"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2. Определить минералогический состав гидротермальных кварц- антимонитовых жил;</a:t>
            </a:r>
          </a:p>
          <a:p>
            <a:pPr algn="just"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3. Определить  последовательность образования минералов в изученных жилах.</a:t>
            </a:r>
          </a:p>
          <a:p>
            <a:pPr algn="just">
              <a:buNone/>
            </a:pP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Основой дипломной работы послужили: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10 образцов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, характеризующих вмещающие породы и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кварц-сульфидные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жилы.</a:t>
            </a:r>
          </a:p>
          <a:p>
            <a:pPr algn="just">
              <a:buNone/>
            </a:pP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Для написания теоретической части, использовались данные проекта ОАО «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Янгеология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» на геологическое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доизучение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площади: «ГДП-200 листов 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R-53-XXI, XXII (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Джанкынская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площадь).</a:t>
            </a:r>
          </a:p>
          <a:p>
            <a:pPr algn="just"/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843808" y="231796"/>
            <a:ext cx="280831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000" b="1" dirty="0" smtClean="0">
                <a:latin typeface="Times New Roman" pitchFamily="18" charset="0"/>
                <a:cs typeface="Times New Roman" pitchFamily="18" charset="0"/>
              </a:rPr>
              <a:t>Введение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8244408" y="6088559"/>
            <a:ext cx="432047" cy="76944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4400" b="1" i="1" dirty="0" smtClean="0">
                <a:latin typeface="Arial" pitchFamily="34" charset="0"/>
                <a:cs typeface="Arial" pitchFamily="34" charset="0"/>
              </a:rPr>
              <a:t>2</a:t>
            </a:r>
            <a:endParaRPr lang="ru-RU" sz="4400" b="1" i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857232"/>
            <a:ext cx="8929718" cy="73262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 Кроме описанных выше структурных разновидностей антимонита в образцах встречается еще один вид –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ксеноморфный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69" name="Picture 1" descr="C:\Users\я\Desktop\Новая папка (2)\1-1а-2х Копировать.jpg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928802"/>
            <a:ext cx="3664769" cy="271464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170" name="Picture 2" descr="C:\Users\я\Desktop\Новая папка (2)\1-6-2х Копировать.jpg 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2714620"/>
            <a:ext cx="3864594" cy="286434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8315244" y="6150114"/>
            <a:ext cx="828756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4000" b="1" i="1" dirty="0" smtClean="0">
                <a:latin typeface="Arial" pitchFamily="34" charset="0"/>
                <a:cs typeface="Arial" pitchFamily="34" charset="0"/>
              </a:rPr>
              <a:t>20</a:t>
            </a:r>
            <a:endParaRPr lang="ru-RU" sz="4000" b="1" i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51520" y="740615"/>
            <a:ext cx="639218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Кристаллический деформированный антимонит;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Гранулированный или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перекристаллизованный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антимонит;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Ксеноморфный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антимонит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700494" y="6429396"/>
            <a:ext cx="18002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Ксеноморфный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57158" y="4214818"/>
            <a:ext cx="216024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Деформированный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550604" y="4233454"/>
            <a:ext cx="245055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Перекристаллизованный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3797" name="Picture 5" descr="C:\Users\я\Desktop\Мэри\Диплом\Рисунки\шашки\6067-1.3\1-1-2х Копировать.jpg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43240" y="4357694"/>
            <a:ext cx="2653466" cy="196668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3798" name="Picture 6" descr="C:\Users\я\Desktop\Мэри\Диплом\Рисунки\шашки\6067-1.4а\1-7-10хХ Копировать.jpg 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8428" y="1916833"/>
            <a:ext cx="2907688" cy="215511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Рисунок 8" descr="C:\Users\я\Desktop\Мэри\Диплом\Антимонит\фото\6067-1.5\1-2-20х Копировать.jpg 2.jpg"/>
          <p:cNvPicPr/>
          <p:nvPr/>
        </p:nvPicPr>
        <p:blipFill>
          <a:blip r:embed="rId4" cstate="print">
            <a:extLst>
              <a:ext uri="{28A0092B-C50C-407E-A947-70E740481C1C}">
                <a14:useLocalDpi xmlns="" xmlns:lc="http://schemas.openxmlformats.org/drawingml/2006/lockedCanvas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3570" y="1928802"/>
            <a:ext cx="3176902" cy="214314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8172400" y="5949280"/>
            <a:ext cx="971599" cy="76944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4400" b="1" i="1" dirty="0" smtClean="0">
                <a:latin typeface="Arial" pitchFamily="34" charset="0"/>
                <a:cs typeface="Arial" pitchFamily="34" charset="0"/>
              </a:rPr>
              <a:t>21</a:t>
            </a:r>
            <a:endParaRPr lang="ru-RU" sz="4400" b="1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071538" y="357166"/>
            <a:ext cx="24647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Три типа антимонита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00364" y="1857364"/>
            <a:ext cx="3357586" cy="928694"/>
          </a:xfrm>
        </p:spPr>
        <p:txBody>
          <a:bodyPr>
            <a:noAutofit/>
          </a:bodyPr>
          <a:lstStyle/>
          <a:p>
            <a:pPr algn="just"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VHN max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= 214,36кг/мм</a:t>
            </a:r>
            <a:r>
              <a:rPr lang="ru-RU" sz="1800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; </a:t>
            </a:r>
          </a:p>
          <a:p>
            <a:pPr algn="just"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VHN min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= 87,33кг/мм</a:t>
            </a:r>
            <a:r>
              <a:rPr lang="ru-RU" sz="1800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..</a:t>
            </a:r>
          </a:p>
          <a:p>
            <a:pPr algn="just"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VHN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ср. = 125,281кг/мм</a:t>
            </a:r>
            <a:r>
              <a:rPr lang="en-US" sz="1800" b="1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; </a:t>
            </a:r>
          </a:p>
          <a:p>
            <a:pPr algn="just">
              <a:buNone/>
            </a:pP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8215338" y="6150138"/>
            <a:ext cx="928694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4000" b="1" i="1" dirty="0" smtClean="0">
                <a:latin typeface="Arial" pitchFamily="34" charset="0"/>
                <a:cs typeface="Arial" pitchFamily="34" charset="0"/>
              </a:rPr>
              <a:t>22</a:t>
            </a:r>
            <a:endParaRPr lang="ru-RU" sz="4000" b="1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Заголовок 1"/>
          <p:cNvSpPr>
            <a:spLocks noGrp="1"/>
          </p:cNvSpPr>
          <p:nvPr>
            <p:ph type="title"/>
          </p:nvPr>
        </p:nvSpPr>
        <p:spPr>
          <a:xfrm>
            <a:off x="571472" y="3000372"/>
            <a:ext cx="3133582" cy="428628"/>
          </a:xfrm>
        </p:spPr>
        <p:txBody>
          <a:bodyPr>
            <a:normAutofit/>
          </a:bodyPr>
          <a:lstStyle/>
          <a:p>
            <a:r>
              <a:rPr lang="ru-RU" sz="1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Перекристализованный</a:t>
            </a:r>
            <a:endParaRPr lang="ru-RU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Заголовок 1"/>
          <p:cNvSpPr txBox="1">
            <a:spLocks/>
          </p:cNvSpPr>
          <p:nvPr/>
        </p:nvSpPr>
        <p:spPr>
          <a:xfrm>
            <a:off x="285720" y="4453096"/>
            <a:ext cx="2491086" cy="404664"/>
          </a:xfrm>
          <a:prstGeom prst="rect">
            <a:avLst/>
          </a:prstGeom>
        </p:spPr>
        <p:txBody>
          <a:bodyPr vert="horz" lIns="0" rIns="0" bIns="0" anchor="b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Ксеноморфный</a:t>
            </a:r>
            <a:endParaRPr kumimoji="0" lang="ru-RU" sz="2000" b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28596" y="1630908"/>
            <a:ext cx="22569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Деформированный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500034" y="5988626"/>
            <a:ext cx="70723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Справочное значение </a:t>
            </a:r>
            <a:r>
              <a:rPr lang="ru-RU" b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микротвердости</a:t>
            </a:r>
            <a:r>
              <a:rPr lang="ru-RU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антимонита</a:t>
            </a: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	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71-86  </a:t>
            </a: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кг/мм</a:t>
            </a:r>
            <a:r>
              <a:rPr lang="ru-RU" baseline="30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</a:t>
            </a:r>
            <a:endParaRPr lang="ru-RU" dirty="0"/>
          </a:p>
        </p:txBody>
      </p:sp>
      <p:sp>
        <p:nvSpPr>
          <p:cNvPr id="10" name="Содержимое 2"/>
          <p:cNvSpPr txBox="1">
            <a:spLocks/>
          </p:cNvSpPr>
          <p:nvPr/>
        </p:nvSpPr>
        <p:spPr>
          <a:xfrm>
            <a:off x="3071802" y="3214686"/>
            <a:ext cx="3286148" cy="1000132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274320" lvl="0" indent="-274320" algn="just">
              <a:spcBef>
                <a:spcPct val="20000"/>
              </a:spcBef>
              <a:buClr>
                <a:schemeClr val="accent3"/>
              </a:buClr>
              <a:buSzPct val="95000"/>
            </a:pP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	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VHN max</a:t>
            </a: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=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148,86 </a:t>
            </a: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кг/мм</a:t>
            </a:r>
            <a:r>
              <a:rPr kumimoji="0" lang="ru-RU" b="0" i="0" u="none" strike="noStrike" kern="120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</a:t>
            </a: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; </a:t>
            </a:r>
          </a:p>
          <a:p>
            <a:pPr marL="274320" lvl="0" indent="-274320" algn="just">
              <a:spcBef>
                <a:spcPct val="20000"/>
              </a:spcBef>
              <a:buClr>
                <a:schemeClr val="accent3"/>
              </a:buClr>
              <a:buSzPct val="95000"/>
            </a:pP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	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VHN min</a:t>
            </a: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=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80,35</a:t>
            </a: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кг/мм</a:t>
            </a:r>
            <a:r>
              <a:rPr kumimoji="0" lang="ru-RU" b="0" i="0" u="none" strike="noStrike" kern="120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</a:t>
            </a: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..</a:t>
            </a:r>
          </a:p>
          <a:p>
            <a:pPr marL="274320" lvl="0" indent="-274320" algn="just">
              <a:spcBef>
                <a:spcPct val="20000"/>
              </a:spcBef>
              <a:buClr>
                <a:schemeClr val="accent3"/>
              </a:buClr>
              <a:buSzPct val="95000"/>
            </a:pP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	</a:t>
            </a: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VHN</a:t>
            </a: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ср. =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112,787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кг/мм</a:t>
            </a:r>
            <a:r>
              <a:rPr kumimoji="0" lang="en-US" b="1" i="0" u="none" strike="noStrike" kern="120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</a:t>
            </a: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; </a:t>
            </a:r>
          </a:p>
          <a:p>
            <a:pPr marL="274320" marR="0" lvl="0" indent="-27432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endParaRPr kumimoji="0" lang="ru-RU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57158" y="853843"/>
            <a:ext cx="77153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Микротвердость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определялась под нагрузкой 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= 100 г, в течении 10 сек. </a:t>
            </a:r>
          </a:p>
          <a:p>
            <a:pPr algn="just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На каждом минерале проводилась серия экспериментов из 30 измерений.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1285852" y="142852"/>
            <a:ext cx="621510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Условия измерения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микротвердости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антимонита</a:t>
            </a:r>
            <a:endParaRPr lang="ru-RU" sz="2000" b="1" dirty="0"/>
          </a:p>
        </p:txBody>
      </p:sp>
      <p:sp>
        <p:nvSpPr>
          <p:cNvPr id="13" name="Содержимое 2"/>
          <p:cNvSpPr txBox="1">
            <a:spLocks/>
          </p:cNvSpPr>
          <p:nvPr/>
        </p:nvSpPr>
        <p:spPr>
          <a:xfrm>
            <a:off x="3071802" y="4643446"/>
            <a:ext cx="3286148" cy="1000132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274320" lvl="0" indent="-274320" algn="just">
              <a:spcBef>
                <a:spcPct val="20000"/>
              </a:spcBef>
              <a:buClr>
                <a:schemeClr val="accent3"/>
              </a:buClr>
              <a:buSzPct val="95000"/>
            </a:pP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	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VHN max</a:t>
            </a: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= </a:t>
            </a: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229,40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кг/мм</a:t>
            </a:r>
            <a:r>
              <a:rPr kumimoji="0" lang="ru-RU" b="0" i="0" u="none" strike="noStrike" kern="120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</a:t>
            </a: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; </a:t>
            </a:r>
          </a:p>
          <a:p>
            <a:pPr marL="274320" lvl="0" indent="-274320" algn="just">
              <a:spcBef>
                <a:spcPct val="20000"/>
              </a:spcBef>
              <a:buClr>
                <a:schemeClr val="accent3"/>
              </a:buClr>
              <a:buSzPct val="95000"/>
            </a:pP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	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VHN min</a:t>
            </a: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= </a:t>
            </a: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87,34</a:t>
            </a: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кг/мм</a:t>
            </a:r>
            <a:r>
              <a:rPr kumimoji="0" lang="ru-RU" b="0" i="0" u="none" strike="noStrike" kern="120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</a:t>
            </a: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..</a:t>
            </a:r>
          </a:p>
          <a:p>
            <a:pPr marL="274320" lvl="0" indent="-274320" algn="just">
              <a:spcBef>
                <a:spcPct val="20000"/>
              </a:spcBef>
              <a:buClr>
                <a:schemeClr val="accent3"/>
              </a:buClr>
              <a:buSzPct val="95000"/>
            </a:pP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	</a:t>
            </a: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VHN</a:t>
            </a: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ср. = </a:t>
            </a:r>
            <a:r>
              <a:rPr lang="ru-RU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138,84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кг/мм</a:t>
            </a:r>
            <a:r>
              <a:rPr kumimoji="0" lang="en-US" b="1" i="0" u="none" strike="noStrike" kern="120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</a:t>
            </a: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; </a:t>
            </a:r>
          </a:p>
          <a:p>
            <a:pPr marL="274320" marR="0" lvl="0" indent="-27432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endParaRPr kumimoji="0" lang="ru-RU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8315276" y="6150138"/>
            <a:ext cx="828756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4000" b="1" i="1" dirty="0" smtClean="0">
                <a:latin typeface="Arial" pitchFamily="34" charset="0"/>
                <a:cs typeface="Arial" pitchFamily="34" charset="0"/>
              </a:rPr>
              <a:t>23</a:t>
            </a:r>
            <a:endParaRPr lang="ru-RU" sz="4000" b="1" i="1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5" name="Диаграмма 14"/>
          <p:cNvGraphicFramePr/>
          <p:nvPr/>
        </p:nvGraphicFramePr>
        <p:xfrm>
          <a:off x="285720" y="1000108"/>
          <a:ext cx="4214842" cy="29352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6" name="Диаграмма 15"/>
          <p:cNvGraphicFramePr/>
          <p:nvPr/>
        </p:nvGraphicFramePr>
        <p:xfrm>
          <a:off x="4500562" y="4000504"/>
          <a:ext cx="4286280" cy="26432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1" name="Диаграмма 10"/>
          <p:cNvGraphicFramePr/>
          <p:nvPr/>
        </p:nvGraphicFramePr>
        <p:xfrm>
          <a:off x="214282" y="4071942"/>
          <a:ext cx="3929090" cy="25717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2" name="Диаграмма 11"/>
          <p:cNvGraphicFramePr/>
          <p:nvPr/>
        </p:nvGraphicFramePr>
        <p:xfrm>
          <a:off x="4429124" y="1071546"/>
          <a:ext cx="4429156" cy="27860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1756140" y="285728"/>
            <a:ext cx="5959132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000" b="1" dirty="0" smtClean="0">
                <a:latin typeface="Times New Roman" pitchFamily="18" charset="0"/>
                <a:cs typeface="Times New Roman" pitchFamily="18" charset="0"/>
              </a:rPr>
              <a:t>Спектры отражения антимонита</a:t>
            </a:r>
            <a:endParaRPr lang="ru-RU" sz="3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1398229" y="571480"/>
            <a:ext cx="5816977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000" b="1" dirty="0" smtClean="0">
                <a:latin typeface="Times New Roman" pitchFamily="18" charset="0"/>
                <a:cs typeface="Times New Roman" pitchFamily="18" charset="0"/>
              </a:rPr>
              <a:t>Химический состав антимонита</a:t>
            </a:r>
            <a:endParaRPr lang="ru-RU" sz="3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8386714" y="6150138"/>
            <a:ext cx="757318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4000" b="1" i="1" dirty="0" smtClean="0">
                <a:latin typeface="Arial" pitchFamily="34" charset="0"/>
                <a:cs typeface="Arial" pitchFamily="34" charset="0"/>
              </a:rPr>
              <a:t>24</a:t>
            </a:r>
            <a:endParaRPr lang="ru-RU" sz="4000" b="1" i="1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1000100" y="1556792"/>
          <a:ext cx="6786609" cy="1876298"/>
        </p:xfrm>
        <a:graphic>
          <a:graphicData uri="http://schemas.openxmlformats.org/drawingml/2006/table">
            <a:tbl>
              <a:tblPr/>
              <a:tblGrid>
                <a:gridCol w="2633664"/>
                <a:gridCol w="1325408"/>
                <a:gridCol w="1417674"/>
                <a:gridCol w="1409863"/>
              </a:tblGrid>
              <a:tr h="42881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Sb</a:t>
                      </a:r>
                      <a:endParaRPr lang="ru-RU" sz="1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S</a:t>
                      </a:r>
                      <a:endParaRPr lang="ru-RU" sz="1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Сумма</a:t>
                      </a:r>
                      <a:endParaRPr lang="ru-RU" sz="1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881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Деформированный</a:t>
                      </a:r>
                      <a:endParaRPr lang="ru-RU" sz="1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71.38</a:t>
                      </a:r>
                      <a:endParaRPr lang="ru-RU" sz="1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28</a:t>
                      </a:r>
                      <a:r>
                        <a:rPr lang="en-US" sz="18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.00</a:t>
                      </a:r>
                      <a:endParaRPr lang="ru-RU" sz="1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99.38</a:t>
                      </a:r>
                      <a:endParaRPr lang="ru-RU" sz="18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253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err="1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Перекристализованный</a:t>
                      </a:r>
                      <a:endParaRPr lang="ru-RU" sz="1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71.48</a:t>
                      </a:r>
                      <a:endParaRPr lang="ru-RU" sz="1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28.03</a:t>
                      </a:r>
                      <a:endParaRPr lang="ru-RU" sz="1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99.52</a:t>
                      </a:r>
                      <a:endParaRPr lang="ru-RU" sz="18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613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err="1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Ксеноморфный</a:t>
                      </a:r>
                      <a:r>
                        <a:rPr lang="ru-RU" sz="18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	</a:t>
                      </a:r>
                      <a:endParaRPr lang="ru-RU" sz="1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71.78</a:t>
                      </a:r>
                      <a:endParaRPr lang="ru-RU" sz="1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27.87</a:t>
                      </a:r>
                      <a:endParaRPr lang="ru-RU" sz="1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99.65</a:t>
                      </a:r>
                      <a:endParaRPr lang="ru-RU" sz="18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169" name="Rectangle 1"/>
          <p:cNvSpPr>
            <a:spLocks noChangeArrowheads="1"/>
          </p:cNvSpPr>
          <p:nvPr/>
        </p:nvSpPr>
        <p:spPr bwMode="auto">
          <a:xfrm>
            <a:off x="467544" y="3857628"/>
            <a:ext cx="5247464" cy="1897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Эмпирическая формула</a:t>
            </a:r>
          </a:p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600" b="1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Деформированный		</a:t>
            </a:r>
            <a:r>
              <a:rPr lang="en-US" sz="16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</a:t>
            </a:r>
            <a:r>
              <a:rPr kumimoji="0" lang="en-US" sz="16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</a:t>
            </a:r>
            <a:r>
              <a:rPr kumimoji="0" lang="ru-RU" sz="1600" i="0" u="none" strike="noStrike" cap="none" normalizeH="0" baseline="-3000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2.01</a:t>
            </a:r>
            <a:r>
              <a:rPr kumimoji="0" lang="en-US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</a:t>
            </a:r>
            <a:r>
              <a:rPr kumimoji="0" lang="ru-RU" sz="1600" i="0" u="none" strike="noStrike" cap="none" normalizeH="0" baseline="-3000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2.99</a:t>
            </a:r>
            <a:endParaRPr kumimoji="0" lang="en-US" sz="1600" i="0" u="none" strike="noStrike" cap="none" normalizeH="0" baseline="-3000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i="0" u="none" strike="noStrike" cap="none" normalizeH="0" baseline="-3000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Перекристализованный</a:t>
            </a:r>
            <a:r>
              <a:rPr lang="ru-RU" sz="1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		</a:t>
            </a:r>
            <a:r>
              <a:rPr lang="en-US" sz="16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</a:t>
            </a:r>
            <a:r>
              <a:rPr kumimoji="0" lang="en-US" sz="16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</a:t>
            </a:r>
            <a:r>
              <a:rPr kumimoji="0" lang="ru-RU" sz="1600" i="0" u="none" strike="noStrike" cap="none" normalizeH="0" baseline="-3000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2.01</a:t>
            </a:r>
            <a:r>
              <a:rPr kumimoji="0" lang="en-US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</a:t>
            </a:r>
            <a:r>
              <a:rPr kumimoji="0" lang="ru-RU" sz="1600" i="0" u="none" strike="noStrike" cap="none" normalizeH="0" baseline="-3000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2.99</a:t>
            </a: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i="0" u="none" strike="noStrike" cap="none" normalizeH="0" baseline="-3000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indent="45085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Ксеноморфный</a:t>
            </a:r>
            <a: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			</a:t>
            </a:r>
            <a:r>
              <a:rPr lang="en-US" sz="1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Sb</a:t>
            </a:r>
            <a:r>
              <a:rPr lang="en-US" sz="1600" baseline="-30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2.01</a:t>
            </a:r>
            <a:r>
              <a:rPr lang="en-US" sz="1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</a:t>
            </a:r>
            <a:r>
              <a:rPr lang="en-US" sz="1600" baseline="-30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2.99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85786" y="357166"/>
            <a:ext cx="5857884" cy="593734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3000" b="1" dirty="0" smtClean="0">
                <a:latin typeface="Times New Roman" pitchFamily="18" charset="0"/>
                <a:cs typeface="Times New Roman" pitchFamily="18" charset="0"/>
              </a:rPr>
              <a:t>Сфалерит (</a:t>
            </a:r>
            <a:r>
              <a:rPr lang="en-US" sz="3000" b="1" dirty="0" err="1" smtClean="0">
                <a:latin typeface="Times New Roman" pitchFamily="18" charset="0"/>
                <a:cs typeface="Times New Roman" pitchFamily="18" charset="0"/>
              </a:rPr>
              <a:t>ZnS</a:t>
            </a:r>
            <a:r>
              <a:rPr lang="ru-RU" sz="3000" b="1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ru-RU" sz="3000" b="1" dirty="0"/>
          </a:p>
        </p:txBody>
      </p:sp>
      <p:pic>
        <p:nvPicPr>
          <p:cNvPr id="6146" name="Picture 2" descr="C:\Users\я\Desktop\Мэри\Диплом\сфалерит\фото\7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4480" y="2071678"/>
            <a:ext cx="4900965" cy="363248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8386714" y="6150138"/>
            <a:ext cx="757318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4000" b="1" i="1" dirty="0" smtClean="0">
                <a:latin typeface="Arial" pitchFamily="34" charset="0"/>
                <a:cs typeface="Arial" pitchFamily="34" charset="0"/>
              </a:rPr>
              <a:t>25</a:t>
            </a:r>
            <a:endParaRPr lang="ru-RU" sz="4000" b="1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57224" y="1357298"/>
            <a:ext cx="67866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Форма выделений: зернистые агрегаты,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ксеноморфные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выделения.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071670" y="5907305"/>
            <a:ext cx="400052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Зерно сфалерита в </a:t>
            </a:r>
            <a:r>
              <a:rPr lang="ru-RU" sz="1400" i="1" dirty="0" err="1" smtClean="0">
                <a:latin typeface="Times New Roman" pitchFamily="18" charset="0"/>
                <a:cs typeface="Times New Roman" pitchFamily="18" charset="0"/>
              </a:rPr>
              <a:t>ксеноморфном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 антимоните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643042" y="500042"/>
            <a:ext cx="5857916" cy="454278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3000" b="1" dirty="0" smtClean="0">
                <a:latin typeface="Times New Roman" pitchFamily="18" charset="0"/>
                <a:cs typeface="Times New Roman" pitchFamily="18" charset="0"/>
              </a:rPr>
              <a:t>Спектры отражения сфалерита</a:t>
            </a:r>
            <a:endParaRPr lang="ru-RU" sz="3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865" name="Rectangle 1"/>
          <p:cNvSpPr>
            <a:spLocks noChangeArrowheads="1"/>
          </p:cNvSpPr>
          <p:nvPr/>
        </p:nvSpPr>
        <p:spPr bwMode="auto">
          <a:xfrm>
            <a:off x="0" y="-48399"/>
            <a:ext cx="678391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643042" y="5357826"/>
            <a:ext cx="212955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i="1" dirty="0" smtClean="0"/>
              <a:t>А) Экспериментальный</a:t>
            </a:r>
            <a:endParaRPr lang="ru-RU" sz="1400" i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6072198" y="5429264"/>
            <a:ext cx="133998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Б) Эталонный </a:t>
            </a:r>
          </a:p>
        </p:txBody>
      </p:sp>
      <p:graphicFrame>
        <p:nvGraphicFramePr>
          <p:cNvPr id="10" name="Диаграмма 9"/>
          <p:cNvGraphicFramePr/>
          <p:nvPr/>
        </p:nvGraphicFramePr>
        <p:xfrm>
          <a:off x="4643438" y="1571612"/>
          <a:ext cx="4071966" cy="34518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6" name="Диаграмма 15"/>
          <p:cNvGraphicFramePr/>
          <p:nvPr/>
        </p:nvGraphicFramePr>
        <p:xfrm>
          <a:off x="357158" y="1643050"/>
          <a:ext cx="3962720" cy="33786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7" name="Прямоугольник 16"/>
          <p:cNvSpPr/>
          <p:nvPr/>
        </p:nvSpPr>
        <p:spPr>
          <a:xfrm>
            <a:off x="8315277" y="6150138"/>
            <a:ext cx="828755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4000" b="1" i="1" dirty="0" smtClean="0">
                <a:latin typeface="Arial" pitchFamily="34" charset="0"/>
                <a:cs typeface="Arial" pitchFamily="34" charset="0"/>
              </a:rPr>
              <a:t>26</a:t>
            </a:r>
            <a:endParaRPr lang="ru-RU" sz="4000" b="1" i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1"/>
          <p:cNvSpPr>
            <a:spLocks noChangeArrowheads="1"/>
          </p:cNvSpPr>
          <p:nvPr/>
        </p:nvSpPr>
        <p:spPr bwMode="auto">
          <a:xfrm>
            <a:off x="0" y="-48399"/>
            <a:ext cx="678391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85720" y="3000372"/>
            <a:ext cx="63927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Справочное значение </a:t>
            </a:r>
            <a:r>
              <a:rPr lang="ru-RU" sz="1600" b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микротвердости</a:t>
            </a:r>
            <a:r>
              <a:rPr lang="ru-RU" sz="16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сфалерита = </a:t>
            </a:r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208-224</a:t>
            </a:r>
            <a:r>
              <a:rPr lang="ru-RU" sz="16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кг/мм</a:t>
            </a:r>
            <a:r>
              <a:rPr lang="ru-RU" sz="1600" b="1" baseline="30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</a:t>
            </a:r>
            <a:r>
              <a:rPr lang="en-US" sz="1600" b="1" baseline="30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</a:t>
            </a:r>
            <a:endParaRPr lang="ru-RU" sz="1600" b="1" baseline="30000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r>
              <a:rPr lang="en-US" sz="1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(Edited by A.J. </a:t>
            </a:r>
            <a:r>
              <a:rPr lang="en-US" sz="16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Criddle</a:t>
            </a:r>
            <a:r>
              <a:rPr lang="en-US" sz="1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and C.J. Stanley)</a:t>
            </a:r>
            <a:r>
              <a:rPr lang="ru-RU" sz="1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lang="ru-RU" sz="1600" dirty="0"/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642910" y="5568751"/>
            <a:ext cx="6143668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Эмпирическая формула сфалерита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</a:t>
            </a:r>
          </a:p>
          <a:p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b="1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(Zn</a:t>
            </a:r>
            <a:r>
              <a:rPr lang="en-US" i="1" baseline="-25000" dirty="0" smtClean="0">
                <a:latin typeface="Times New Roman" pitchFamily="18" charset="0"/>
                <a:cs typeface="Times New Roman" pitchFamily="18" charset="0"/>
              </a:rPr>
              <a:t>0.96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Fe</a:t>
            </a:r>
            <a:r>
              <a:rPr lang="en-US" i="1" baseline="-25000" dirty="0" smtClean="0">
                <a:latin typeface="Times New Roman" pitchFamily="18" charset="0"/>
                <a:cs typeface="Times New Roman" pitchFamily="18" charset="0"/>
              </a:rPr>
              <a:t>0.01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i="1" baseline="-25000" dirty="0" smtClean="0">
                <a:latin typeface="Times New Roman" pitchFamily="18" charset="0"/>
                <a:cs typeface="Times New Roman" pitchFamily="18" charset="0"/>
              </a:rPr>
              <a:t>0.97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S</a:t>
            </a:r>
            <a:r>
              <a:rPr lang="en-US" i="1" baseline="-25000" dirty="0" smtClean="0">
                <a:latin typeface="Times New Roman" pitchFamily="18" charset="0"/>
                <a:cs typeface="Times New Roman" pitchFamily="18" charset="0"/>
              </a:rPr>
              <a:t>1.03</a:t>
            </a:r>
            <a:endParaRPr kumimoji="0" lang="ru-RU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5" name="Таблица 14"/>
          <p:cNvGraphicFramePr>
            <a:graphicFrameLocks noGrp="1"/>
          </p:cNvGraphicFramePr>
          <p:nvPr/>
        </p:nvGraphicFramePr>
        <p:xfrm>
          <a:off x="1428728" y="4429132"/>
          <a:ext cx="6357980" cy="785818"/>
        </p:xfrm>
        <a:graphic>
          <a:graphicData uri="http://schemas.openxmlformats.org/drawingml/2006/table">
            <a:tbl>
              <a:tblPr/>
              <a:tblGrid>
                <a:gridCol w="1271596"/>
                <a:gridCol w="1271596"/>
                <a:gridCol w="1271596"/>
                <a:gridCol w="1271596"/>
                <a:gridCol w="1271596"/>
              </a:tblGrid>
              <a:tr h="39290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Zn</a:t>
                      </a:r>
                      <a:endParaRPr lang="ru-RU" sz="1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Fe</a:t>
                      </a:r>
                      <a:endParaRPr lang="ru-RU" sz="1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S</a:t>
                      </a:r>
                      <a:endParaRPr lang="ru-RU" sz="1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сумма</a:t>
                      </a:r>
                      <a:endParaRPr lang="ru-RU" sz="1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290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Сфалерит</a:t>
                      </a:r>
                      <a:endParaRPr lang="ru-RU" sz="1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64.</a:t>
                      </a:r>
                      <a:r>
                        <a:rPr lang="en-US" sz="18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82</a:t>
                      </a:r>
                      <a:endParaRPr lang="ru-RU" sz="1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0.77</a:t>
                      </a:r>
                      <a:endParaRPr lang="ru-RU" sz="1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33.</a:t>
                      </a:r>
                      <a:r>
                        <a:rPr lang="en-US" sz="1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96</a:t>
                      </a:r>
                      <a:endParaRPr lang="ru-RU" sz="1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99.76</a:t>
                      </a:r>
                      <a:endParaRPr lang="ru-RU" sz="1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7" name="Прямоугольник 16"/>
          <p:cNvSpPr/>
          <p:nvPr/>
        </p:nvSpPr>
        <p:spPr>
          <a:xfrm>
            <a:off x="8386715" y="6150138"/>
            <a:ext cx="757317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4000" b="1" i="1" dirty="0" smtClean="0">
                <a:latin typeface="Arial" pitchFamily="34" charset="0"/>
                <a:cs typeface="Arial" pitchFamily="34" charset="0"/>
              </a:rPr>
              <a:t>27</a:t>
            </a:r>
            <a:endParaRPr lang="ru-RU" sz="4000" b="1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85720" y="1000108"/>
            <a:ext cx="77153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Микротвердость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определялась под нагрузкой 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= 50 г, в течении 10 сек. </a:t>
            </a:r>
          </a:p>
          <a:p>
            <a:pPr algn="just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Проводилась серия экспериментов из 30 измерений.</a:t>
            </a:r>
            <a:endParaRPr lang="ru-RU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214282" y="571480"/>
            <a:ext cx="52864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Условия измерения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микротвердости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сфалерита</a:t>
            </a:r>
            <a:endParaRPr lang="ru-RU" b="1" dirty="0"/>
          </a:p>
        </p:txBody>
      </p:sp>
      <p:sp>
        <p:nvSpPr>
          <p:cNvPr id="20" name="Содержимое 2"/>
          <p:cNvSpPr>
            <a:spLocks noGrp="1"/>
          </p:cNvSpPr>
          <p:nvPr>
            <p:ph idx="1"/>
          </p:nvPr>
        </p:nvSpPr>
        <p:spPr>
          <a:xfrm>
            <a:off x="3000364" y="1714488"/>
            <a:ext cx="3357586" cy="1000132"/>
          </a:xfrm>
        </p:spPr>
        <p:txBody>
          <a:bodyPr>
            <a:noAutofit/>
          </a:bodyPr>
          <a:lstStyle/>
          <a:p>
            <a:pPr algn="just"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VHN max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= </a:t>
            </a:r>
            <a:r>
              <a:rPr lang="ru-RU" sz="18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356,74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кг/мм</a:t>
            </a:r>
            <a:r>
              <a:rPr lang="ru-RU" sz="1800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; </a:t>
            </a:r>
          </a:p>
          <a:p>
            <a:pPr algn="just"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VHN min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= </a:t>
            </a:r>
            <a:r>
              <a:rPr lang="ru-RU" sz="18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162,38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кг/мм</a:t>
            </a:r>
            <a:r>
              <a:rPr lang="ru-RU" sz="1800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..</a:t>
            </a:r>
          </a:p>
          <a:p>
            <a:pPr algn="just"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VHN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ср. = </a:t>
            </a:r>
            <a:r>
              <a:rPr lang="ru-RU" sz="18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255,74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кг/мм</a:t>
            </a:r>
            <a:r>
              <a:rPr lang="en-US" sz="1800" b="1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; </a:t>
            </a:r>
          </a:p>
          <a:p>
            <a:pPr algn="just">
              <a:buNone/>
            </a:pP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71472" y="3929066"/>
            <a:ext cx="24288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Химический состав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142852"/>
            <a:ext cx="8229600" cy="552124"/>
          </a:xfrm>
        </p:spPr>
        <p:txBody>
          <a:bodyPr>
            <a:normAutofit/>
          </a:bodyPr>
          <a:lstStyle/>
          <a:p>
            <a:pPr algn="ctr"/>
            <a:r>
              <a:rPr lang="ru-RU" sz="3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Пирит </a:t>
            </a:r>
            <a:r>
              <a:rPr lang="en-US" sz="3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Fe S</a:t>
            </a:r>
            <a:r>
              <a:rPr lang="en-US" sz="3000" b="1" baseline="-25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ru-RU" sz="3000" baseline="-25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785794"/>
            <a:ext cx="4071966" cy="642942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Форма зерна- ромбическая, вытянутая. </a:t>
            </a:r>
          </a:p>
        </p:txBody>
      </p:sp>
      <p:pic>
        <p:nvPicPr>
          <p:cNvPr id="4" name="Содержимое 3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lc="http://schemas.openxmlformats.org/drawingml/2006/lockedCanvas" xmlns="" val="0"/>
              </a:ext>
            </a:extLst>
          </a:blip>
          <a:stretch>
            <a:fillRect/>
          </a:stretch>
        </p:blipFill>
        <p:spPr>
          <a:xfrm>
            <a:off x="5214942" y="1000108"/>
            <a:ext cx="3312368" cy="309634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8386714" y="6150138"/>
            <a:ext cx="757318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4000" b="1" i="1" dirty="0" smtClean="0">
                <a:latin typeface="Arial" pitchFamily="34" charset="0"/>
                <a:cs typeface="Arial" pitchFamily="34" charset="0"/>
              </a:rPr>
              <a:t>28</a:t>
            </a:r>
            <a:endParaRPr lang="ru-RU" sz="4000" b="1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Содержимое 2"/>
          <p:cNvSpPr txBox="1">
            <a:spLocks/>
          </p:cNvSpPr>
          <p:nvPr/>
        </p:nvSpPr>
        <p:spPr>
          <a:xfrm>
            <a:off x="357158" y="3143248"/>
            <a:ext cx="3357586" cy="928694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274320" lvl="0" indent="-274320" algn="just">
              <a:spcBef>
                <a:spcPct val="20000"/>
              </a:spcBef>
              <a:buClr>
                <a:schemeClr val="accent3"/>
              </a:buClr>
              <a:buSzPct val="95000"/>
            </a:pP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	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VHN max</a:t>
            </a: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=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1574.89кг/мм</a:t>
            </a:r>
            <a:r>
              <a:rPr lang="ru-RU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; </a:t>
            </a:r>
          </a:p>
          <a:p>
            <a:pPr marL="274320" lvl="0" indent="-274320" algn="just">
              <a:spcBef>
                <a:spcPct val="20000"/>
              </a:spcBef>
              <a:buClr>
                <a:schemeClr val="accent3"/>
              </a:buClr>
              <a:buSzPct val="95000"/>
            </a:pP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	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VHN min</a:t>
            </a: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=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952.71кг/мм</a:t>
            </a:r>
            <a:r>
              <a:rPr lang="ru-RU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..</a:t>
            </a:r>
          </a:p>
          <a:p>
            <a:pPr marL="274320" lvl="0" indent="-274320" algn="just">
              <a:spcBef>
                <a:spcPct val="20000"/>
              </a:spcBef>
              <a:buClr>
                <a:schemeClr val="accent3"/>
              </a:buClr>
              <a:buSzPct val="95000"/>
            </a:pP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	</a:t>
            </a: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VHN</a:t>
            </a: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ср. =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1265.33кг/мм</a:t>
            </a:r>
            <a:r>
              <a:rPr lang="ru-RU" b="1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endParaRPr kumimoji="0" lang="ru-RU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274320" marR="0" lvl="0" indent="-27432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endParaRPr kumimoji="0" lang="ru-RU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428596" y="4714884"/>
          <a:ext cx="4572000" cy="946404"/>
        </p:xfrm>
        <a:graphic>
          <a:graphicData uri="http://schemas.openxmlformats.org/drawingml/2006/table">
            <a:tbl>
              <a:tblPr/>
              <a:tblGrid>
                <a:gridCol w="1143000"/>
                <a:gridCol w="1143000"/>
                <a:gridCol w="1143000"/>
                <a:gridCol w="1143000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Times New Roman"/>
                          <a:cs typeface="Times New Roman"/>
                        </a:rPr>
                        <a:t>Пирит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err="1">
                          <a:latin typeface="Times New Roman"/>
                          <a:ea typeface="Times New Roman"/>
                          <a:cs typeface="Times New Roman"/>
                        </a:rPr>
                        <a:t>Fe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Times New Roman"/>
                          <a:cs typeface="Times New Roman"/>
                        </a:rPr>
                        <a:t>S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Times New Roman"/>
                          <a:cs typeface="Times New Roman"/>
                        </a:rPr>
                        <a:t>сумма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Times New Roman"/>
                          <a:cs typeface="Times New Roman"/>
                        </a:rPr>
                        <a:t>46.08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Times New Roman"/>
                          <a:cs typeface="Times New Roman"/>
                        </a:rPr>
                        <a:t>54.6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Times New Roman"/>
                          <a:cs typeface="Times New Roman"/>
                        </a:rPr>
                        <a:t>100.67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Times New Roman"/>
                          <a:cs typeface="Times New Roman"/>
                        </a:rPr>
                        <a:t>46.03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Times New Roman"/>
                          <a:cs typeface="Times New Roman"/>
                        </a:rPr>
                        <a:t>54.48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Times New Roman"/>
                          <a:cs typeface="Times New Roman"/>
                        </a:rPr>
                        <a:t>100.51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1714480" y="4345552"/>
            <a:ext cx="23928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Химический состав</a:t>
            </a:r>
          </a:p>
        </p:txBody>
      </p:sp>
      <p:sp>
        <p:nvSpPr>
          <p:cNvPr id="7169" name="Rectangle 1"/>
          <p:cNvSpPr>
            <a:spLocks noChangeArrowheads="1"/>
          </p:cNvSpPr>
          <p:nvPr/>
        </p:nvSpPr>
        <p:spPr bwMode="auto">
          <a:xfrm>
            <a:off x="0" y="5934694"/>
            <a:ext cx="795637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Анализ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отвечает центру зерна, а анализ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– краю. Как видно из таблицы, пирит химически не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зонален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429256" y="4357694"/>
            <a:ext cx="307183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Эмпирическая формула </a:t>
            </a: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Fe</a:t>
            </a:r>
            <a:r>
              <a:rPr lang="ru-RU" i="1" baseline="-25000" dirty="0" smtClean="0">
                <a:latin typeface="Times New Roman" pitchFamily="18" charset="0"/>
                <a:cs typeface="Times New Roman" pitchFamily="18" charset="0"/>
              </a:rPr>
              <a:t>1.00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ru-RU" i="1" baseline="-25000" dirty="0" smtClean="0">
                <a:latin typeface="Times New Roman" pitchFamily="18" charset="0"/>
                <a:cs typeface="Times New Roman" pitchFamily="18" charset="0"/>
              </a:rPr>
              <a:t>2.00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214282" y="1428736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None/>
            </a:pP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Микротвердость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определялась  при нагрузке </a:t>
            </a:r>
          </a:p>
          <a:p>
            <a:pPr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= 100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гр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в течении 10 сек. </a:t>
            </a:r>
          </a:p>
          <a:p>
            <a:pPr>
              <a:buNone/>
            </a:pP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Справочное значение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микротвердости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пирита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1650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кг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мм</a:t>
            </a:r>
            <a:r>
              <a:rPr lang="ru-RU" b="1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332656"/>
            <a:ext cx="5832648" cy="504056"/>
          </a:xfrm>
        </p:spPr>
        <p:txBody>
          <a:bodyPr>
            <a:noAutofit/>
          </a:bodyPr>
          <a:lstStyle/>
          <a:p>
            <a:pPr algn="ctr"/>
            <a:r>
              <a:rPr lang="ru-RU" sz="3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Спектры отражения пирита</a:t>
            </a:r>
            <a:endParaRPr lang="ru-RU" sz="3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299435" y="5229200"/>
            <a:ext cx="212955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i="1" dirty="0" smtClean="0"/>
              <a:t>А) Экспериментальный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6286512" y="5214950"/>
            <a:ext cx="129509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Б) Эталонный</a:t>
            </a:r>
            <a:endParaRPr lang="ru-RU" sz="14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769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3" name="Диаграмма 12"/>
          <p:cNvGraphicFramePr/>
          <p:nvPr/>
        </p:nvGraphicFramePr>
        <p:xfrm>
          <a:off x="323528" y="1556792"/>
          <a:ext cx="3816424" cy="33843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6" name="Диаграмма 15"/>
          <p:cNvGraphicFramePr/>
          <p:nvPr/>
        </p:nvGraphicFramePr>
        <p:xfrm>
          <a:off x="4500562" y="1484784"/>
          <a:ext cx="4319910" cy="34984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8386714" y="6078700"/>
            <a:ext cx="757318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4000" b="1" i="1" dirty="0" smtClean="0">
                <a:latin typeface="Arial" pitchFamily="34" charset="0"/>
                <a:cs typeface="Arial" pitchFamily="34" charset="0"/>
              </a:rPr>
              <a:t>29</a:t>
            </a:r>
            <a:endParaRPr lang="ru-RU" sz="4000" b="1" i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71600" y="144016"/>
            <a:ext cx="7200800" cy="764704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Краткая характеристика района рабо</a:t>
            </a:r>
            <a:r>
              <a:rPr lang="ru-RU" sz="2800" b="1" dirty="0" smtClean="0"/>
              <a:t>т</a:t>
            </a:r>
            <a:endParaRPr lang="ru-RU" sz="2800" b="1" dirty="0"/>
          </a:p>
        </p:txBody>
      </p:sp>
      <p:sp>
        <p:nvSpPr>
          <p:cNvPr id="5" name="Содержимое 2"/>
          <p:cNvSpPr txBox="1">
            <a:spLocks/>
          </p:cNvSpPr>
          <p:nvPr/>
        </p:nvSpPr>
        <p:spPr>
          <a:xfrm>
            <a:off x="4982188" y="4786322"/>
            <a:ext cx="4161812" cy="1035496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tabLst/>
              <a:defRPr/>
            </a:pP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Площадь геологического изучения расположена в бассейне нижнего течения р. Яны. </a:t>
            </a:r>
          </a:p>
          <a:p>
            <a:pPr marL="274320" marR="0" lvl="0" indent="-27432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endParaRPr kumimoji="0" lang="ru-RU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643042" y="6228020"/>
            <a:ext cx="148008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Обзорная карта.</a:t>
            </a:r>
            <a:endParaRPr lang="ru-RU" sz="14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967536" y="3643314"/>
            <a:ext cx="41764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Территория  административно принадлежит </a:t>
            </a:r>
            <a:r>
              <a:rPr lang="ru-RU" dirty="0" err="1" smtClean="0"/>
              <a:t>Верхоянскому</a:t>
            </a:r>
            <a:r>
              <a:rPr lang="ru-RU" dirty="0" smtClean="0"/>
              <a:t> району Республики Саха (Якутия)</a:t>
            </a:r>
          </a:p>
        </p:txBody>
      </p:sp>
      <p:pic>
        <p:nvPicPr>
          <p:cNvPr id="7" name="Рисунок 6" descr="D:\Университет\Дипломы\Ануркина\рис 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04794"/>
            <a:ext cx="4464496" cy="482453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8244408" y="6088559"/>
            <a:ext cx="432047" cy="76944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4400" b="1" i="1" dirty="0" smtClean="0">
                <a:latin typeface="Arial" pitchFamily="34" charset="0"/>
                <a:cs typeface="Arial" pitchFamily="34" charset="0"/>
              </a:rPr>
              <a:t>3</a:t>
            </a:r>
            <a:endParaRPr lang="ru-RU" sz="4400" b="1" i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71414"/>
            <a:ext cx="8229600" cy="571480"/>
          </a:xfrm>
        </p:spPr>
        <p:txBody>
          <a:bodyPr>
            <a:normAutofit/>
          </a:bodyPr>
          <a:lstStyle/>
          <a:p>
            <a:pPr algn="ctr"/>
            <a:r>
              <a:rPr lang="ru-RU" sz="3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Фюлёппит</a:t>
            </a:r>
            <a:r>
              <a:rPr lang="en-US" sz="3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Pb</a:t>
            </a:r>
            <a:r>
              <a:rPr lang="en-US" sz="3000" b="1" baseline="-25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3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Sb</a:t>
            </a:r>
            <a:r>
              <a:rPr lang="en-US" sz="3000" b="1" baseline="-25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r>
              <a:rPr lang="en-US" sz="3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3000" b="1" baseline="-25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15</a:t>
            </a:r>
            <a:endParaRPr lang="ru-RU" sz="3000" b="1" baseline="-25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3" name="Picture 1" descr="C:\Users\я\Desktop\Мэри\Диплом\микрорзонд\фуллопит 1413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1592962"/>
            <a:ext cx="2808312" cy="283617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graphicFrame>
        <p:nvGraphicFramePr>
          <p:cNvPr id="7" name="Диаграмма 6"/>
          <p:cNvGraphicFramePr/>
          <p:nvPr/>
        </p:nvGraphicFramePr>
        <p:xfrm>
          <a:off x="5286380" y="2571744"/>
          <a:ext cx="3166642" cy="27860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4817" name="Rectangle 1"/>
          <p:cNvSpPr>
            <a:spLocks noChangeArrowheads="1"/>
          </p:cNvSpPr>
          <p:nvPr/>
        </p:nvSpPr>
        <p:spPr bwMode="auto">
          <a:xfrm>
            <a:off x="-71470" y="714356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450850" fontAlgn="base">
              <a:spcBef>
                <a:spcPct val="0"/>
              </a:spcBef>
              <a:spcAft>
                <a:spcPct val="0"/>
              </a:spcAft>
            </a:pP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Фюлёппит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был диагностирован с помощью  зондового анализа. Он выполняет полости трещин деформаций в антимоните.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500034" y="6286520"/>
            <a:ext cx="464347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Эмпирическая формула</a:t>
            </a:r>
            <a:r>
              <a:rPr kumimoji="0" lang="ru-RU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  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Pb</a:t>
            </a:r>
            <a:r>
              <a:rPr lang="ru-RU" i="1" baseline="-25000" dirty="0" smtClean="0">
                <a:latin typeface="Times New Roman" pitchFamily="18" charset="0"/>
                <a:cs typeface="Times New Roman" pitchFamily="18" charset="0"/>
              </a:rPr>
              <a:t>2.91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Sb</a:t>
            </a:r>
            <a:r>
              <a:rPr lang="ru-RU" i="1" baseline="-25000" dirty="0" smtClean="0">
                <a:latin typeface="Times New Roman" pitchFamily="18" charset="0"/>
                <a:cs typeface="Times New Roman" pitchFamily="18" charset="0"/>
              </a:rPr>
              <a:t>8.</a:t>
            </a:r>
            <a:r>
              <a:rPr lang="en-US" i="1" baseline="-25000" dirty="0" smtClean="0">
                <a:latin typeface="Times New Roman" pitchFamily="18" charset="0"/>
                <a:cs typeface="Times New Roman" pitchFamily="18" charset="0"/>
              </a:rPr>
              <a:t>01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S</a:t>
            </a:r>
            <a:r>
              <a:rPr lang="en-US" i="1" baseline="-25000" dirty="0" smtClean="0">
                <a:latin typeface="Times New Roman" pitchFamily="18" charset="0"/>
                <a:cs typeface="Times New Roman" pitchFamily="18" charset="0"/>
              </a:rPr>
              <a:t>15.08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71437" y="5286388"/>
          <a:ext cx="5214942" cy="842010"/>
        </p:xfrm>
        <a:graphic>
          <a:graphicData uri="http://schemas.openxmlformats.org/drawingml/2006/table">
            <a:tbl>
              <a:tblPr/>
              <a:tblGrid>
                <a:gridCol w="1249492"/>
                <a:gridCol w="865292"/>
                <a:gridCol w="1031025"/>
                <a:gridCol w="1031025"/>
                <a:gridCol w="1038108"/>
              </a:tblGrid>
              <a:tr h="10922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err="1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Pb</a:t>
                      </a:r>
                      <a:endParaRPr lang="ru-RU" sz="1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Sb</a:t>
                      </a:r>
                      <a:endParaRPr lang="ru-RU" sz="1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S</a:t>
                      </a:r>
                      <a:endParaRPr lang="ru-RU" sz="1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сумма</a:t>
                      </a: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922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err="1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Фюлёппит</a:t>
                      </a:r>
                      <a:endParaRPr lang="ru-RU" sz="1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29.</a:t>
                      </a:r>
                      <a:r>
                        <a:rPr lang="en-US" sz="18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17</a:t>
                      </a:r>
                      <a:endParaRPr lang="ru-RU" sz="1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47.14</a:t>
                      </a: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23.37</a:t>
                      </a:r>
                      <a:endParaRPr lang="ru-RU" sz="1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99.</a:t>
                      </a:r>
                      <a:r>
                        <a:rPr lang="en-US" sz="18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69</a:t>
                      </a:r>
                      <a:endParaRPr lang="ru-RU" sz="1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8386682" y="6150114"/>
            <a:ext cx="757318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4000" b="1" i="1" dirty="0" smtClean="0">
                <a:latin typeface="Arial" pitchFamily="34" charset="0"/>
                <a:cs typeface="Arial" pitchFamily="34" charset="0"/>
              </a:rPr>
              <a:t>30</a:t>
            </a:r>
            <a:endParaRPr lang="ru-RU" sz="4000" b="1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000496" y="128586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50850" algn="just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Микротвердость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спектр отражения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приведены только по справочным данным: 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5143504" y="2071678"/>
            <a:ext cx="250033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VHN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=</a:t>
            </a:r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100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кг/мм</a:t>
            </a:r>
            <a:r>
              <a:rPr lang="ru-RU" sz="1600" b="1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endParaRPr lang="ru-RU" sz="16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000100" y="4786322"/>
            <a:ext cx="22271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Химический состав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5715008" y="5500702"/>
            <a:ext cx="271464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Спектр отражения </a:t>
            </a:r>
            <a:r>
              <a:rPr lang="ru-RU" sz="1400" i="1" dirty="0" err="1" smtClean="0">
                <a:latin typeface="Times New Roman" pitchFamily="18" charset="0"/>
                <a:cs typeface="Times New Roman" pitchFamily="18" charset="0"/>
              </a:rPr>
              <a:t>фюлёппита</a:t>
            </a:r>
            <a:endParaRPr lang="ru-RU" sz="1400" i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42876"/>
            <a:ext cx="8229600" cy="571480"/>
          </a:xfrm>
        </p:spPr>
        <p:txBody>
          <a:bodyPr>
            <a:normAutofit/>
          </a:bodyPr>
          <a:lstStyle/>
          <a:p>
            <a:pPr algn="ctr"/>
            <a:r>
              <a:rPr lang="ru-RU" sz="3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Робинсонит</a:t>
            </a:r>
            <a:r>
              <a:rPr lang="ru-RU" sz="3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Pb</a:t>
            </a:r>
            <a:r>
              <a:rPr lang="en-US" sz="3000" b="1" baseline="-25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3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Sb</a:t>
            </a:r>
            <a:r>
              <a:rPr lang="en-US" sz="3000" b="1" baseline="-25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3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3000" b="1" baseline="-25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13</a:t>
            </a:r>
            <a:endParaRPr lang="ru-RU" sz="3000" b="1" baseline="-25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02" name="Picture 2" descr="C:\Users\я\Desktop\Мэри\Диплом\микрорзонд\робинсонит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1643050"/>
            <a:ext cx="2808312" cy="292803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graphicFrame>
        <p:nvGraphicFramePr>
          <p:cNvPr id="4" name="Диаграмма 3"/>
          <p:cNvGraphicFramePr/>
          <p:nvPr/>
        </p:nvGraphicFramePr>
        <p:xfrm>
          <a:off x="5148064" y="2564904"/>
          <a:ext cx="3298190" cy="26733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Заголовок 1"/>
          <p:cNvSpPr txBox="1">
            <a:spLocks/>
          </p:cNvSpPr>
          <p:nvPr/>
        </p:nvSpPr>
        <p:spPr>
          <a:xfrm>
            <a:off x="5508104" y="5229200"/>
            <a:ext cx="3135862" cy="378296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Эталонный спектр отражения </a:t>
            </a:r>
            <a:r>
              <a:rPr kumimoji="0" lang="ru-RU" sz="1400" b="0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робинсонита</a:t>
            </a:r>
            <a:endParaRPr kumimoji="0" lang="ru-RU" sz="1400" b="0" i="1" u="none" strike="noStrike" kern="1200" cap="none" spc="0" normalizeH="0" baseline="-2500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214282" y="5666442"/>
          <a:ext cx="6096000" cy="548640"/>
        </p:xfrm>
        <a:graphic>
          <a:graphicData uri="http://schemas.openxmlformats.org/drawingml/2006/table">
            <a:tbl>
              <a:tblPr/>
              <a:tblGrid>
                <a:gridCol w="1016000"/>
                <a:gridCol w="1016000"/>
                <a:gridCol w="1016000"/>
                <a:gridCol w="1016000"/>
                <a:gridCol w="1016000"/>
                <a:gridCol w="1016000"/>
              </a:tblGrid>
              <a:tr h="0">
                <a:tc>
                  <a:txBody>
                    <a:bodyPr/>
                    <a:lstStyle/>
                    <a:p>
                      <a:pPr algn="ctr"/>
                      <a:endParaRPr lang="ru-RU" sz="18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Pb</a:t>
                      </a:r>
                      <a:endParaRPr lang="ru-RU" sz="18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>
                          <a:latin typeface="Times New Roman" pitchFamily="18" charset="0"/>
                          <a:cs typeface="Times New Roman" pitchFamily="18" charset="0"/>
                        </a:rPr>
                        <a:t>Fe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>
                          <a:latin typeface="Times New Roman" pitchFamily="18" charset="0"/>
                          <a:cs typeface="Times New Roman" pitchFamily="18" charset="0"/>
                        </a:rPr>
                        <a:t>Sb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 smtClean="0">
                          <a:latin typeface="Times New Roman" pitchFamily="18" charset="0"/>
                          <a:cs typeface="Times New Roman" pitchFamily="18" charset="0"/>
                        </a:rPr>
                        <a:t>S</a:t>
                      </a:r>
                      <a:endParaRPr lang="ru-RU" sz="18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>
                          <a:latin typeface="Times New Roman" pitchFamily="18" charset="0"/>
                          <a:cs typeface="Times New Roman" pitchFamily="18" charset="0"/>
                        </a:rPr>
                        <a:t>сумма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1800" b="0">
                          <a:latin typeface="Times New Roman" pitchFamily="18" charset="0"/>
                          <a:cs typeface="Times New Roman" pitchFamily="18" charset="0"/>
                        </a:rPr>
                        <a:t>14139c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 smtClean="0">
                          <a:latin typeface="Times New Roman" pitchFamily="18" charset="0"/>
                          <a:cs typeface="Times New Roman" pitchFamily="18" charset="0"/>
                        </a:rPr>
                        <a:t>37.16</a:t>
                      </a:r>
                      <a:endParaRPr lang="ru-RU" sz="18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>
                          <a:latin typeface="Times New Roman" pitchFamily="18" charset="0"/>
                          <a:cs typeface="Times New Roman" pitchFamily="18" charset="0"/>
                        </a:rPr>
                        <a:t>2.58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>
                          <a:latin typeface="Times New Roman" pitchFamily="18" charset="0"/>
                          <a:cs typeface="Times New Roman" pitchFamily="18" charset="0"/>
                        </a:rPr>
                        <a:t>37.92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 smtClean="0">
                          <a:latin typeface="Times New Roman" pitchFamily="18" charset="0"/>
                          <a:cs typeface="Times New Roman" pitchFamily="18" charset="0"/>
                        </a:rPr>
                        <a:t>22.32</a:t>
                      </a:r>
                      <a:endParaRPr lang="ru-RU" sz="18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>
                          <a:latin typeface="Times New Roman" pitchFamily="18" charset="0"/>
                          <a:cs typeface="Times New Roman" pitchFamily="18" charset="0"/>
                        </a:rPr>
                        <a:t>99.99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8" name="Заголовок 1"/>
          <p:cNvSpPr txBox="1">
            <a:spLocks/>
          </p:cNvSpPr>
          <p:nvPr/>
        </p:nvSpPr>
        <p:spPr>
          <a:xfrm>
            <a:off x="971600" y="6237312"/>
            <a:ext cx="5172036" cy="378296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Эмпирическая формула</a:t>
            </a: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: 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Pb</a:t>
            </a:r>
            <a:r>
              <a:rPr lang="ru-RU" i="1" baseline="-25000" dirty="0" smtClean="0">
                <a:latin typeface="Times New Roman" pitchFamily="18" charset="0"/>
                <a:cs typeface="Times New Roman" pitchFamily="18" charset="0"/>
              </a:rPr>
              <a:t>3,34 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Fe</a:t>
            </a:r>
            <a:r>
              <a:rPr lang="ru-RU" i="1" baseline="-25000" dirty="0" smtClean="0">
                <a:latin typeface="Times New Roman" pitchFamily="18" charset="0"/>
                <a:cs typeface="Times New Roman" pitchFamily="18" charset="0"/>
              </a:rPr>
              <a:t>0,86 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Sb</a:t>
            </a:r>
            <a:r>
              <a:rPr lang="ru-RU" i="1" baseline="-25000" dirty="0" smtClean="0">
                <a:latin typeface="Times New Roman" pitchFamily="18" charset="0"/>
                <a:cs typeface="Times New Roman" pitchFamily="18" charset="0"/>
              </a:rPr>
              <a:t>5,81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S</a:t>
            </a:r>
            <a:r>
              <a:rPr lang="ru-RU" i="1" baseline="-25000" dirty="0" smtClean="0">
                <a:latin typeface="Times New Roman" pitchFamily="18" charset="0"/>
                <a:cs typeface="Times New Roman" pitchFamily="18" charset="0"/>
              </a:rPr>
              <a:t>12,98</a:t>
            </a:r>
            <a:endParaRPr kumimoji="0" lang="ru-RU" i="1" u="none" strike="noStrike" kern="1200" cap="none" spc="0" normalizeH="0" baseline="-2500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32769" name="Rectangle 1"/>
          <p:cNvSpPr>
            <a:spLocks noChangeArrowheads="1"/>
          </p:cNvSpPr>
          <p:nvPr/>
        </p:nvSpPr>
        <p:spPr bwMode="auto">
          <a:xfrm>
            <a:off x="0" y="853261"/>
            <a:ext cx="838842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Встречается в виде изоморфных выделений, размером до 10мкм, на участках развития тонко и мелко зернистого антимонита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8386682" y="6150114"/>
            <a:ext cx="757318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4000" b="1" i="1" dirty="0" smtClean="0">
                <a:latin typeface="Arial" pitchFamily="34" charset="0"/>
                <a:cs typeface="Arial" pitchFamily="34" charset="0"/>
              </a:rPr>
              <a:t>31</a:t>
            </a:r>
            <a:endParaRPr lang="ru-RU" sz="4000" b="1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429156" y="149678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50850" algn="just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Микротвердость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спектр отражения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приведены только по справочным данным: 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5831063" y="2090314"/>
            <a:ext cx="220111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VHN</a:t>
            </a:r>
            <a:r>
              <a:rPr lang="ru-RU" sz="16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= </a:t>
            </a:r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118-125</a:t>
            </a:r>
            <a:r>
              <a:rPr lang="ru-RU" sz="16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кг</a:t>
            </a:r>
            <a:r>
              <a:rPr lang="en-US" sz="16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/</a:t>
            </a:r>
            <a:r>
              <a:rPr lang="ru-RU" sz="16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мм</a:t>
            </a:r>
            <a:r>
              <a:rPr lang="ru-RU" sz="1600" b="1" baseline="30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785918" y="5131370"/>
            <a:ext cx="24288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Химический состав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0114" y="928670"/>
            <a:ext cx="8892480" cy="571504"/>
          </a:xfrm>
        </p:spPr>
        <p:txBody>
          <a:bodyPr>
            <a:noAutofit/>
          </a:bodyPr>
          <a:lstStyle/>
          <a:p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Развивается по антимониту </a:t>
            </a: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образует корочки вдоль трещин, </a:t>
            </a: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отраженных электронах светло- серого цвета. </a:t>
            </a:r>
            <a:endParaRPr lang="ru-RU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4714876" y="1643050"/>
            <a:ext cx="3786214" cy="35719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i="1" dirty="0" smtClean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ru-RU" sz="1400" b="0" i="1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Эталонный спектр отражения</a:t>
            </a:r>
            <a:r>
              <a:rPr kumimoji="0" lang="ru-RU" sz="1400" b="0" i="1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ru-RU" sz="1400" b="0" i="1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сенармонтита</a:t>
            </a:r>
            <a:endParaRPr kumimoji="0" lang="ru-RU" sz="1400" b="0" i="1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411760" y="214290"/>
            <a:ext cx="3831690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000" b="1" dirty="0" err="1" smtClean="0">
                <a:latin typeface="Times New Roman" pitchFamily="18" charset="0"/>
                <a:cs typeface="Times New Roman" pitchFamily="18" charset="0"/>
              </a:rPr>
              <a:t>Сенармонтит</a:t>
            </a:r>
            <a:r>
              <a:rPr lang="en-US" sz="3000" b="1" dirty="0" smtClean="0">
                <a:latin typeface="Times New Roman" pitchFamily="18" charset="0"/>
                <a:cs typeface="Times New Roman" pitchFamily="18" charset="0"/>
              </a:rPr>
              <a:t>  Sb</a:t>
            </a:r>
            <a:r>
              <a:rPr lang="en-US" sz="3000" b="1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000" b="1" dirty="0" smtClean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3000" b="1" baseline="-25000" dirty="0" smtClean="0">
                <a:latin typeface="Times New Roman" pitchFamily="18" charset="0"/>
                <a:cs typeface="Times New Roman" pitchFamily="18" charset="0"/>
              </a:rPr>
              <a:t>3</a:t>
            </a:r>
            <a:endParaRPr lang="ru-RU" sz="3000" b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" name="Диаграмма 6"/>
          <p:cNvGraphicFramePr/>
          <p:nvPr/>
        </p:nvGraphicFramePr>
        <p:xfrm>
          <a:off x="4500562" y="2143116"/>
          <a:ext cx="4143404" cy="26432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8" name="Рисунок 7" descr="C:\Users\я\Desktop\Мэри\Диплом\микрорзонд\14139 Копировать.jpg 1.jpg"/>
          <p:cNvPicPr/>
          <p:nvPr/>
        </p:nvPicPr>
        <p:blipFill>
          <a:blip r:embed="rId3" cstate="print">
            <a:extLst>
              <a:ext uri="{28A0092B-C50C-407E-A947-70E740481C1C}">
                <a14:useLocalDpi xmlns="" xmlns:lc="http://schemas.openxmlformats.org/drawingml/2006/lockedCanvas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970" y="1714488"/>
            <a:ext cx="3024336" cy="295275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1745" name="Rectangle 1"/>
          <p:cNvSpPr>
            <a:spLocks noChangeArrowheads="1"/>
          </p:cNvSpPr>
          <p:nvPr/>
        </p:nvSpPr>
        <p:spPr bwMode="auto">
          <a:xfrm>
            <a:off x="1000100" y="6357958"/>
            <a:ext cx="492922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450850" fontAlgn="base">
              <a:spcBef>
                <a:spcPct val="0"/>
              </a:spcBef>
              <a:spcAft>
                <a:spcPct val="0"/>
              </a:spcAft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Эмпирическая формула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</a:t>
            </a:r>
            <a:r>
              <a:rPr lang="en-US" i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Sb</a:t>
            </a:r>
            <a:r>
              <a:rPr lang="ru-RU" i="1" baseline="-30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2.00</a:t>
            </a:r>
            <a:r>
              <a:rPr lang="ru-RU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O</a:t>
            </a:r>
            <a:r>
              <a:rPr lang="ru-RU" i="1" baseline="-30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3.00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785786" y="5286388"/>
          <a:ext cx="6388192" cy="840108"/>
        </p:xfrm>
        <a:graphic>
          <a:graphicData uri="http://schemas.openxmlformats.org/drawingml/2006/table">
            <a:tbl>
              <a:tblPr/>
              <a:tblGrid>
                <a:gridCol w="2129175"/>
                <a:gridCol w="2129175"/>
                <a:gridCol w="2129842"/>
              </a:tblGrid>
              <a:tr h="42862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latin typeface="Times New Roman"/>
                          <a:ea typeface="Calibri"/>
                          <a:cs typeface="Times New Roman"/>
                        </a:rPr>
                        <a:t>Sb</a:t>
                      </a:r>
                      <a:r>
                        <a:rPr lang="ru-RU" sz="1800" baseline="-25000" dirty="0">
                          <a:latin typeface="Times New Roman"/>
                          <a:ea typeface="Calibri"/>
                          <a:cs typeface="Times New Roman"/>
                        </a:rPr>
                        <a:t>2 </a:t>
                      </a:r>
                      <a:r>
                        <a:rPr lang="en-US" sz="1800" dirty="0">
                          <a:latin typeface="Times New Roman"/>
                          <a:ea typeface="Calibri"/>
                          <a:cs typeface="Times New Roman"/>
                        </a:rPr>
                        <a:t>O</a:t>
                      </a:r>
                      <a:r>
                        <a:rPr lang="ru-RU" sz="1800" baseline="-25000" dirty="0"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Calibri"/>
                          <a:cs typeface="Times New Roman"/>
                        </a:rPr>
                        <a:t>Сумма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709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err="1">
                          <a:latin typeface="Times New Roman"/>
                          <a:ea typeface="Calibri"/>
                          <a:cs typeface="Times New Roman"/>
                        </a:rPr>
                        <a:t>Сенармонтит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Calibri"/>
                          <a:cs typeface="Times New Roman"/>
                        </a:rPr>
                        <a:t>100,28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Calibri"/>
                          <a:cs typeface="Times New Roman"/>
                        </a:rPr>
                        <a:t>100, 28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8358214" y="6150138"/>
            <a:ext cx="785818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4000" b="1" i="1" dirty="0" smtClean="0">
                <a:latin typeface="Arial" pitchFamily="34" charset="0"/>
                <a:cs typeface="Arial" pitchFamily="34" charset="0"/>
              </a:rPr>
              <a:t>32</a:t>
            </a:r>
            <a:endParaRPr lang="ru-RU" sz="4000" b="1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2435783" y="4857760"/>
            <a:ext cx="277915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Химический состав: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0"/>
            <a:ext cx="8229600" cy="854968"/>
          </a:xfrm>
        </p:spPr>
        <p:txBody>
          <a:bodyPr>
            <a:normAutofit/>
          </a:bodyPr>
          <a:lstStyle/>
          <a:p>
            <a:pPr algn="ctr"/>
            <a:r>
              <a:rPr lang="ru-RU" sz="3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Сервантит</a:t>
            </a:r>
            <a:r>
              <a:rPr lang="ru-RU" sz="3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3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Sb</a:t>
            </a:r>
            <a:r>
              <a:rPr lang="ru-RU" sz="3000" b="1" baseline="30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+3</a:t>
            </a:r>
            <a:r>
              <a:rPr lang="en-US" sz="3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Sb</a:t>
            </a:r>
            <a:r>
              <a:rPr lang="ru-RU" sz="3000" b="1" baseline="30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+5</a:t>
            </a:r>
            <a:r>
              <a:rPr lang="en-US" sz="3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ru-RU" sz="3000" b="1" baseline="-25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sz="3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ru-RU" sz="3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755576" y="5301208"/>
          <a:ext cx="6245317" cy="630936"/>
        </p:xfrm>
        <a:graphic>
          <a:graphicData uri="http://schemas.openxmlformats.org/drawingml/2006/table">
            <a:tbl>
              <a:tblPr/>
              <a:tblGrid>
                <a:gridCol w="1560840"/>
                <a:gridCol w="1472968"/>
                <a:gridCol w="1650017"/>
                <a:gridCol w="1561492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0" i="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0" i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SO</a:t>
                      </a:r>
                      <a:r>
                        <a:rPr lang="en-US" sz="1800" b="0" i="0" baseline="-250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</a:t>
                      </a:r>
                      <a:endParaRPr lang="ru-RU" sz="1800" b="0" i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0" i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Sb</a:t>
                      </a:r>
                      <a:r>
                        <a:rPr lang="en-US" sz="1800" b="0" i="0" baseline="-250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 </a:t>
                      </a:r>
                      <a:r>
                        <a:rPr lang="en-US" sz="1800" b="0" i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O</a:t>
                      </a:r>
                      <a:r>
                        <a:rPr lang="en-US" sz="1800" b="0" i="0" baseline="-250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</a:t>
                      </a:r>
                      <a:endParaRPr lang="ru-RU" sz="1800" b="0" i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i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Сумма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i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14137</a:t>
                      </a:r>
                      <a:r>
                        <a:rPr lang="en-US" sz="1800" b="0" i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f</a:t>
                      </a:r>
                      <a:endParaRPr lang="ru-RU" sz="1800" b="0" i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i="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1,07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i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95,49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i="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96,56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3249" name="Rectangle 1"/>
          <p:cNvSpPr>
            <a:spLocks noChangeArrowheads="1"/>
          </p:cNvSpPr>
          <p:nvPr/>
        </p:nvSpPr>
        <p:spPr bwMode="auto">
          <a:xfrm>
            <a:off x="7158556" y="4071942"/>
            <a:ext cx="198544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Эталонный</a:t>
            </a:r>
            <a:r>
              <a:rPr kumimoji="0" lang="en-US" sz="1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спектр</a:t>
            </a:r>
            <a:r>
              <a:rPr kumimoji="0" lang="ru-RU" sz="1400" b="0" i="1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1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сервантита</a:t>
            </a:r>
            <a:endParaRPr kumimoji="0" lang="ru-RU" sz="14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Диаграмма 5"/>
          <p:cNvGraphicFramePr/>
          <p:nvPr/>
        </p:nvGraphicFramePr>
        <p:xfrm>
          <a:off x="3500430" y="2428868"/>
          <a:ext cx="3714777" cy="22219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899592" y="4869160"/>
            <a:ext cx="236788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Химический состав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C:\Users\я\Desktop\Мэри\Диплом\микрорзонд\14137b Копировать.jpg 1.jpg"/>
          <p:cNvPicPr/>
          <p:nvPr/>
        </p:nvPicPr>
        <p:blipFill>
          <a:blip r:embed="rId3" cstate="print">
            <a:extLst>
              <a:ext uri="{28A0092B-C50C-407E-A947-70E740481C1C}">
                <a14:useLocalDpi xmlns="" xmlns:lc="http://schemas.openxmlformats.org/drawingml/2006/lockedCanvas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700808"/>
            <a:ext cx="2736304" cy="3096344"/>
          </a:xfrm>
          <a:prstGeom prst="rect">
            <a:avLst/>
          </a:prstGeom>
          <a:noFill/>
          <a:ln>
            <a:noFill/>
          </a:ln>
        </p:spPr>
      </p:pic>
      <p:sp>
        <p:nvSpPr>
          <p:cNvPr id="30721" name="Rectangle 1"/>
          <p:cNvSpPr>
            <a:spLocks noChangeArrowheads="1"/>
          </p:cNvSpPr>
          <p:nvPr/>
        </p:nvSpPr>
        <p:spPr bwMode="auto">
          <a:xfrm>
            <a:off x="0" y="916940"/>
            <a:ext cx="860444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Сервантит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образует агрегаты размером более 150 мкм, которые замещают антимонит.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0723" name="Rectangle 3"/>
          <p:cNvSpPr>
            <a:spLocks noChangeArrowheads="1"/>
          </p:cNvSpPr>
          <p:nvPr/>
        </p:nvSpPr>
        <p:spPr bwMode="auto">
          <a:xfrm>
            <a:off x="3491880" y="6093296"/>
            <a:ext cx="372332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i="1" u="none" strike="noStrike" cap="all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i="1" u="none" strike="noStrike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Sb</a:t>
            </a:r>
            <a:r>
              <a:rPr kumimoji="0" lang="ru-RU" i="1" u="none" strike="noStrike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+3</a:t>
            </a:r>
            <a:r>
              <a:rPr kumimoji="0" lang="ru-RU" i="1" u="none" strike="noStrike" baseline="-2500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1.00</a:t>
            </a:r>
            <a:r>
              <a:rPr kumimoji="0" lang="ru-RU" i="1" u="none" strike="noStrike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i="1" u="none" strike="noStrike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i="1" u="none" strike="noStrike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Sb</a:t>
            </a:r>
            <a:r>
              <a:rPr kumimoji="0" lang="ru-RU" i="1" u="none" strike="noStrike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+5</a:t>
            </a:r>
            <a:r>
              <a:rPr kumimoji="0" lang="ru-RU" i="1" u="none" strike="noStrike" baseline="-2500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1.00</a:t>
            </a:r>
            <a:r>
              <a:rPr kumimoji="0" lang="ru-RU" i="1" u="none" strike="noStrike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i="1" u="none" strike="noStrike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O</a:t>
            </a:r>
            <a:r>
              <a:rPr kumimoji="0" lang="ru-RU" i="1" u="none" strike="noStrike" baseline="-2500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3.57</a:t>
            </a:r>
            <a:r>
              <a:rPr kumimoji="0" lang="en-US" i="1" u="none" strike="noStrike" baseline="-2500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i="1" u="none" strike="noStrike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</a:t>
            </a:r>
            <a:r>
              <a:rPr kumimoji="0" lang="ru-RU" i="1" u="none" strike="noStrike" baseline="-2500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0.43</a:t>
            </a:r>
            <a:endParaRPr kumimoji="0" lang="ru-RU" i="1" u="none" strike="noStrike" baseline="-2500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0724" name="Rectangle 4"/>
          <p:cNvSpPr>
            <a:spLocks noChangeArrowheads="1"/>
          </p:cNvSpPr>
          <p:nvPr/>
        </p:nvSpPr>
        <p:spPr bwMode="auto">
          <a:xfrm>
            <a:off x="395536" y="6072206"/>
            <a:ext cx="346208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Эмпирическая формула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8386714" y="6150138"/>
            <a:ext cx="757318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4000" b="1" i="1" dirty="0" smtClean="0">
                <a:latin typeface="Arial" pitchFamily="34" charset="0"/>
                <a:cs typeface="Arial" pitchFamily="34" charset="0"/>
              </a:rPr>
              <a:t>33</a:t>
            </a:r>
            <a:endParaRPr lang="ru-RU" sz="4000" b="1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995936" y="134076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50850" algn="just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Микротвердость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спектр отражения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приведены только по справочным данным: 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5436096" y="1916832"/>
            <a:ext cx="226376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VHN</a:t>
            </a:r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= 120- 150 </a:t>
            </a:r>
            <a:r>
              <a:rPr lang="ru-RU" sz="16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кг</a:t>
            </a:r>
            <a:r>
              <a:rPr lang="en-US" sz="16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/</a:t>
            </a:r>
            <a:r>
              <a:rPr lang="ru-RU" sz="16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мм</a:t>
            </a:r>
            <a:r>
              <a:rPr lang="ru-RU" sz="1600" b="1" baseline="30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</a:t>
            </a: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0"/>
            <a:ext cx="8229600" cy="903036"/>
          </a:xfrm>
        </p:spPr>
        <p:txBody>
          <a:bodyPr>
            <a:noAutofit/>
          </a:bodyPr>
          <a:lstStyle/>
          <a:p>
            <a:pPr algn="ctr"/>
            <a:r>
              <a:rPr lang="ru-RU" sz="3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Стибиоконит</a:t>
            </a:r>
            <a:r>
              <a:rPr lang="ru-RU" sz="3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3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гидросервантит</a:t>
            </a:r>
            <a:r>
              <a:rPr lang="ru-RU" sz="3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br>
              <a:rPr lang="ru-RU" sz="3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Sb</a:t>
            </a:r>
            <a:r>
              <a:rPr lang="ru-RU" sz="3000" b="1" baseline="30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+3</a:t>
            </a:r>
            <a:r>
              <a:rPr lang="en-US" sz="3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Sb</a:t>
            </a:r>
            <a:r>
              <a:rPr lang="ru-RU" sz="3000" b="1" baseline="-25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3000" b="1" baseline="30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+5</a:t>
            </a:r>
            <a:r>
              <a:rPr lang="en-US" sz="3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ru-RU" sz="3000" b="1" baseline="-25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6 </a:t>
            </a:r>
            <a:r>
              <a:rPr lang="ru-RU" sz="3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3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OH</a:t>
            </a:r>
            <a:r>
              <a:rPr lang="ru-RU" sz="3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)).</a:t>
            </a:r>
            <a:endParaRPr lang="ru-RU" sz="3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071538" y="5357826"/>
          <a:ext cx="6286545" cy="630936"/>
        </p:xfrm>
        <a:graphic>
          <a:graphicData uri="http://schemas.openxmlformats.org/drawingml/2006/table">
            <a:tbl>
              <a:tblPr/>
              <a:tblGrid>
                <a:gridCol w="2095296"/>
                <a:gridCol w="2095296"/>
                <a:gridCol w="2095953"/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Sb</a:t>
                      </a:r>
                      <a:r>
                        <a:rPr lang="ru-RU" sz="1800" b="0" baseline="-250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 </a:t>
                      </a:r>
                      <a:r>
                        <a:rPr lang="en-US" sz="1800" b="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O</a:t>
                      </a:r>
                      <a:r>
                        <a:rPr lang="ru-RU" sz="1800" b="0" baseline="-250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</a:t>
                      </a:r>
                      <a:endParaRPr lang="ru-RU" sz="1800" b="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Сумма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14137</a:t>
                      </a:r>
                      <a:r>
                        <a:rPr lang="en-US" sz="1800" b="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h</a:t>
                      </a:r>
                      <a:endParaRPr lang="ru-RU" sz="1800" b="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87,42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87,42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5" name="Диаграмма 4"/>
          <p:cNvGraphicFramePr/>
          <p:nvPr/>
        </p:nvGraphicFramePr>
        <p:xfrm>
          <a:off x="4071934" y="1785926"/>
          <a:ext cx="4429156" cy="27522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7" name="Рисунок 6" descr="C:\Users\я\Desktop\Мэри\Диплом\микрорзонд\14137b Копировать.jpg 1.jpg"/>
          <p:cNvPicPr/>
          <p:nvPr/>
        </p:nvPicPr>
        <p:blipFill>
          <a:blip r:embed="rId3" cstate="print">
            <a:extLst>
              <a:ext uri="{28A0092B-C50C-407E-A947-70E740481C1C}">
                <a14:useLocalDpi xmlns="" xmlns:lc="http://schemas.openxmlformats.org/drawingml/2006/lockedCanvas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10" y="1714488"/>
            <a:ext cx="2857520" cy="3167782"/>
          </a:xfrm>
          <a:prstGeom prst="rect">
            <a:avLst/>
          </a:prstGeom>
          <a:noFill/>
          <a:ln>
            <a:noFill/>
          </a:ln>
        </p:spPr>
      </p:pic>
      <p:sp>
        <p:nvSpPr>
          <p:cNvPr id="29697" name="Rectangle 1"/>
          <p:cNvSpPr>
            <a:spLocks noChangeArrowheads="1"/>
          </p:cNvSpPr>
          <p:nvPr/>
        </p:nvSpPr>
        <p:spPr bwMode="auto">
          <a:xfrm>
            <a:off x="0" y="1214423"/>
            <a:ext cx="842493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Гидросервантит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образуется по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сервантиту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путем его гидратации.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698" name="Rectangle 2"/>
          <p:cNvSpPr>
            <a:spLocks noChangeArrowheads="1"/>
          </p:cNvSpPr>
          <p:nvPr/>
        </p:nvSpPr>
        <p:spPr bwMode="auto">
          <a:xfrm>
            <a:off x="285720" y="6286520"/>
            <a:ext cx="650085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Эмпирическая формула   </a:t>
            </a:r>
            <a:r>
              <a:rPr kumimoji="0" lang="en-US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Sb</a:t>
            </a:r>
            <a:r>
              <a:rPr kumimoji="0" lang="ru-RU" i="1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+3</a:t>
            </a:r>
            <a:r>
              <a:rPr kumimoji="0" lang="ru-RU" i="1" u="none" strike="noStrike" cap="none" normalizeH="0" baseline="-3000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1.00  </a:t>
            </a:r>
            <a:r>
              <a:rPr kumimoji="0" lang="en-US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Sb</a:t>
            </a:r>
            <a:r>
              <a:rPr kumimoji="0" lang="ru-RU" i="1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+5</a:t>
            </a:r>
            <a:r>
              <a:rPr kumimoji="0" lang="ru-RU" i="1" u="none" strike="noStrike" cap="none" normalizeH="0" baseline="-3000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2.00</a:t>
            </a:r>
            <a:r>
              <a:rPr kumimoji="0" lang="ru-RU" i="1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</a:t>
            </a:r>
            <a:r>
              <a:rPr kumimoji="0" lang="en-US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O</a:t>
            </a:r>
            <a:r>
              <a:rPr kumimoji="0" lang="ru-RU" i="1" u="none" strike="noStrike" cap="none" normalizeH="0" baseline="-3000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6.00 </a:t>
            </a:r>
            <a:r>
              <a:rPr kumimoji="0" lang="ru-RU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(ОН)</a:t>
            </a:r>
            <a:r>
              <a:rPr kumimoji="0" lang="ru-RU" i="1" u="none" strike="noStrike" cap="none" normalizeH="0" baseline="-3000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1.00</a:t>
            </a:r>
            <a:endParaRPr kumimoji="0" lang="ru-RU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8315277" y="6150138"/>
            <a:ext cx="828755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4000" b="1" i="1" dirty="0" smtClean="0">
                <a:latin typeface="Arial" pitchFamily="34" charset="0"/>
                <a:cs typeface="Arial" pitchFamily="34" charset="0"/>
              </a:rPr>
              <a:t>34</a:t>
            </a:r>
            <a:endParaRPr lang="ru-RU" sz="4000" b="1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85786" y="5000636"/>
            <a:ext cx="22469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Химический состав</a:t>
            </a: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4786314" y="4572008"/>
            <a:ext cx="328614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Эталонный</a:t>
            </a:r>
            <a:r>
              <a:rPr kumimoji="0" lang="en-US" sz="1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спектр</a:t>
            </a:r>
            <a:r>
              <a:rPr kumimoji="0" lang="ru-RU" sz="1400" b="0" i="1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1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гидросервантита</a:t>
            </a:r>
            <a:endParaRPr kumimoji="0" lang="ru-RU" sz="14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666328"/>
          </a:xfrm>
        </p:spPr>
        <p:txBody>
          <a:bodyPr>
            <a:normAutofit/>
          </a:bodyPr>
          <a:lstStyle/>
          <a:p>
            <a:pPr algn="ctr"/>
            <a:r>
              <a:rPr lang="ru-RU" sz="3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Сера</a:t>
            </a:r>
            <a:r>
              <a:rPr lang="en-US" sz="3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S</a:t>
            </a:r>
            <a:endParaRPr lang="ru-RU" sz="3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500034" y="4572008"/>
          <a:ext cx="6096000" cy="776480"/>
        </p:xfrm>
        <a:graphic>
          <a:graphicData uri="http://schemas.openxmlformats.org/drawingml/2006/table">
            <a:tbl>
              <a:tblPr/>
              <a:tblGrid>
                <a:gridCol w="1524000"/>
                <a:gridCol w="1524000"/>
                <a:gridCol w="1524000"/>
                <a:gridCol w="1524000"/>
              </a:tblGrid>
              <a:tr h="3882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S</a:t>
                      </a:r>
                      <a:endParaRPr lang="ru-RU" sz="1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Sb</a:t>
                      </a:r>
                      <a:endParaRPr lang="ru-RU" sz="1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сумма</a:t>
                      </a:r>
                      <a:endParaRPr lang="ru-RU" sz="1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82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Сера</a:t>
                      </a:r>
                      <a:endParaRPr lang="ru-RU" sz="1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96.98</a:t>
                      </a:r>
                      <a:endParaRPr lang="ru-RU" sz="1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1.38</a:t>
                      </a:r>
                      <a:endParaRPr lang="ru-RU" sz="1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98.36</a:t>
                      </a:r>
                      <a:endParaRPr lang="ru-RU" sz="1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Заголовок 1"/>
          <p:cNvSpPr txBox="1">
            <a:spLocks/>
          </p:cNvSpPr>
          <p:nvPr/>
        </p:nvSpPr>
        <p:spPr>
          <a:xfrm>
            <a:off x="428596" y="1000108"/>
            <a:ext cx="4143404" cy="571504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>
                <a:latin typeface="Times New Roman" pitchFamily="18" charset="0"/>
                <a:ea typeface="+mj-ea"/>
                <a:cs typeface="Times New Roman" pitchFamily="18" charset="0"/>
              </a:rPr>
              <a:t>Встречается в</a:t>
            </a:r>
            <a:r>
              <a:rPr lang="ru-RU" noProof="0" dirty="0" smtClean="0">
                <a:latin typeface="Times New Roman" pitchFamily="18" charset="0"/>
                <a:ea typeface="+mj-ea"/>
                <a:cs typeface="Times New Roman" pitchFamily="18" charset="0"/>
              </a:rPr>
              <a:t> трещинах антимонита.</a:t>
            </a:r>
            <a:endParaRPr lang="ru-RU" dirty="0" smtClean="0"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85720" y="5786454"/>
            <a:ext cx="51435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Эмпирическая формула      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ru-RU" i="1" baseline="-25000" dirty="0" smtClean="0">
                <a:latin typeface="Times New Roman" pitchFamily="18" charset="0"/>
                <a:cs typeface="Times New Roman" pitchFamily="18" charset="0"/>
              </a:rPr>
              <a:t>0.99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Sb</a:t>
            </a:r>
            <a:r>
              <a:rPr lang="ru-RU" i="1" baseline="-25000" dirty="0" smtClean="0">
                <a:latin typeface="Times New Roman" pitchFamily="18" charset="0"/>
                <a:cs typeface="Times New Roman" pitchFamily="18" charset="0"/>
              </a:rPr>
              <a:t>0.01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386714" y="6150138"/>
            <a:ext cx="757318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4000" b="1" i="1" dirty="0" smtClean="0">
                <a:latin typeface="Arial" pitchFamily="34" charset="0"/>
                <a:cs typeface="Arial" pitchFamily="34" charset="0"/>
              </a:rPr>
              <a:t>35</a:t>
            </a:r>
            <a:endParaRPr lang="ru-RU" sz="4000" b="1" i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3" name="Picture 1" descr="C:\Users\я\Desktop\Диплом\Диплом\Рисунки\шашки\6067-1.5(1)\1-5-10х Копировать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4977" y="1272179"/>
            <a:ext cx="4040427" cy="299290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214282" y="4143380"/>
            <a:ext cx="28803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Химический состав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14282" y="1791290"/>
            <a:ext cx="421484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Bef>
                <a:spcPct val="0"/>
              </a:spcBef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отраженных электронах светло-серого цвета, образует выделения неправильной формы.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8386714" y="6150138"/>
            <a:ext cx="757318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4000" b="1" i="1" dirty="0" smtClean="0">
                <a:latin typeface="Arial" pitchFamily="34" charset="0"/>
                <a:cs typeface="Arial" pitchFamily="34" charset="0"/>
              </a:rPr>
              <a:t>36</a:t>
            </a:r>
            <a:endParaRPr lang="ru-RU" sz="4000" b="1" i="1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0" name="Диаграмма 9"/>
          <p:cNvGraphicFramePr>
            <a:graphicFrameLocks/>
          </p:cNvGraphicFramePr>
          <p:nvPr/>
        </p:nvGraphicFramePr>
        <p:xfrm>
          <a:off x="428596" y="857232"/>
          <a:ext cx="8105775" cy="55102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285720" y="285728"/>
            <a:ext cx="82153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 образце № 6067-1/4</a:t>
            </a:r>
            <a:r>
              <a:rPr lang="ru-RU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была отмечена землистая присыпка, нами был проведен рентгенофазовый анализ.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1"/>
          <p:cNvSpPr>
            <a:spLocks noChangeArrowheads="1"/>
          </p:cNvSpPr>
          <p:nvPr/>
        </p:nvSpPr>
        <p:spPr bwMode="auto">
          <a:xfrm>
            <a:off x="2428860" y="0"/>
            <a:ext cx="4176464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Результаты работ</a:t>
            </a:r>
            <a:endParaRPr kumimoji="0" lang="ru-RU" sz="3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358246" y="6215082"/>
            <a:ext cx="857224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4000" b="1" i="1" dirty="0" smtClean="0">
                <a:latin typeface="Arial" pitchFamily="34" charset="0"/>
                <a:cs typeface="Arial" pitchFamily="34" charset="0"/>
              </a:rPr>
              <a:t>37</a:t>
            </a:r>
            <a:endParaRPr lang="ru-RU" sz="4000" b="1" i="1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642910" y="857232"/>
          <a:ext cx="7858183" cy="5891703"/>
        </p:xfrm>
        <a:graphic>
          <a:graphicData uri="http://schemas.openxmlformats.org/drawingml/2006/table">
            <a:tbl>
              <a:tblPr/>
              <a:tblGrid>
                <a:gridCol w="1753945"/>
                <a:gridCol w="762244"/>
                <a:gridCol w="762244"/>
                <a:gridCol w="762244"/>
                <a:gridCol w="762244"/>
                <a:gridCol w="762244"/>
                <a:gridCol w="762244"/>
                <a:gridCol w="762244"/>
                <a:gridCol w="768530"/>
              </a:tblGrid>
              <a:tr h="228570">
                <a:tc rowSpan="2"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b="1" dirty="0"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758" marR="31758" marT="65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8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>
                          <a:latin typeface="Times New Roman"/>
                          <a:ea typeface="Calibri"/>
                          <a:cs typeface="Times New Roman"/>
                        </a:rPr>
                        <a:t>этапы </a:t>
                      </a:r>
                      <a:r>
                        <a:rPr lang="ru-RU" sz="1600" b="1" dirty="0" err="1">
                          <a:latin typeface="Times New Roman"/>
                          <a:ea typeface="Calibri"/>
                          <a:cs typeface="Times New Roman"/>
                        </a:rPr>
                        <a:t>минералообразования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758" marR="31758" marT="652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2857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>
                          <a:latin typeface="Times New Roman"/>
                          <a:ea typeface="Calibri"/>
                          <a:cs typeface="Times New Roman"/>
                        </a:rPr>
                        <a:t>Гидротермальный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758" marR="31758" marT="652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 err="1">
                          <a:latin typeface="Times New Roman"/>
                          <a:ea typeface="Calibri"/>
                          <a:cs typeface="Times New Roman"/>
                        </a:rPr>
                        <a:t>Гипергенный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758" marR="31758" marT="652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2857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Кварц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758" marR="31758" marT="65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b="1" dirty="0"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758" marR="31758" marT="65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b="1"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758" marR="31758" marT="65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b="1"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758" marR="31758" marT="65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b="1"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758" marR="31758" marT="6526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b="1"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758" marR="31758" marT="65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b="1"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758" marR="31758" marT="65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b="1"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758" marR="31758" marT="65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b="1"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758" marR="31758" marT="6526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0292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1758" marR="31758" marT="65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b="1" dirty="0"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758" marR="31758" marT="65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b="1" dirty="0"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758" marR="31758" marT="65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b="1" dirty="0"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758" marR="31758" marT="65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b="1" dirty="0"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758" marR="31758" marT="6526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b="1" dirty="0"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758" marR="31758" marT="65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b="1" dirty="0"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758" marR="31758" marT="65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b="1" dirty="0"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758" marR="31758" marT="65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b="1" dirty="0"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758" marR="31758" marT="6526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857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Антимонит I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758" marR="31758" marT="65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b="1"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758" marR="31758" marT="65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b="1"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758" marR="31758" marT="65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b="1"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758" marR="31758" marT="65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b="1"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758" marR="31758" marT="6526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b="1"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758" marR="31758" marT="65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b="1"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758" marR="31758" marT="65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b="1"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758" marR="31758" marT="65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b="1"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758" marR="31758" marT="6526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444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1758" marR="31758" marT="65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b="1" dirty="0"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758" marR="31758" marT="65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b="1" dirty="0"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758" marR="31758" marT="65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b="1" dirty="0"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758" marR="31758" marT="65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b="1" dirty="0"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758" marR="31758" marT="6526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b="1" dirty="0"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758" marR="31758" marT="65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b="1" dirty="0"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758" marR="31758" marT="65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b="1" dirty="0"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758" marR="31758" marT="65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b="1" dirty="0"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758" marR="31758" marT="6526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857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Пирит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758" marR="31758" marT="65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b="1"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758" marR="31758" marT="65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b="1"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758" marR="31758" marT="65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b="1"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758" marR="31758" marT="65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b="1"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758" marR="31758" marT="6526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b="1"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758" marR="31758" marT="65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b="1"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758" marR="31758" marT="65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b="1"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758" marR="31758" marT="65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b="1"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758" marR="31758" marT="6526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444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1758" marR="31758" marT="65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b="1" dirty="0"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758" marR="31758" marT="65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b="1" dirty="0"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758" marR="31758" marT="65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b="1" dirty="0"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758" marR="31758" marT="65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b="1" dirty="0"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758" marR="31758" marT="6526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b="1" dirty="0"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758" marR="31758" marT="65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b="1" dirty="0"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758" marR="31758" marT="65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b="1" dirty="0"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758" marR="31758" marT="65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b="1" dirty="0"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758" marR="31758" marT="6526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857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Сфалерит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758" marR="31758" marT="65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b="1"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758" marR="31758" marT="65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b="1"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758" marR="31758" marT="65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b="1"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758" marR="31758" marT="65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b="1"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758" marR="31758" marT="6526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b="1"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758" marR="31758" marT="65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b="1"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758" marR="31758" marT="65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b="1"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758" marR="31758" marT="65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b="1"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758" marR="31758" marT="6526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444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1758" marR="31758" marT="65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b="1" dirty="0"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758" marR="31758" marT="65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b="1" dirty="0"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758" marR="31758" marT="65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b="1" dirty="0"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758" marR="31758" marT="65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b="1" dirty="0"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758" marR="31758" marT="6526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b="1" dirty="0"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758" marR="31758" marT="65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b="1" dirty="0"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758" marR="31758" marT="65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b="1" dirty="0"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758" marR="31758" marT="65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b="1" dirty="0"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758" marR="31758" marT="6526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857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 err="1">
                          <a:latin typeface="Times New Roman"/>
                          <a:ea typeface="Calibri"/>
                          <a:cs typeface="Times New Roman"/>
                        </a:rPr>
                        <a:t>Робинсонит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758" marR="31758" marT="65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b="1"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758" marR="31758" marT="65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b="1"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758" marR="31758" marT="65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b="1"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758" marR="31758" marT="65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b="1"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758" marR="31758" marT="6526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b="1"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758" marR="31758" marT="65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b="1"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758" marR="31758" marT="65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b="1" dirty="0"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758" marR="31758" marT="65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b="1" dirty="0"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758" marR="31758" marT="6526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444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1758" marR="31758" marT="65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b="1" dirty="0"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758" marR="31758" marT="65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b="1" dirty="0"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758" marR="31758" marT="65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b="1" dirty="0"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758" marR="31758" marT="65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b="1" dirty="0"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758" marR="31758" marT="6526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b="1" dirty="0"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758" marR="31758" marT="65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b="1" dirty="0"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758" marR="31758" marT="65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b="1" dirty="0"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758" marR="31758" marT="65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b="1" dirty="0"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758" marR="31758" marT="6526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857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 err="1">
                          <a:latin typeface="Times New Roman"/>
                          <a:ea typeface="Calibri"/>
                          <a:cs typeface="Times New Roman"/>
                        </a:rPr>
                        <a:t>Фюлёппит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758" marR="31758" marT="65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b="1"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758" marR="31758" marT="65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b="1"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758" marR="31758" marT="65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b="1"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758" marR="31758" marT="65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b="1"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758" marR="31758" marT="6526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b="1"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758" marR="31758" marT="65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b="1"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758" marR="31758" marT="65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b="1"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758" marR="31758" marT="65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b="1"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758" marR="31758" marT="6526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444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1758" marR="31758" marT="65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b="1" dirty="0"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758" marR="31758" marT="65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b="1" dirty="0"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758" marR="31758" marT="65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b="1" dirty="0"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758" marR="31758" marT="65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b="1" dirty="0"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758" marR="31758" marT="6526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b="1" dirty="0"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758" marR="31758" marT="65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b="1" dirty="0"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758" marR="31758" marT="65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b="1" dirty="0"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758" marR="31758" marT="65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b="1" dirty="0"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758" marR="31758" marT="6526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857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Антимонит II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758" marR="31758" marT="65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b="1"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758" marR="31758" marT="65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b="1"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758" marR="31758" marT="65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b="1"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758" marR="31758" marT="65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b="1"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758" marR="31758" marT="6526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b="1"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758" marR="31758" marT="65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b="1"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758" marR="31758" marT="65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b="1"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758" marR="31758" marT="65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b="1"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758" marR="31758" marT="6526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444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1758" marR="31758" marT="65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b="1" dirty="0"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758" marR="31758" marT="65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b="1" dirty="0"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758" marR="31758" marT="65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b="1" dirty="0"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758" marR="31758" marT="65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b="1" dirty="0"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758" marR="31758" marT="6526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b="1" dirty="0"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758" marR="31758" marT="65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b="1" dirty="0"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758" marR="31758" marT="65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b="1" dirty="0"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758" marR="31758" marT="65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b="1" dirty="0"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758" marR="31758" marT="6526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857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 err="1">
                          <a:latin typeface="Times New Roman"/>
                          <a:ea typeface="Calibri"/>
                          <a:cs typeface="Times New Roman"/>
                        </a:rPr>
                        <a:t>Сенармонтит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758" marR="31758" marT="65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b="1"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758" marR="31758" marT="65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b="1"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758" marR="31758" marT="65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b="1"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758" marR="31758" marT="65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b="1"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758" marR="31758" marT="6526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b="1"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758" marR="31758" marT="65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b="1"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758" marR="31758" marT="65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b="1"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758" marR="31758" marT="65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b="1"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758" marR="31758" marT="6526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444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1758" marR="31758" marT="65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b="1" dirty="0"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758" marR="31758" marT="65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b="1" dirty="0"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758" marR="31758" marT="65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b="1" dirty="0"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758" marR="31758" marT="65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b="1" dirty="0"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758" marR="31758" marT="6526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b="1" dirty="0"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758" marR="31758" marT="65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b="1" dirty="0"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758" marR="31758" marT="65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b="1" dirty="0"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758" marR="31758" marT="65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b="1" dirty="0"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758" marR="31758" marT="6526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5582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 err="1">
                          <a:latin typeface="Times New Roman"/>
                          <a:ea typeface="Calibri"/>
                          <a:cs typeface="Times New Roman"/>
                        </a:rPr>
                        <a:t>Сервантит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758" marR="31758" marT="65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b="1"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758" marR="31758" marT="65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b="1"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758" marR="31758" marT="65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b="1"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758" marR="31758" marT="65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b="1"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758" marR="31758" marT="6526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b="1"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758" marR="31758" marT="65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1758" marR="31758" marT="65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1758" marR="31758" marT="65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b="1"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758" marR="31758" marT="6526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444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1758" marR="31758" marT="65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b="1" dirty="0"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758" marR="31758" marT="65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b="1" dirty="0"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758" marR="31758" marT="65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b="1" dirty="0"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758" marR="31758" marT="65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b="1" dirty="0"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758" marR="31758" marT="6526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b="1" dirty="0"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758" marR="31758" marT="65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b="1" dirty="0"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758" marR="31758" marT="65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b="1" dirty="0"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758" marR="31758" marT="65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b="1" dirty="0"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758" marR="31758" marT="6526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857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 err="1">
                          <a:latin typeface="Times New Roman"/>
                          <a:ea typeface="Calibri"/>
                          <a:cs typeface="Times New Roman"/>
                        </a:rPr>
                        <a:t>Гидросервантит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758" marR="31758" marT="65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b="1"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758" marR="31758" marT="65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b="1"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758" marR="31758" marT="65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b="1"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758" marR="31758" marT="65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b="1"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758" marR="31758" marT="6526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b="1"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758" marR="31758" marT="65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b="1"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758" marR="31758" marT="65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b="1"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758" marR="31758" marT="65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b="1"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758" marR="31758" marT="6526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</a:tr>
              <a:tr h="21444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1758" marR="31758" marT="65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b="1" dirty="0"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758" marR="31758" marT="65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b="1" dirty="0"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758" marR="31758" marT="65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b="1" dirty="0"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758" marR="31758" marT="65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b="1" dirty="0"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758" marR="31758" marT="6526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b="1" dirty="0"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758" marR="31758" marT="65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b="1" dirty="0"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758" marR="31758" marT="65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b="1" dirty="0"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758" marR="31758" marT="65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b="1" dirty="0"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758" marR="31758" marT="6526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857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 err="1">
                          <a:latin typeface="Times New Roman"/>
                          <a:ea typeface="Calibri"/>
                          <a:cs typeface="Times New Roman"/>
                        </a:rPr>
                        <a:t>Чапмонит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758" marR="31758" marT="65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b="1"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758" marR="31758" marT="65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b="1"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758" marR="31758" marT="65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b="1"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758" marR="31758" marT="65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b="1"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758" marR="31758" marT="6526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b="1"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758" marR="31758" marT="65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b="1"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758" marR="31758" marT="65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b="1"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758" marR="31758" marT="65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b="1"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758" marR="31758" marT="6526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</a:tr>
              <a:tr h="21444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1758" marR="31758" marT="65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b="1" dirty="0"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758" marR="31758" marT="65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b="1" dirty="0"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758" marR="31758" marT="65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b="1" dirty="0"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758" marR="31758" marT="65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b="1" dirty="0"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758" marR="31758" marT="6526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b="1" dirty="0"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758" marR="31758" marT="65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b="1" dirty="0"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758" marR="31758" marT="65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b="1" dirty="0"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758" marR="31758" marT="65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b="1" dirty="0"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758" marR="31758" marT="6526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444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Сера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758" marR="31758" marT="65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b="1"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758" marR="31758" marT="65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b="1"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758" marR="31758" marT="65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b="1"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758" marR="31758" marT="65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b="1"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758" marR="31758" marT="6526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b="1"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758" marR="31758" marT="65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b="1"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758" marR="31758" marT="65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b="1"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758" marR="31758" marT="65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b="1" dirty="0"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758" marR="31758" marT="6526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785794"/>
          </a:xfrm>
        </p:spPr>
        <p:txBody>
          <a:bodyPr>
            <a:normAutofit/>
          </a:bodyPr>
          <a:lstStyle/>
          <a:p>
            <a:pPr algn="ctr"/>
            <a:r>
              <a:rPr lang="ru-RU" sz="3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Заключение</a:t>
            </a:r>
            <a:endParaRPr lang="ru-RU" sz="3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2844" y="1000108"/>
            <a:ext cx="8929718" cy="5643602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В ходе написания дипломной работы дана петрографическая и минералогическая характеристика участка 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Кючус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Верхне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- Янского района:</a:t>
            </a:r>
          </a:p>
          <a:p>
            <a:pPr lvl="0">
              <a:buNone/>
            </a:pP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 lvl="0"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1. Породы осадочного комплекса района обладают схожим минеральным составом и различные по текстурно-структурным особенностями;</a:t>
            </a:r>
          </a:p>
          <a:p>
            <a:pPr lvl="0">
              <a:buNone/>
            </a:pP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 lvl="0"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2. Найдена фауна, определенная нами, как  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Bivalve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Monotis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и характерная для позднего триаса (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ru-RU" sz="1800" baseline="-25000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), ранней юры (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J</a:t>
            </a:r>
            <a:r>
              <a:rPr lang="ru-RU" sz="1800" baseline="-25000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);</a:t>
            </a:r>
          </a:p>
          <a:p>
            <a:pPr lvl="0">
              <a:buNone/>
            </a:pP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 lvl="0"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3. Для гидротермальных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кварц-антимонитовых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жил были установлены  следующие минералы: кварц, антимонит, сфалерит, пирит,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робинсонит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фюлеппит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сенармонтит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серванитит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стибиконит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, сера,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чапманит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lvl="0">
              <a:buNone/>
            </a:pP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 lvl="0"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4. Определена последовательность образования минералов в жилах: </a:t>
            </a:r>
          </a:p>
          <a:p>
            <a:pPr lvl="0">
              <a:buNone/>
            </a:pPr>
            <a:r>
              <a:rPr lang="ru-RU" sz="1800" u="sng" dirty="0" smtClean="0">
                <a:latin typeface="Times New Roman" pitchFamily="18" charset="0"/>
                <a:cs typeface="Times New Roman" pitchFamily="18" charset="0"/>
              </a:rPr>
              <a:t>Гидротермальные ранние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: кварц, антимонит 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, пирит, сфалерит; </a:t>
            </a:r>
          </a:p>
          <a:p>
            <a:pPr lvl="0">
              <a:buNone/>
            </a:pPr>
            <a:r>
              <a:rPr lang="ru-RU" sz="1800" u="sng" dirty="0" smtClean="0">
                <a:latin typeface="Times New Roman" pitchFamily="18" charset="0"/>
                <a:cs typeface="Times New Roman" pitchFamily="18" charset="0"/>
              </a:rPr>
              <a:t>Гидротермальная поздняя стадия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робинсонит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фюлёппит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антимонит 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II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ксеноморфный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); </a:t>
            </a:r>
          </a:p>
          <a:p>
            <a:pPr lvl="0">
              <a:buNone/>
            </a:pPr>
            <a:r>
              <a:rPr lang="ru-RU" sz="1800" u="sng" dirty="0" err="1" smtClean="0">
                <a:latin typeface="Times New Roman" pitchFamily="18" charset="0"/>
                <a:cs typeface="Times New Roman" pitchFamily="18" charset="0"/>
              </a:rPr>
              <a:t>Гипергенная</a:t>
            </a:r>
            <a:r>
              <a:rPr lang="ru-RU" sz="1800" u="sng" dirty="0" smtClean="0">
                <a:latin typeface="Times New Roman" pitchFamily="18" charset="0"/>
                <a:cs typeface="Times New Roman" pitchFamily="18" charset="0"/>
              </a:rPr>
              <a:t> стадия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сенармонит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,,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сервантит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стибиконит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, сера,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чапманит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 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14282" y="857232"/>
            <a:ext cx="842965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Выражаю огромную благодарность </a:t>
            </a:r>
          </a:p>
          <a:p>
            <a:pPr algn="ctr">
              <a:buNone/>
            </a:pPr>
            <a:r>
              <a:rPr lang="ru-RU" sz="4400" b="1" dirty="0" err="1" smtClean="0">
                <a:latin typeface="Times New Roman" pitchFamily="18" charset="0"/>
                <a:cs typeface="Times New Roman" pitchFamily="18" charset="0"/>
              </a:rPr>
              <a:t>Муфтахову</a:t>
            </a:r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 В. А,</a:t>
            </a:r>
            <a:endParaRPr lang="ru-RU" sz="4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Кабановой Л. Я, Сафиной Н.П.,  </a:t>
            </a:r>
          </a:p>
          <a:p>
            <a:pPr algn="ctr">
              <a:buNone/>
            </a:pPr>
            <a:r>
              <a:rPr lang="ru-RU" sz="4400" b="1" dirty="0" err="1" smtClean="0">
                <a:latin typeface="Times New Roman" pitchFamily="18" charset="0"/>
                <a:cs typeface="Times New Roman" pitchFamily="18" charset="0"/>
              </a:rPr>
              <a:t>Аюповой</a:t>
            </a:r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 Н. Р, </a:t>
            </a:r>
            <a:r>
              <a:rPr lang="ru-RU" sz="4400" b="1" dirty="0" err="1" smtClean="0">
                <a:latin typeface="Times New Roman" pitchFamily="18" charset="0"/>
                <a:cs typeface="Times New Roman" pitchFamily="18" charset="0"/>
              </a:rPr>
              <a:t>Блинову</a:t>
            </a:r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 И. А.</a:t>
            </a:r>
          </a:p>
          <a:p>
            <a:pPr algn="ctr">
              <a:buNone/>
            </a:pPr>
            <a:endParaRPr lang="ru-RU" sz="4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за 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оказанную помощь при 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написании дипломной работы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00826" y="857232"/>
            <a:ext cx="2643174" cy="1714512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Сводная литолого-стратиграфическая колонка</a:t>
            </a:r>
            <a:b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(составила </a:t>
            </a:r>
            <a:r>
              <a:rPr lang="ru-RU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Ануркина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М.А. по материалам проекта ОАО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Янгеология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ru-RU" sz="1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Заголовок 1"/>
          <p:cNvSpPr txBox="1">
            <a:spLocks/>
          </p:cNvSpPr>
          <p:nvPr/>
        </p:nvSpPr>
        <p:spPr>
          <a:xfrm>
            <a:off x="0" y="-27384"/>
            <a:ext cx="9144000" cy="576064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Геологическая характеристика района работ</a:t>
            </a:r>
            <a:endParaRPr kumimoji="0" lang="ru-RU" sz="3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8244408" y="6088559"/>
            <a:ext cx="432047" cy="76944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4400" b="1" i="1" dirty="0" smtClean="0">
                <a:latin typeface="Arial" pitchFamily="34" charset="0"/>
                <a:cs typeface="Arial" pitchFamily="34" charset="0"/>
              </a:rPr>
              <a:t>4</a:t>
            </a:r>
            <a:endParaRPr lang="ru-RU" sz="4400" b="1" i="1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6" name="Таблица 15"/>
          <p:cNvGraphicFramePr>
            <a:graphicFrameLocks noGrp="1"/>
          </p:cNvGraphicFramePr>
          <p:nvPr/>
        </p:nvGraphicFramePr>
        <p:xfrm>
          <a:off x="683568" y="908720"/>
          <a:ext cx="5688634" cy="5889422"/>
        </p:xfrm>
        <a:graphic>
          <a:graphicData uri="http://schemas.openxmlformats.org/drawingml/2006/table">
            <a:tbl>
              <a:tblPr/>
              <a:tblGrid>
                <a:gridCol w="861371"/>
                <a:gridCol w="861371"/>
                <a:gridCol w="861371"/>
                <a:gridCol w="1088295"/>
                <a:gridCol w="1296144"/>
                <a:gridCol w="720082"/>
              </a:tblGrid>
              <a:tr h="420935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эра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система</a:t>
                      </a: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отдел</a:t>
                      </a: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мощность.м</a:t>
                      </a: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литология</a:t>
                      </a: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͠͠͠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2561"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Кайнозой 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fontAlgn="t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KZ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0" marR="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Q</a:t>
                      </a:r>
                    </a:p>
                  </a:txBody>
                  <a:tcPr marL="0" marR="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Нерасчлененная толща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Галечники, пески, алевриты, супеси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0802">
                <a:tc vMerge="1">
                  <a:txBody>
                    <a:bodyPr/>
                    <a:lstStyle/>
                    <a:p>
                      <a:pPr algn="ctr" rtl="0" fontAlgn="ctr"/>
                      <a:endParaRPr lang="ru-RU" sz="14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</a:p>
                  </a:txBody>
                  <a:tcPr marL="0" marR="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52561">
                <a:tc vMerge="1"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Pg</a:t>
                      </a:r>
                    </a:p>
                  </a:txBody>
                  <a:tcPr marL="0" marR="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A25B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805790">
                <a:tc rowSpan="5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Мезозой    </a:t>
                      </a:r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MZ</a:t>
                      </a:r>
                    </a:p>
                  </a:txBody>
                  <a:tcPr marL="0" marR="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J</a:t>
                      </a:r>
                    </a:p>
                  </a:txBody>
                  <a:tcPr marL="0" marR="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J3</a:t>
                      </a:r>
                    </a:p>
                  </a:txBody>
                  <a:tcPr marL="0" marR="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2220м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Алевролиты с прослоями песчаников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</a:tr>
              <a:tr h="493095">
                <a:tc vMerge="1"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J1 </a:t>
                      </a:r>
                    </a:p>
                  </a:txBody>
                  <a:tcPr marL="0" marR="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1010м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алевролиты, </a:t>
                      </a:r>
                      <a:r>
                        <a:rPr lang="ru-RU" sz="1400" b="0" i="0" u="none" strike="noStrike" dirty="0" err="1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аргелиты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</a:tr>
              <a:tr h="420935">
                <a:tc vMerge="1"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</a:t>
                      </a:r>
                    </a:p>
                  </a:txBody>
                  <a:tcPr marL="0" marR="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339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T3</a:t>
                      </a:r>
                    </a:p>
                  </a:txBody>
                  <a:tcPr marL="0" marR="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1000м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алевролиты и 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песчанники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/>
                    </a:solidFill>
                  </a:tcPr>
                </a:tc>
              </a:tr>
              <a:tr h="493095">
                <a:tc vMerge="1"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T2</a:t>
                      </a:r>
                    </a:p>
                  </a:txBody>
                  <a:tcPr marL="0" marR="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1750м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Алевролиты, 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аргилиты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CC"/>
                    </a:solidFill>
                  </a:tcPr>
                </a:tc>
              </a:tr>
              <a:tr h="1229299">
                <a:tc vMerge="1"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T1 </a:t>
                      </a:r>
                    </a:p>
                  </a:txBody>
                  <a:tcPr marL="0" marR="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009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450м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009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алевролиты 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 прослоями аргиллитов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00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0099"/>
                    </a:solidFill>
                  </a:tcPr>
                </a:tc>
              </a:tr>
              <a:tr h="1154564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Палеозойская 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fontAlgn="t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PZ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</a:t>
                      </a:r>
                    </a:p>
                  </a:txBody>
                  <a:tcPr marL="0" marR="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6B0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0" marR="0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6B0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2150м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6B0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алевролиты и 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алевропелиты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6B0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6B0A"/>
                    </a:solidFill>
                  </a:tcPr>
                </a:tc>
              </a:tr>
            </a:tbl>
          </a:graphicData>
        </a:graphic>
      </p:graphicFrame>
      <p:grpSp>
        <p:nvGrpSpPr>
          <p:cNvPr id="30" name="Группа 29"/>
          <p:cNvGrpSpPr/>
          <p:nvPr/>
        </p:nvGrpSpPr>
        <p:grpSpPr>
          <a:xfrm>
            <a:off x="5580112" y="1340768"/>
            <a:ext cx="864096" cy="5256584"/>
            <a:chOff x="5508104" y="1340768"/>
            <a:chExt cx="864096" cy="5256584"/>
          </a:xfrm>
        </p:grpSpPr>
        <p:pic>
          <p:nvPicPr>
            <p:cNvPr id="17" name="Рисунок 16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="" xmlns:lc="http://schemas.openxmlformats.org/drawingml/2006/lockedCanvas" xmlns:a14="http://schemas.microsoft.com/office/drawing/2010/main">
                    <a14:imgLayer r:embed="rId3">
                      <a14:imgEffect>
                        <a14:sharpenSoften amount="100000"/>
                      </a14:imgEffect>
                    </a14:imgLayer>
                  </a14:imgProps>
                </a:ext>
                <a:ext uri="{28A0092B-C50C-407E-A947-70E740481C1C}">
                  <a14:useLocalDpi xmlns="" xmlns:lc="http://schemas.openxmlformats.org/drawingml/2006/lockedCanvas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08104" y="1340768"/>
              <a:ext cx="864096" cy="853606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</p:pic>
        <p:pic>
          <p:nvPicPr>
            <p:cNvPr id="18" name="Рисунок 17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="" xmlns:lc="http://schemas.openxmlformats.org/drawingml/2006/lockedCanvas" xmlns:a14="http://schemas.microsoft.com/office/drawing/2010/main">
                    <a14:imgLayer r:embed="rId5">
                      <a14:imgEffect>
                        <a14:sharpenSoften amount="100000"/>
                      </a14:imgEffect>
                    </a14:imgLayer>
                  </a14:imgProps>
                </a:ext>
                <a:ext uri="{28A0092B-C50C-407E-A947-70E740481C1C}">
                  <a14:useLocalDpi xmlns="" xmlns:lc="http://schemas.openxmlformats.org/drawingml/2006/lockedCanvas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08104" y="2204863"/>
              <a:ext cx="864096" cy="835073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</p:pic>
        <p:pic>
          <p:nvPicPr>
            <p:cNvPr id="19" name="Рисунок 18"/>
            <p:cNvPicPr>
              <a:picLocks noChangeAspect="1" noChangeArrowheads="1"/>
            </p:cNvPicPr>
            <p:nvPr/>
          </p:nvPicPr>
          <p:blipFill>
            <a:blip r:embed="rId6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="" xmlns:lc="http://schemas.openxmlformats.org/drawingml/2006/lockedCanvas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08104" y="2996952"/>
              <a:ext cx="864096" cy="504056"/>
            </a:xfrm>
            <a:prstGeom prst="rect">
              <a:avLst/>
            </a:prstGeom>
            <a:noFill/>
            <a:extLst>
              <a:ext uri="{909E8E84-426E-40DD-AFC4-6F175D3DCCD1}">
                <a14:hiddenFill xmlns="" xmlns:lc="http://schemas.openxmlformats.org/drawingml/2006/lockedCanvas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Рисунок 19"/>
            <p:cNvPicPr>
              <a:picLocks noChangeAspect="1" noChangeArrowheads="1"/>
            </p:cNvPicPr>
            <p:nvPr/>
          </p:nvPicPr>
          <p:blipFill>
            <a:blip r:embed="rId7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="" xmlns:lc="http://schemas.openxmlformats.org/drawingml/2006/lockedCanvas" xmlns:a14="http://schemas.microsoft.com/office/drawing/2010/main">
                    <a14:imgLayer r:embed="rId8">
                      <a14:imgEffect>
                        <a14:sharpenSoften amount="88000"/>
                      </a14:imgEffect>
                      <a14:imgEffect>
                        <a14:colorTemperature colorTemp="1500"/>
                      </a14:imgEffect>
                      <a14:imgEffect>
                        <a14:saturation sat="400000"/>
                      </a14:imgEffect>
                      <a14:imgEffect>
                        <a14:brightnessContrast bright="58000" contrast="100000"/>
                      </a14:imgEffect>
                    </a14:imgLayer>
                  </a14:imgProps>
                </a:ext>
                <a:ext uri="{28A0092B-C50C-407E-A947-70E740481C1C}">
                  <a14:useLocalDpi xmlns="" xmlns:lc="http://schemas.openxmlformats.org/drawingml/2006/lockedCanvas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08104" y="3501008"/>
              <a:ext cx="864096" cy="432048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21" name="Рисунок 20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="" xmlns:lc="http://schemas.openxmlformats.org/drawingml/2006/lockedCanvas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08104" y="3933056"/>
              <a:ext cx="864096" cy="504056"/>
            </a:xfrm>
            <a:prstGeom prst="rect">
              <a:avLst/>
            </a:prstGeom>
            <a:noFill/>
            <a:extLst>
              <a:ext uri="{909E8E84-426E-40DD-AFC4-6F175D3DCCD1}">
                <a14:hiddenFill xmlns="" xmlns:lc="http://schemas.openxmlformats.org/drawingml/2006/lockedCanvas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Рисунок 21"/>
            <p:cNvPicPr>
              <a:picLocks noChangeAspect="1" noChangeArrowheads="1"/>
            </p:cNvPicPr>
            <p:nvPr/>
          </p:nvPicPr>
          <p:blipFill>
            <a:blip r:embed="rId10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="" xmlns:lc="http://schemas.openxmlformats.org/drawingml/2006/lockedCanvas" xmlns:a14="http://schemas.microsoft.com/office/drawing/2010/main">
                    <a14:imgLayer r:embed="rId11">
                      <a14:imgEffect>
                        <a14:sharpenSoften amount="-30000"/>
                      </a14:imgEffect>
                      <a14:imgEffect>
                        <a14:colorTemperature colorTemp="115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="" xmlns:lc="http://schemas.openxmlformats.org/drawingml/2006/lockedCanvas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08104" y="4437112"/>
              <a:ext cx="864096" cy="1008112"/>
            </a:xfrm>
            <a:prstGeom prst="rect">
              <a:avLst/>
            </a:prstGeom>
            <a:noFill/>
            <a:extLst>
              <a:ext uri="{909E8E84-426E-40DD-AFC4-6F175D3DCCD1}">
                <a14:hiddenFill xmlns="" xmlns:lc="http://schemas.openxmlformats.org/drawingml/2006/lockedCanvas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Рисунок 22"/>
            <p:cNvPicPr>
              <a:picLocks noChangeAspect="1" noChangeArrowheads="1"/>
            </p:cNvPicPr>
            <p:nvPr/>
          </p:nvPicPr>
          <p:blipFill>
            <a:blip r:embed="rId12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="" xmlns:lc="http://schemas.openxmlformats.org/drawingml/2006/lockedCanvas" xmlns:a14="http://schemas.microsoft.com/office/drawing/2010/main">
                    <a14:imgLayer r:embed="rId13">
                      <a14:imgEffect>
                        <a14:sharpenSoften amount="-40000"/>
                      </a14:imgEffect>
                    </a14:imgLayer>
                  </a14:imgProps>
                </a:ext>
                <a:ext uri="{28A0092B-C50C-407E-A947-70E740481C1C}">
                  <a14:useLocalDpi xmlns="" xmlns:lc="http://schemas.openxmlformats.org/drawingml/2006/lockedCanvas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08104" y="5445224"/>
              <a:ext cx="864096" cy="1152128"/>
            </a:xfrm>
            <a:prstGeom prst="rect">
              <a:avLst/>
            </a:prstGeom>
            <a:noFill/>
            <a:extLst>
              <a:ext uri="{909E8E84-426E-40DD-AFC4-6F175D3DCCD1}">
                <a14:hiddenFill xmlns="" xmlns:lc="http://schemas.openxmlformats.org/drawingml/2006/lockedCanvas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420888"/>
            <a:ext cx="8820472" cy="1440160"/>
          </a:xfrm>
        </p:spPr>
        <p:txBody>
          <a:bodyPr>
            <a:noAutofit/>
          </a:bodyPr>
          <a:lstStyle/>
          <a:p>
            <a:pPr algn="ctr"/>
            <a:r>
              <a:rPr lang="ru-RU" sz="7200" dirty="0" smtClean="0">
                <a:solidFill>
                  <a:schemeClr val="tx1"/>
                </a:solidFill>
              </a:rPr>
              <a:t>Спасибо за внимание</a:t>
            </a:r>
            <a:endParaRPr lang="ru-RU" sz="72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688" y="116632"/>
            <a:ext cx="4392488" cy="576064"/>
          </a:xfrm>
        </p:spPr>
        <p:txBody>
          <a:bodyPr>
            <a:normAutofit/>
          </a:bodyPr>
          <a:lstStyle/>
          <a:p>
            <a:pPr algn="ctr"/>
            <a:r>
              <a:rPr lang="ru-RU" sz="3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Методика работ</a:t>
            </a:r>
            <a:endParaRPr lang="ru-RU" sz="3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571604" y="6429396"/>
            <a:ext cx="542928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Карта фактов пройденных маршрутов, с местами отбора проб</a:t>
            </a:r>
            <a:endParaRPr lang="ru-RU" sz="14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577" name="Picture 1" descr="D:\Новая папка (2)\карта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1124744"/>
            <a:ext cx="5832648" cy="509329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8244408" y="6088559"/>
            <a:ext cx="432047" cy="76944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4400" b="1" i="1" dirty="0" smtClean="0">
                <a:latin typeface="Arial" pitchFamily="34" charset="0"/>
                <a:cs typeface="Arial" pitchFamily="34" charset="0"/>
              </a:rPr>
              <a:t>5</a:t>
            </a:r>
            <a:endParaRPr lang="ru-RU" sz="4400" b="1" i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88640"/>
            <a:ext cx="8686800" cy="461696"/>
          </a:xfrm>
        </p:spPr>
        <p:txBody>
          <a:bodyPr>
            <a:noAutofit/>
          </a:bodyPr>
          <a:lstStyle/>
          <a:p>
            <a:pPr algn="ctr"/>
            <a:r>
              <a:rPr lang="ru-RU" sz="3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Лабораторные методы исследований</a:t>
            </a:r>
            <a:endParaRPr lang="ru-RU" sz="3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32014" y="979588"/>
            <a:ext cx="5725870" cy="2163660"/>
          </a:xfrm>
        </p:spPr>
        <p:txBody>
          <a:bodyPr>
            <a:noAutofit/>
          </a:bodyPr>
          <a:lstStyle/>
          <a:p>
            <a:pPr marL="342900" indent="-342900" algn="just"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Породы и руды изучены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макроскопически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и микроскопически в шлифах при  помощи оптических микроскопов ПОЛАМ-312, 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Olympus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бинокуляра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МБС-10. </a:t>
            </a:r>
          </a:p>
          <a:p>
            <a:pPr marL="342900" indent="-342900" algn="just"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Сделано 34 фотографии, при помощи микроскопа 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Carl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Zeiss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, снабженного цифровой фотокамерой 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Canon Power Shot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550. </a:t>
            </a:r>
          </a:p>
          <a:p>
            <a:pPr algn="just"/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087025040400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96475" y="1048746"/>
            <a:ext cx="2347491" cy="288032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4283968" y="5077438"/>
            <a:ext cx="471601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Изучение спектров отражения рудных и нерудных минералов проводилось на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Микроскоп спектрофотометр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MFS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C:\Users\я\Desktop\DSC002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2945" y="3620514"/>
            <a:ext cx="3840427" cy="288032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8244408" y="6088559"/>
            <a:ext cx="432047" cy="76944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4400" b="1" i="1" dirty="0" smtClean="0">
                <a:latin typeface="Arial" pitchFamily="34" charset="0"/>
                <a:cs typeface="Arial" pitchFamily="34" charset="0"/>
              </a:rPr>
              <a:t>6</a:t>
            </a:r>
            <a:endParaRPr lang="ru-RU" sz="4400" b="1" i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3" name="Picture 3" descr="C:\Users\я\Desktop\Мэри\Диплом\Рисунки\твердость\DSC002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92208" y="1270026"/>
            <a:ext cx="2880320" cy="265904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285720" y="1353909"/>
            <a:ext cx="50720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Изучение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микротвердости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проводилось на 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микротвердометре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МПТ-3</a:t>
            </a:r>
          </a:p>
        </p:txBody>
      </p:sp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8892480" cy="650336"/>
          </a:xfrm>
        </p:spPr>
        <p:txBody>
          <a:bodyPr>
            <a:normAutofit/>
          </a:bodyPr>
          <a:lstStyle/>
          <a:p>
            <a:pPr algn="ctr"/>
            <a:r>
              <a:rPr lang="ru-RU" sz="3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Лабораторные методы исследований</a:t>
            </a:r>
            <a:endParaRPr lang="ru-RU" sz="3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23528" y="4380564"/>
            <a:ext cx="846331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Изучение химического состава выделенных фаз проводилось с  помощью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микрозонда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VEGA 3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Tescan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(Институт минералогии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УрО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РАН, Миасс)</a:t>
            </a: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Для диагностики рыхлых вторичных минералов был проведен рентгенофазовый анализ на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дифрактометре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Shimadzu XLD-6000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244408" y="6088559"/>
            <a:ext cx="432047" cy="76944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4400" b="1" i="1" dirty="0" smtClean="0">
                <a:latin typeface="Arial" pitchFamily="34" charset="0"/>
                <a:cs typeface="Arial" pitchFamily="34" charset="0"/>
              </a:rPr>
              <a:t>7</a:t>
            </a:r>
            <a:endParaRPr lang="ru-RU" sz="4400" b="1" i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229600" cy="1080120"/>
          </a:xfrm>
        </p:spPr>
        <p:txBody>
          <a:bodyPr>
            <a:noAutofit/>
          </a:bodyPr>
          <a:lstStyle/>
          <a:p>
            <a:pPr algn="ctr"/>
            <a:r>
              <a:rPr lang="ru-RU" sz="3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Петрографическая характеристика пород участка работ</a:t>
            </a:r>
            <a:endParaRPr lang="ru-RU" sz="3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C:\Users\я\Desktop\Мэри\Диплом\Рисунки\образцы\IMG_189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15074" y="2000240"/>
            <a:ext cx="2630844" cy="178667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Picture 3" descr="C:\Users\я\Desktop\Мэри\Диплом\Рисунки\образцы\IMG_189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2016021"/>
            <a:ext cx="2606538" cy="177016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0" y="4000504"/>
            <a:ext cx="3168352" cy="532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Образец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6005</a:t>
            </a:r>
            <a:r>
              <a:rPr lang="ru-RU" sz="1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1400" i="1" dirty="0" smtClean="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1 участок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0902</a:t>
            </a:r>
          </a:p>
          <a:p>
            <a:pPr algn="ctr"/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Алевролитовый песчаник 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143636" y="4048788"/>
            <a:ext cx="291755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Образец6073-2</a:t>
            </a:r>
            <a:r>
              <a:rPr lang="en-US" sz="1400" i="1" dirty="0" smtClean="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1 участок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0874</a:t>
            </a:r>
          </a:p>
          <a:p>
            <a:pPr algn="ctr"/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Алевролитовый сланец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2" descr="C:\Users\я\Desktop\Мэри\Диплом\Рисунки\образцы\IMG_189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14678" y="3124083"/>
            <a:ext cx="2643206" cy="180511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1" name="Прямоугольник 10"/>
          <p:cNvSpPr/>
          <p:nvPr/>
        </p:nvSpPr>
        <p:spPr>
          <a:xfrm>
            <a:off x="3214678" y="5263234"/>
            <a:ext cx="28575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Образец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6070</a:t>
            </a:r>
            <a:r>
              <a:rPr lang="ru-RU" sz="1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 участок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090 1</a:t>
            </a:r>
          </a:p>
          <a:p>
            <a:pPr algn="ctr"/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Сланец углистый</a:t>
            </a:r>
            <a:endParaRPr lang="ru-RU" sz="14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8244408" y="6088559"/>
            <a:ext cx="432047" cy="76944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4400" b="1" i="1" dirty="0" smtClean="0">
                <a:latin typeface="Arial" pitchFamily="34" charset="0"/>
                <a:cs typeface="Arial" pitchFamily="34" charset="0"/>
              </a:rPr>
              <a:t>8</a:t>
            </a:r>
            <a:endParaRPr lang="ru-RU" sz="4400" b="1" i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836712"/>
            <a:ext cx="9144000" cy="6021288"/>
          </a:xfrm>
        </p:spPr>
        <p:txBody>
          <a:bodyPr>
            <a:normAutofit/>
          </a:bodyPr>
          <a:lstStyle/>
          <a:p>
            <a:pPr>
              <a:buNone/>
            </a:pPr>
            <a:endParaRPr lang="ru-RU" sz="2000" dirty="0" smtClean="0"/>
          </a:p>
          <a:p>
            <a:endParaRPr lang="ru-RU" sz="2000" dirty="0" smtClean="0"/>
          </a:p>
          <a:p>
            <a:endParaRPr lang="ru-RU" sz="2000" dirty="0" smtClean="0"/>
          </a:p>
          <a:p>
            <a:endParaRPr lang="ru-RU" sz="2000" dirty="0" smtClean="0"/>
          </a:p>
          <a:p>
            <a:pPr>
              <a:buNone/>
            </a:pPr>
            <a:endParaRPr lang="ru-RU" sz="2000" dirty="0" smtClean="0"/>
          </a:p>
        </p:txBody>
      </p:sp>
      <p:pic>
        <p:nvPicPr>
          <p:cNvPr id="61443" name="Picture 3" descr="C:\Users\я\Desktop\Мэри\Диплом\Рисунки\образцы\IMG_189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57950" y="1285860"/>
            <a:ext cx="2524257" cy="165732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3419872" y="6021288"/>
            <a:ext cx="41525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Образец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2041</a:t>
            </a:r>
            <a:r>
              <a:rPr lang="ru-RU" sz="1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 участок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0846</a:t>
            </a:r>
            <a:endParaRPr lang="en-US" sz="1400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Алевролитовый сланец с отпечатками фауны</a:t>
            </a:r>
            <a:endParaRPr lang="ru-RU" sz="14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395536" y="116632"/>
            <a:ext cx="8229600" cy="1008112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Петрографическая характеристика пород участка работ</a:t>
            </a:r>
            <a:endParaRPr kumimoji="0" lang="ru-RU" sz="3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11" name="Рисунок 10" descr="D:\monotis 1.jpg"/>
          <p:cNvPicPr/>
          <p:nvPr/>
        </p:nvPicPr>
        <p:blipFill>
          <a:blip r:embed="rId3" cstate="print">
            <a:extLst>
              <a:ext uri="{28A0092B-C50C-407E-A947-70E740481C1C}">
                <a14:useLocalDpi xmlns="" xmlns:lc="http://schemas.openxmlformats.org/drawingml/2006/lockedCanvas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4" y="2071678"/>
            <a:ext cx="3277598" cy="3654738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Прямоугольник 11"/>
          <p:cNvSpPr/>
          <p:nvPr/>
        </p:nvSpPr>
        <p:spPr>
          <a:xfrm>
            <a:off x="8244408" y="6088559"/>
            <a:ext cx="432047" cy="76944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4400" b="1" i="1" dirty="0" smtClean="0">
                <a:latin typeface="Arial" pitchFamily="34" charset="0"/>
                <a:cs typeface="Arial" pitchFamily="34" charset="0"/>
              </a:rPr>
              <a:t>9</a:t>
            </a:r>
            <a:endParaRPr lang="ru-RU" sz="4400" b="1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42844" y="1344027"/>
            <a:ext cx="331863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BIVALVE MONOTIS</a:t>
            </a:r>
            <a:r>
              <a:rPr lang="ru-RU" b="1" dirty="0" smtClean="0"/>
              <a:t> </a:t>
            </a:r>
          </a:p>
          <a:p>
            <a:r>
              <a:rPr lang="ru-RU" sz="1400" dirty="0" smtClean="0"/>
              <a:t>Верхний </a:t>
            </a:r>
            <a:r>
              <a:rPr lang="ru-RU" sz="1400" dirty="0" err="1" smtClean="0"/>
              <a:t>Триасс</a:t>
            </a:r>
            <a:r>
              <a:rPr lang="ru-RU" sz="1400" dirty="0" smtClean="0"/>
              <a:t> ( </a:t>
            </a:r>
            <a:r>
              <a:rPr lang="en-US" sz="1400" dirty="0" smtClean="0"/>
              <a:t>T</a:t>
            </a:r>
            <a:r>
              <a:rPr lang="en-US" sz="1400" baseline="-25000" dirty="0" smtClean="0"/>
              <a:t>3</a:t>
            </a:r>
            <a:r>
              <a:rPr lang="en-US" sz="1400" dirty="0" smtClean="0"/>
              <a:t>)</a:t>
            </a:r>
            <a:r>
              <a:rPr lang="ru-RU" sz="1400" dirty="0" smtClean="0"/>
              <a:t>, нижняя Юра (</a:t>
            </a:r>
            <a:r>
              <a:rPr lang="en-US" sz="1400" dirty="0" smtClean="0"/>
              <a:t>J</a:t>
            </a:r>
            <a:r>
              <a:rPr lang="ru-RU" sz="1400" baseline="-25000" dirty="0" smtClean="0"/>
              <a:t>1</a:t>
            </a:r>
            <a:r>
              <a:rPr lang="ru-RU" sz="1400" dirty="0" smtClean="0"/>
              <a:t>)</a:t>
            </a:r>
            <a:endParaRPr lang="ru-RU" dirty="0"/>
          </a:p>
        </p:txBody>
      </p:sp>
      <p:pic>
        <p:nvPicPr>
          <p:cNvPr id="13" name="Рисунок 12" descr="C:\Users\я\Desktop\Мэри\Диплом\Рисунки\образцы\IMG_1897.JPG"/>
          <p:cNvPicPr/>
          <p:nvPr/>
        </p:nvPicPr>
        <p:blipFill>
          <a:blip r:embed="rId4" cstate="print">
            <a:extLst>
              <a:ext uri="{28A0092B-C50C-407E-A947-70E740481C1C}">
                <a14:useLocalDpi xmlns="" xmlns:lc="http://schemas.openxmlformats.org/drawingml/2006/lockedCanvas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430" y="2928934"/>
            <a:ext cx="3857652" cy="300039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19229</TotalTime>
  <Words>1627</Words>
  <Application>Microsoft Office PowerPoint</Application>
  <PresentationFormat>Экран (4:3)</PresentationFormat>
  <Paragraphs>660</Paragraphs>
  <Slides>40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1" baseType="lpstr">
      <vt:lpstr>Поток</vt:lpstr>
      <vt:lpstr>Слайд 1</vt:lpstr>
      <vt:lpstr>Слайд 2</vt:lpstr>
      <vt:lpstr>Слайд 3</vt:lpstr>
      <vt:lpstr>Сводная литолого-стратиграфическая колонка (составила Ануркина М.А. по материалам проекта ОАО «Янгеология»)</vt:lpstr>
      <vt:lpstr>Методика работ</vt:lpstr>
      <vt:lpstr>Лабораторные методы исследований</vt:lpstr>
      <vt:lpstr>Лабораторные методы исследований</vt:lpstr>
      <vt:lpstr>Петрографическая характеристика пород участка работ</vt:lpstr>
      <vt:lpstr>Слайд 9</vt:lpstr>
      <vt:lpstr> Петрографическая характеристика пород участка работ</vt:lpstr>
      <vt:lpstr>Шлиф № 6005 Известковистый мелкозернистый песчаник</vt:lpstr>
      <vt:lpstr>  Шлиф № 6070 Глинистый алевролит</vt:lpstr>
      <vt:lpstr>Шлиф № 6073-2/1 Полимиктовый песчаник </vt:lpstr>
      <vt:lpstr>Шлиф № 6070-1/4 Контакт кварцевой жилы с песчаником</vt:lpstr>
      <vt:lpstr>Шлиф № 6067-1/3    Кварц-антимонитовая жила</vt:lpstr>
      <vt:lpstr>Выводы по петрографическому описанию</vt:lpstr>
      <vt:lpstr>Минералогическая характеристика руд</vt:lpstr>
      <vt:lpstr>Слайд 18</vt:lpstr>
      <vt:lpstr>По трещинам в зонах хрупких деформаций происходит развитие мелко- и тонкозернистого антимонита </vt:lpstr>
      <vt:lpstr>Слайд 20</vt:lpstr>
      <vt:lpstr>Слайд 21</vt:lpstr>
      <vt:lpstr>Перекристализованный</vt:lpstr>
      <vt:lpstr>Слайд 23</vt:lpstr>
      <vt:lpstr>Слайд 24</vt:lpstr>
      <vt:lpstr>Слайд 25</vt:lpstr>
      <vt:lpstr>Слайд 26</vt:lpstr>
      <vt:lpstr>Слайд 27</vt:lpstr>
      <vt:lpstr>Пирит Fe S2</vt:lpstr>
      <vt:lpstr>Спектры отражения пирита</vt:lpstr>
      <vt:lpstr>Фюлёппит Pb3Sb8S15</vt:lpstr>
      <vt:lpstr>Робинсонит Pb4Sb6S13</vt:lpstr>
      <vt:lpstr>Развивается по антимониту образует корочки вдоль трещин, в отраженных электронах светло- серого цвета. </vt:lpstr>
      <vt:lpstr>Сервантит (Sb+3Sb+5O4)</vt:lpstr>
      <vt:lpstr>Стибиоконит (гидросервантит)  (Sb+3Sb2+5O6 (OH)).</vt:lpstr>
      <vt:lpstr>Сера S</vt:lpstr>
      <vt:lpstr>Слайд 36</vt:lpstr>
      <vt:lpstr>Слайд 37</vt:lpstr>
      <vt:lpstr>Заключение</vt:lpstr>
      <vt:lpstr>Слайд 39</vt:lpstr>
      <vt:lpstr>Спасибо за внимание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Отчет по учебной производственной практике  </dc:title>
  <dc:creator>я</dc:creator>
  <cp:lastModifiedBy>я</cp:lastModifiedBy>
  <cp:revision>517</cp:revision>
  <dcterms:created xsi:type="dcterms:W3CDTF">2013-11-05T15:04:22Z</dcterms:created>
  <dcterms:modified xsi:type="dcterms:W3CDTF">2014-06-12T14:59:58Z</dcterms:modified>
</cp:coreProperties>
</file>