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8"/>
  </p:notesMasterIdLst>
  <p:sldIdLst>
    <p:sldId id="256" r:id="rId2"/>
    <p:sldId id="260" r:id="rId3"/>
    <p:sldId id="258" r:id="rId4"/>
    <p:sldId id="263" r:id="rId5"/>
    <p:sldId id="257" r:id="rId6"/>
    <p:sldId id="281" r:id="rId7"/>
    <p:sldId id="262" r:id="rId8"/>
    <p:sldId id="261" r:id="rId9"/>
    <p:sldId id="264" r:id="rId10"/>
    <p:sldId id="265" r:id="rId11"/>
    <p:sldId id="285" r:id="rId12"/>
    <p:sldId id="268" r:id="rId13"/>
    <p:sldId id="269" r:id="rId14"/>
    <p:sldId id="271" r:id="rId15"/>
    <p:sldId id="270" r:id="rId16"/>
    <p:sldId id="273" r:id="rId17"/>
    <p:sldId id="282" r:id="rId18"/>
    <p:sldId id="283" r:id="rId19"/>
    <p:sldId id="277" r:id="rId20"/>
    <p:sldId id="274" r:id="rId21"/>
    <p:sldId id="284" r:id="rId22"/>
    <p:sldId id="286" r:id="rId23"/>
    <p:sldId id="275" r:id="rId24"/>
    <p:sldId id="280" r:id="rId25"/>
    <p:sldId id="279" r:id="rId26"/>
    <p:sldId id="27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8029" autoAdjust="0"/>
  </p:normalViewPr>
  <p:slideViewPr>
    <p:cSldViewPr>
      <p:cViewPr>
        <p:scale>
          <a:sx n="71" d="100"/>
          <a:sy n="71" d="100"/>
        </p:scale>
        <p:origin x="-13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DB0D5-48B8-4FE3-8589-A71D4CDF863B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9A60D-016B-49A9-B02B-B450419E7C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688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9A60D-016B-49A9-B02B-B450419E7C0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16832"/>
            <a:ext cx="8136904" cy="252028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Дипломная работа</a:t>
            </a:r>
            <a:r>
              <a:rPr lang="ru-RU" sz="31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Условия формирования кварцевых жил проявления золота «Красное»</a:t>
            </a:r>
            <a:br>
              <a:rPr lang="ru-RU" sz="31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(Бодайбинский район)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365104"/>
            <a:ext cx="5580112" cy="1656184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Студент: Затеева П.А., Группа 512 </a:t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Заведующий кафедрой  </a:t>
            </a:r>
            <a:r>
              <a:rPr lang="ru-RU" sz="20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д.г.-м.н</a:t>
            </a:r>
            <a:r>
              <a:rPr lang="ru-RU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Белогуб Е.В.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Руководитель: </a:t>
            </a:r>
            <a:r>
              <a:rPr lang="ru-RU" sz="20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к.г.-м.н</a:t>
            </a:r>
            <a:r>
              <a:rPr lang="ru-RU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Аюпова</a:t>
            </a:r>
            <a:r>
              <a:rPr lang="ru-RU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Н. Р.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Рецензент:</a:t>
            </a:r>
            <a:r>
              <a:rPr lang="ru-RU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д.г.-м.н</a:t>
            </a:r>
            <a:r>
              <a:rPr lang="ru-RU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Белогуб Е.В.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800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0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Министерство образования и науки Российской Федерации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Федеральное государственного бюджетное образовательное учреждение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высшего профессионального образования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«Южно-Уральский Государственный университет» (НИУ)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Филиал в г. Миассе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Геологический факультет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Кафедра «Минералогия и геохимия»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64088" y="1988840"/>
            <a:ext cx="3779912" cy="24482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Геологический разрез проявления золота Красное 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результатам отчета Кузнецов и др., 2012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].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3" descr="C:\Users\омега\Desktop\Диплом\Разрезы\Русск.леген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5277882" cy="659735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63888" y="2780928"/>
            <a:ext cx="1520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Песчаники –</a:t>
            </a:r>
          </a:p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филлиты</a:t>
            </a:r>
            <a:endParaRPr lang="ru-RU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450912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Филлиты</a:t>
            </a:r>
            <a:endParaRPr lang="ru-RU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49411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Песчаники</a:t>
            </a:r>
            <a:endParaRPr lang="ru-RU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932040" y="188640"/>
            <a:ext cx="216024" cy="72008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116632"/>
            <a:ext cx="4828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141414</a:t>
            </a:r>
            <a:endParaRPr lang="ru-RU" sz="7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932040" y="260648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131840" y="188640"/>
            <a:ext cx="504056" cy="1440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141422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3275856" y="332656"/>
            <a:ext cx="144016" cy="144016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омега\Desktop\Фото\Фотки\Полине\Участок\кана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970838" cy="59766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016" y="5805264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201" y="6237312"/>
            <a:ext cx="638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Фото полотна канавы № 521 с кварцевыми жилами.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940152" y="1268760"/>
            <a:ext cx="1152128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660232" y="692696"/>
            <a:ext cx="1368152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941168"/>
            <a:ext cx="2952328" cy="50405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Обр.141429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(76,7-77,4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м)</a:t>
            </a:r>
            <a:r>
              <a:rPr lang="en-US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Кварцевая жила. </a:t>
            </a:r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3419872" cy="1728192"/>
          </a:xfrm>
        </p:spPr>
        <p:txBody>
          <a:bodyPr>
            <a:normAutofit/>
          </a:bodyPr>
          <a:lstStyle/>
          <a:p>
            <a:pPr algn="ctr"/>
            <a:r>
              <a:rPr lang="ru-R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Обр. 141419 (145-148 м). Зональные кварцевые прожилки с прослоями </a:t>
            </a:r>
            <a:r>
              <a:rPr lang="ru-RU" sz="1800" b="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алевропесчаника</a:t>
            </a:r>
            <a:r>
              <a:rPr lang="ru-R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 сульфидной минерализацией. </a:t>
            </a:r>
            <a:endParaRPr lang="ru-RU" sz="1800" b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Содержимое 7" descr="C:\Users\омега\Desktop\журналы докум.керна\ОТСКАНИРОВАННОЕ\141419(145-148)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988840"/>
            <a:ext cx="32403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084168" y="1124744"/>
            <a:ext cx="3059832" cy="576064"/>
          </a:xfrm>
        </p:spPr>
        <p:txBody>
          <a:bodyPr>
            <a:noAutofit/>
          </a:bodyPr>
          <a:lstStyle/>
          <a:p>
            <a:pPr algn="ctr"/>
            <a:r>
              <a:rPr lang="ru-RU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Обр. 141419 (244-247 м). Углеродистый филлит</a:t>
            </a:r>
            <a:r>
              <a:rPr lang="ru-RU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6" descr="C:\Users\омега\Desktop\журналы докум.керна\ОТСКАНИРОВАННОЕ\141419 (244-247)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844824"/>
            <a:ext cx="305983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омега\Desktop\журналы докум.керна\ОТСКАНИРОВАННОЕ\141429 (73.95-76.7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11621"/>
            <a:ext cx="2597274" cy="468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2008"/>
            <a:ext cx="9144000" cy="5486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Минеральный состав вмещающих пород</a:t>
            </a:r>
            <a:endParaRPr lang="ru-RU" sz="20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967916"/>
            <a:ext cx="8496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Кристаллы турмалина в алевролите. Николи слева ||, справа ×. Поле зрения 1,2 мм</a:t>
            </a:r>
            <a:endParaRPr lang="ru-RU" sz="19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9" name="Picture 5" descr="C:\Users\омега\Desktop\Диплом\шлифы\141414(116-121)\карб+плаг 20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3642393"/>
            <a:ext cx="3312369" cy="2450903"/>
          </a:xfrm>
          <a:prstGeom prst="rect">
            <a:avLst/>
          </a:prstGeom>
          <a:noFill/>
        </p:spPr>
      </p:pic>
      <p:pic>
        <p:nvPicPr>
          <p:cNvPr id="21510" name="Picture 6" descr="C:\Users\омега\Desktop\Диплом\шлифы\141414(116-121)\кпш50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426" y="3641898"/>
            <a:ext cx="3313038" cy="245139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463048" y="6095037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Калиевый полевой шпат с мусковитом. Николи ×.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008" y="6095037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Карбонатный материал и зерно плагиоклаза с мусковитом. Николи ×.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 bwMode="auto">
          <a:xfrm>
            <a:off x="1259632" y="3861048"/>
            <a:ext cx="288032" cy="56807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 bwMode="auto">
          <a:xfrm flipH="1">
            <a:off x="3275856" y="4365104"/>
            <a:ext cx="144016" cy="69592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C:\Users\омега\Desktop\Диплом\шлифы\141414(116-121)\1-10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76672"/>
            <a:ext cx="3312368" cy="2450902"/>
          </a:xfrm>
          <a:prstGeom prst="rect">
            <a:avLst/>
          </a:prstGeom>
          <a:noFill/>
        </p:spPr>
      </p:pic>
      <p:pic>
        <p:nvPicPr>
          <p:cNvPr id="1027" name="Picture 3" descr="C:\Users\омега\Desktop\Диплом\шлифы\141414(116-121)\2-10х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161" y="476672"/>
            <a:ext cx="3303193" cy="244827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47864" y="3645024"/>
            <a:ext cx="2160240" cy="19442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Чешуйка флогопита и кристалл турмалина. Николи слева ×, справа ||.</a:t>
            </a:r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омега\Desktop\Диплом\шлифы\141419(244-247)\кв+пирит20х#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3698085" cy="2736304"/>
          </a:xfrm>
          <a:prstGeom prst="rect">
            <a:avLst/>
          </a:prstGeom>
          <a:noFill/>
        </p:spPr>
      </p:pic>
      <p:pic>
        <p:nvPicPr>
          <p:cNvPr id="25604" name="Picture 4" descr="C:\Users\омега\Desktop\Диплом\шлифы\141419(244-247)\флогопит+турм20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3375990"/>
            <a:ext cx="3672408" cy="2717305"/>
          </a:xfrm>
          <a:prstGeom prst="rect">
            <a:avLst/>
          </a:prstGeom>
          <a:noFill/>
        </p:spPr>
      </p:pic>
      <p:pic>
        <p:nvPicPr>
          <p:cNvPr id="25605" name="Picture 5" descr="C:\Users\омега\Desktop\Диплом\шлифы\141419(244-247)\флогопит+турм#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9032" y="3356992"/>
            <a:ext cx="3647464" cy="269884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79912" y="-27384"/>
            <a:ext cx="16561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Чередование кварц-кремнисто-глинистых линз (серые), углисто-глинистых (черные) прослоев. Николи слева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×, справа ||.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 descr="C:\Users\омега\Desktop\Диплом\шлифы\141419(244-247)\кв+пирит20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730" y="332656"/>
            <a:ext cx="3600766" cy="26642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43608" y="6237312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Микрофотографии черных сланцев. Поле зрения 1.2 мм.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>
            <a:off x="5148064" y="1700808"/>
            <a:ext cx="1008112" cy="2160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 bwMode="auto">
          <a:xfrm flipH="1">
            <a:off x="2267744" y="836712"/>
            <a:ext cx="1656184" cy="108012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 bwMode="auto">
          <a:xfrm flipH="1">
            <a:off x="3275856" y="980728"/>
            <a:ext cx="720080" cy="172819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 bwMode="auto">
          <a:xfrm>
            <a:off x="6228184" y="4077072"/>
            <a:ext cx="432048" cy="36004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 bwMode="auto">
          <a:xfrm>
            <a:off x="6660232" y="5157192"/>
            <a:ext cx="576064" cy="7200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 bwMode="auto">
          <a:xfrm>
            <a:off x="1403648" y="5157192"/>
            <a:ext cx="504056" cy="7200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5576" y="4797152"/>
            <a:ext cx="773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Turm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0152" y="4869160"/>
            <a:ext cx="773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Turm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52120" y="3789040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Phl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683568" y="4005064"/>
            <a:ext cx="648072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7005" y="3717032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Phl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4206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Кварцевые жилы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C:\Users\омега\Desktop\Диплом\шлифы\141414(116-121)\контакт 20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76672"/>
            <a:ext cx="2919541" cy="21602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36512" y="2564904"/>
            <a:ext cx="3131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Контакт кварцевой жилы с вмещающей породой. Николи ×.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омега\Desktop\Диплом\шлифы\141419(244-247)\сек.кв.ж10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96707"/>
            <a:ext cx="2919540" cy="21602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228184" y="2636912"/>
            <a:ext cx="2915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Кварцевая жила секущая карбонатный прожилок и породу. Николи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×.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C:\Users\омега\Desktop\Диплом\шлифы\141419(244-247)\квар+вкл+турм50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3629053"/>
            <a:ext cx="2843808" cy="2104203"/>
          </a:xfrm>
          <a:prstGeom prst="rect">
            <a:avLst/>
          </a:prstGeom>
          <a:noFill/>
        </p:spPr>
      </p:pic>
      <p:pic>
        <p:nvPicPr>
          <p:cNvPr id="11" name="Picture 5" descr="C:\Users\омега\Desktop\Диплом\шлифы\141419(244-247)\турмалин 50х#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3" y="3595328"/>
            <a:ext cx="3052447" cy="2258581"/>
          </a:xfrm>
          <a:prstGeom prst="rect">
            <a:avLst/>
          </a:prstGeom>
          <a:noFill/>
        </p:spPr>
      </p:pic>
      <p:pic>
        <p:nvPicPr>
          <p:cNvPr id="12" name="Picture 4" descr="C:\Users\омега\Desktop\Диплом\шлифы\141419(244-247)\гем20х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620763"/>
            <a:ext cx="2952328" cy="218450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915816" y="5805264"/>
            <a:ext cx="2987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Крупные кристаллы турмалина в кварцевой жиле. Николи ||.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661248"/>
            <a:ext cx="2987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Кристаллы турмалина в кварцевой жиле и газово-жидкие включения. Николи ||.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96136" y="5877272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Гематит в кварцевой жиле. Николи ||. Поле зрения 1,2 мм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 bwMode="auto">
          <a:xfrm>
            <a:off x="827584" y="3933056"/>
            <a:ext cx="576000" cy="3600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 bwMode="auto">
          <a:xfrm flipH="1">
            <a:off x="1763688" y="4509120"/>
            <a:ext cx="504056" cy="21602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 bwMode="auto">
          <a:xfrm flipH="1">
            <a:off x="2339752" y="4509120"/>
            <a:ext cx="72008" cy="36004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720" y="4149080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Turm</a:t>
            </a:r>
            <a:endParaRPr lang="ru-RU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573016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Г-ж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вкл</a:t>
            </a:r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 bwMode="auto">
          <a:xfrm>
            <a:off x="6839116" y="1424826"/>
            <a:ext cx="444883" cy="30400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 bwMode="auto">
          <a:xfrm>
            <a:off x="7452320" y="2276872"/>
            <a:ext cx="498290" cy="8797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92280" y="2204864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6176" y="1412776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Carb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 bwMode="auto">
          <a:xfrm>
            <a:off x="7524328" y="5013176"/>
            <a:ext cx="432048" cy="14401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020272" y="4653136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Gem</a:t>
            </a:r>
            <a:endParaRPr lang="ru-RU" sz="2000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4492099" y="4501134"/>
            <a:ext cx="72008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716016" y="4526205"/>
            <a:ext cx="72008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 flipV="1">
            <a:off x="3303967" y="4315408"/>
            <a:ext cx="1224136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384087" y="4101125"/>
            <a:ext cx="9361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Turm</a:t>
            </a:r>
            <a:endParaRPr lang="ru-RU" sz="2000" dirty="0" smtClean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омега\Desktop\Диплом\Аншлифы\Новая папка\чб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76671"/>
            <a:ext cx="2952328" cy="2212387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3131840" y="263865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Кристалл сидерита. Отраженный свет.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Минералогия рудных ассоциаций</a:t>
            </a:r>
          </a:p>
        </p:txBody>
      </p:sp>
      <p:pic>
        <p:nvPicPr>
          <p:cNvPr id="2050" name="Picture 2" descr="C:\Users\омега\Desktop\Диплом\Аншлифы\141419-1\P4100010чер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717032"/>
            <a:ext cx="2915816" cy="2185026"/>
          </a:xfrm>
          <a:prstGeom prst="rect">
            <a:avLst/>
          </a:prstGeom>
          <a:noFill/>
        </p:spPr>
      </p:pic>
      <p:pic>
        <p:nvPicPr>
          <p:cNvPr id="2053" name="Picture 5" descr="C:\Users\омега\Desktop\Диплом\Аншлифы\141419-2\P513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620688"/>
            <a:ext cx="2915816" cy="2185026"/>
          </a:xfrm>
          <a:prstGeom prst="rect">
            <a:avLst/>
          </a:prstGeom>
          <a:noFill/>
        </p:spPr>
      </p:pic>
      <p:pic>
        <p:nvPicPr>
          <p:cNvPr id="2056" name="Picture 8" descr="C:\Users\омега\Desktop\Диплом\Аншлифы\141443\пра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9" y="3717946"/>
            <a:ext cx="2915815" cy="218502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 descr="C:\Users\омега\Desktop\Диплом\Аншлифы\141419-2\P5130005до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4108" y="620688"/>
            <a:ext cx="2906824" cy="217828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987824" y="2793702"/>
            <a:ext cx="32734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Кварцевая оторочка кристалла пирита-2 с </a:t>
            </a:r>
            <a:r>
              <a:rPr 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парал-шестоват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агрег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.. </a:t>
            </a:r>
            <a:r>
              <a:rPr 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Темнопольное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изображение.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955" y="2780928"/>
            <a:ext cx="31111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Кристаллы пирита-2 с внутренней теневой текстурой алевролита. Отраженный свет. 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5877272"/>
            <a:ext cx="2771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Сростки галенита и халькопирита в пирите. Отраженный свет.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1563" y="5902972"/>
            <a:ext cx="3347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Сростки халькопирита и сфалерита в нерудном матриксе. Отраженный свет. 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омега\Desktop\Диплом\Аншлифы\Новая папка\P526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020" y="3739794"/>
            <a:ext cx="2882740" cy="2160240"/>
          </a:xfrm>
          <a:prstGeom prst="rect">
            <a:avLst/>
          </a:prstGeom>
          <a:noFill/>
        </p:spPr>
      </p:pic>
      <p:pic>
        <p:nvPicPr>
          <p:cNvPr id="1027" name="Picture 3" descr="C:\Users\омега\Desktop\Диплом\Аншлифы\141419-1\P5210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1260" y="620688"/>
            <a:ext cx="2882740" cy="216024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200722" y="2805714"/>
            <a:ext cx="2987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Прожилок пирита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алевролите. Отраженный свет. Поле зрения 1.2 мм.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0722" y="5931705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Фрамбоидальный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пирит-3 в углеродистых сланцах. Отраженный свет.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мега\Desktop\Диплом\СЭМ\10503ре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1717" y="116632"/>
            <a:ext cx="2804779" cy="2808312"/>
          </a:xfrm>
          <a:prstGeom prst="rect">
            <a:avLst/>
          </a:prstGeom>
          <a:noFill/>
        </p:spPr>
      </p:pic>
      <p:pic>
        <p:nvPicPr>
          <p:cNvPr id="4" name="Рисунок 3" descr="P4110027подп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4624"/>
            <a:ext cx="273630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4110030ред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624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7016" y="2060849"/>
            <a:ext cx="6013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Сросток халькопирита (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Cpy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с кристаллом гематита (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Gem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):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халькопирите включения миллерита (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Mlr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(белое), в гематите – включения сидерита, в – сростки халькопирита с пирротином (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 а, в – отраженный свет, б – электронномикроскопический снимок.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P4110037круп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28803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10506ред"/>
          <p:cNvPicPr/>
          <p:nvPr/>
        </p:nvPicPr>
        <p:blipFill>
          <a:blip r:embed="rId6" cstate="print">
            <a:lum bright="-10000" contrast="1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75856" y="3356992"/>
            <a:ext cx="26642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правильно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3376017"/>
            <a:ext cx="2952328" cy="214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1520" y="5733256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Сросток герсдорфита (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Ger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с кобальтином (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Cob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 В герсдорфите включения халькопирита (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Cpy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и галенита (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Ga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</a:t>
            </a:r>
            <a:r>
              <a:rPr lang="ru-RU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Ni</a:t>
            </a:r>
            <a:r>
              <a:rPr lang="en-US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0.64</a:t>
            </a:r>
            <a:r>
              <a:rPr lang="ru-RU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-0.80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</a:t>
            </a:r>
            <a:r>
              <a:rPr lang="en-US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0.08</a:t>
            </a:r>
            <a:r>
              <a:rPr lang="ru-RU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-0,05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Fe</a:t>
            </a:r>
            <a:r>
              <a:rPr lang="en-US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0.27</a:t>
            </a:r>
            <a:r>
              <a:rPr lang="ru-RU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-0.14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)As</a:t>
            </a:r>
            <a:r>
              <a:rPr lang="en-US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1.01</a:t>
            </a:r>
            <a:r>
              <a:rPr lang="ru-RU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-0.94</a:t>
            </a:r>
            <a:r>
              <a:rPr lang="en-US" sz="1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700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0.98</a:t>
            </a:r>
            <a:endParaRPr lang="ru-RU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6176" y="558924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Арсенопирит (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Apy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в ассоциации с пирротином (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и пиритом (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Py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3707904" y="3861048"/>
            <a:ext cx="504056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520" y="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7864" y="0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8184" y="44624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C01002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7363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60648"/>
            <a:ext cx="280831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C01000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60648"/>
            <a:ext cx="295232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C01000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27363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987824" y="2348880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Морфология золота в сростках и во включениях в гетите (по материалам Паленовой Е.Е.).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5709710"/>
              </p:ext>
            </p:extLst>
          </p:nvPr>
        </p:nvGraphicFramePr>
        <p:xfrm>
          <a:off x="4571999" y="3717029"/>
          <a:ext cx="4440546" cy="3033515"/>
        </p:xfrm>
        <a:graphic>
          <a:graphicData uri="http://schemas.openxmlformats.org/drawingml/2006/table">
            <a:tbl>
              <a:tblPr/>
              <a:tblGrid>
                <a:gridCol w="982240"/>
                <a:gridCol w="572974"/>
                <a:gridCol w="572974"/>
                <a:gridCol w="663922"/>
                <a:gridCol w="1648436"/>
              </a:tblGrid>
              <a:tr h="551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 анализа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Σ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Формула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7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Проба 141429007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12302j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10,42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88,92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99,34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ru-RU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,82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0,18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12302k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10,61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90,06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100,67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0,82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0,18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12302l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10,76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89,91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100,66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0,82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0,18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12302a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12,68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86,7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99,38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0,79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0,21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12302b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12,66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87,28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99,94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0,79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0,21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12302c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12,98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86,34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99,32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0,78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0,22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12302d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13,18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85,98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99,15</a:t>
                      </a:r>
                      <a:endParaRPr lang="ru-RU" sz="110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0,78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0,22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12302e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13,23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87,58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100,81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0,78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1200" baseline="-25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0,22</a:t>
                      </a:r>
                      <a:endParaRPr lang="ru-RU" sz="11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877272"/>
            <a:ext cx="4211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Примечание.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Анализы выполнены на СЭМ с ЭДА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VEGA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TESCAN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аналитик И.А. Блинов. Проба 141429007.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Химический состав самородного золота (мас. %).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472514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а-в-тонкая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немагнитная фракция,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б-г-электромагнитная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фракция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18864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8876" y="188640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2160" y="18864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2420888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40" y="418654"/>
            <a:ext cx="8229600" cy="85010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еохимические особенности вмещающих пород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8964488" cy="223224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sz="2400" dirty="0"/>
              <a:t>	</a:t>
            </a:r>
            <a:r>
              <a:rPr lang="ru-RU" sz="2400" dirty="0" smtClean="0"/>
              <a:t>	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геохимической характеристики вмещающих пород использованы данные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рентгенофлуорисцентного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(РФА)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анализов (ООО «</a:t>
            </a:r>
            <a:r>
              <a:rPr lang="ru-RU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Копыловский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»),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содержащие данные по 24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элементам (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Mn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Fe,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Zn,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Rb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Sr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Zr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Pb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Высокие содержания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 (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4000-6000 г/т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Mn (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500 г/т, аномальные до 1000 г/т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), K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(до 30000 г/т)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Ca, V, Au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(от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0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3-0.8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аномальных 6-8 г/т)</a:t>
            </a:r>
          </a:p>
          <a:p>
            <a:pPr algn="just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	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3359377"/>
              </p:ext>
            </p:extLst>
          </p:nvPr>
        </p:nvGraphicFramePr>
        <p:xfrm>
          <a:off x="827584" y="3356992"/>
          <a:ext cx="8064896" cy="3096344"/>
        </p:xfrm>
        <a:graphic>
          <a:graphicData uri="http://schemas.openxmlformats.org/drawingml/2006/table">
            <a:tbl>
              <a:tblPr/>
              <a:tblGrid>
                <a:gridCol w="2038381"/>
                <a:gridCol w="6026515"/>
              </a:tblGrid>
              <a:tr h="750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Название пород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Корреляционная связь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Песчано-алевролиты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(Co – Fe – Zn) –– (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Ca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 – (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Ti – K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Rb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V) –– (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Cr) ––– Ag ––– W ––– (S – Se – As) – (Au – Mo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Pb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 ––– P ––– U ––– Cu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Алевролиты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(Co – Fe – S – Cu – As – Au) –– (Zn – W) –– Ag –– (Se – V – Mo – U) ––– (Mn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Pb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Cr) –– (K – Ti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Rb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 –– (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Ca) 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Алевропесчаники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(U – Mo – Cu) –– (V – Cr – As – Co) –– (Fe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Ti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K 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Rb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 ––– (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 Mn – Ca) –––Ag –––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Pb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–– Au ––– P –– S –– (Se – Zn) –– W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122727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196752"/>
            <a:ext cx="2736304" cy="4032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Физико-географическая карта Иркутской области. Красным кружочком показан участок Красный.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омега\Desktop\Диплом\Геогр.карта Иркутской обл11111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5824177" cy="61206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892480" cy="864096"/>
          </a:xfrm>
        </p:spPr>
        <p:txBody>
          <a:bodyPr>
            <a:normAutofit fontScale="90000"/>
          </a:bodyPr>
          <a:lstStyle/>
          <a:p>
            <a:r>
              <a:rPr lang="ru-RU" sz="31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Термобарогеохимические</a:t>
            </a:r>
            <a:r>
              <a:rPr lang="ru-RU" sz="3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исследования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700" b="1" dirty="0" smtClean="0">
                <a:latin typeface="Arial" pitchFamily="34" charset="0"/>
                <a:cs typeface="Arial" pitchFamily="34" charset="0"/>
              </a:rPr>
            </a:b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15841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	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C:\Users\омега\Desktop\Диплом\Фото ТБГХ\1-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омега\Desktop\Диплом\Фото ТБГХ\4-1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836712"/>
            <a:ext cx="16561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омега\Desktop\Диплом\Фото ТБГХ\3-3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12961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28184" y="836712"/>
            <a:ext cx="2592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Типы флюидных включений в кварце обр.141422-1.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а-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тип, б -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тип, в - 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тип, г –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IV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тип.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C:\Users\омега\Desktop\Диплом\Фото ТБГХ\эвтектик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599531"/>
            <a:ext cx="4320480" cy="327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омега\Desktop\Диплом\Фото ТБГХ\соленость общ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613915"/>
            <a:ext cx="4362450" cy="32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2008" y="58772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Гистограмма температуры эвтектики флюида в включениях в кварце обр. 141422-1.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Гистограмма солености флюида в включениях в кварце обр. 141422-1.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73508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C:\Users\омега\Desktop\Диплом\Фото ТБГХ\4-2-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836712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779180" y="755412"/>
            <a:ext cx="29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г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7598" y="764704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б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1840" y="755412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мега\Desktop\Диплом\Фото ТБГХ\Гомогенизация общ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291022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омега\Desktop\Диплом\Фото ТБГХ\зав гом от солко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315" y="3570312"/>
            <a:ext cx="4933181" cy="317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4016" y="4365104"/>
            <a:ext cx="4139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Диаграмма зависимости Т гомогенизации от солености.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Красный контур – рудопроявление Красное, желтым цветом закрашено поле значений для Сухого Лога.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065510"/>
            <a:ext cx="4355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Гистограмма температуры гомогенизации флюида в включениях в кварце обр.141422-1.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7936790"/>
              </p:ext>
            </p:extLst>
          </p:nvPr>
        </p:nvGraphicFramePr>
        <p:xfrm>
          <a:off x="251519" y="260648"/>
          <a:ext cx="8712969" cy="6571654"/>
        </p:xfrm>
        <a:graphic>
          <a:graphicData uri="http://schemas.openxmlformats.org/drawingml/2006/table">
            <a:tbl>
              <a:tblPr/>
              <a:tblGrid>
                <a:gridCol w="1960419"/>
                <a:gridCol w="3194755"/>
                <a:gridCol w="3557795"/>
              </a:tblGrid>
              <a:tr h="576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Красное</a:t>
                      </a:r>
                      <a:endParaRPr lang="ru-RU" sz="18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Сухой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Лог 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[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Буряк,</a:t>
                      </a:r>
                      <a:r>
                        <a:rPr lang="ru-RU" sz="1600" b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Масленников, </a:t>
                      </a:r>
                      <a:r>
                        <a:rPr lang="ru-RU" sz="1600" b="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Лаверов</a:t>
                      </a:r>
                      <a:r>
                        <a:rPr lang="ru-RU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Гаврилов, Вуд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]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Структура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Рудная антиклинальная складка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Сухоложская антиклинальная складка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Свиты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Вачская,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Аунакитская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Хомолхинская,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Имняхская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Морфология рудных тел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нечетко выделяющиеся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пластообразная залежь от 15 м на флангах м-я до 140 м в его центральной части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Вмещающие породы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углеродистые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филлиты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алевропесчаники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тонкослоистые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черные сланцы, алевролиты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Уровень метаморфизма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хлорит-серицитовая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субфация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зеленосланцевая фация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хлорит-серицитовая субфация зеленосланцевая фация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Кварцевые жилы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молочно-белые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кварцевые жилы, мощностью от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нитиевидных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до 1,5 м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молочно-белые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кварцевые жилы, мощностью до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 см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Типы золоторудной минерализации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кварц-сульфидная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 кварцевая минерализации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кварц-золото-сульфидная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минерализация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1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Минеральный состав сульфидов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Пирит, галенит, сфалерит, пирротин, халькопирит, арсенопирит,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кобальтин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миллерит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герсдорфит, блеклая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руда 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Пирит,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пиppотин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xалькопиpит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cкуттеpудит-xлоантит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cфалеpит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галенит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геpcдоpфит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миллеpит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пентландит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виолаpит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pутил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магнетит + редкие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зеpна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аpcенопиpита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аpгентита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Температура гомогенизации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140-300 ˚С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300-350 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˚С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Соленость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7-13 %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7-11 %</a:t>
                      </a: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Содержание золота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 менее 1 до 9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г/т (ср. 1.5)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 0,5 до 10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г/т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ср. 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г/т)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Запасы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</a:t>
                      </a:r>
                      <a:r>
                        <a:rPr lang="ru-RU" sz="1400" baseline="-250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19,3 тонн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</a:t>
                      </a:r>
                      <a:r>
                        <a:rPr lang="ru-RU" sz="1400" baseline="-2500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- </a:t>
                      </a:r>
                      <a:r>
                        <a:rPr lang="ru-RU" sz="1800" b="1" i="0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1,920 тыс. тонн</a:t>
                      </a:r>
                      <a:endParaRPr lang="ru-RU" sz="1400" b="1" i="0" u="none" strike="noStrike" kern="1200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42520" marR="425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44450"/>
            <a:ext cx="8964488" cy="1108075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Заключение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980728"/>
            <a:ext cx="8712968" cy="5877272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		Формирование крупных кварц-сульфидных зон, содержащих рудные тела, происходило в мощных (десятки-сотни метров) горизонтах углеродистых алевропелитовых пород. </a:t>
            </a:r>
          </a:p>
          <a:p>
            <a:pPr algn="just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		Вмещающие алевропесчаники и углеродистые филлиты незначительно различаются по текстурно-структурным особенностям и минеральному составу. В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алевропесчаниках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преобладает глинистое вещество и присутствуют такие минералы, как мусковит, хлорит, карбонаты, плагиоклаз, КПШ, турмалин и рутил, содержание углеродистого вещества составляет 6 мас. %. В составе углеродистых филлитов установлены серицит, турмалин, мусковит, флогопит, карбонаты, из акцессорных – рутил, апатит и монацит, содержание углеродистого вещества достигает 7-10 об. %. Породы претерпели метаморфизм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хлорит-серицитовая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субфация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зеленосланцевой фации.</a:t>
            </a:r>
          </a:p>
          <a:p>
            <a:pPr algn="just">
              <a:buNone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		Рудная минерализация в изученных отложениях представлена пиритом, сфалеритом, халькопиритом, галенитом, пирротином. Из редких минералов определены герсдорфит, арсенопирит, кобальтин и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миллерит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Самородное золото встречается в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гетите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виде включений и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просечек.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– 	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Геохимические особенности вмещающих пород отражают их минеральный состав. Для алевролитов и алевропесчаных пород характерны повышенные содержания титана, калия,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марганца, железа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кальция.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Содержание рудных компонентов в породах варьирует незначительно. Золото в породах образует положительные корреляционные зависимости с сульфидными минералами. </a:t>
            </a:r>
          </a:p>
          <a:p>
            <a:pPr algn="just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– 	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Температура гомогенизации флюидных включений в кварце на рудопроявлении Красное (150-250 ˚С) намного ниже, чем на месторождении Сухой Лог (300-350 ˚С). Кроме того на рудопроявлении Красное наблюдается широкая вариация этих значений, а на месторождении Сухой Лог выявлен узкий диапазон температур. По солености растворов значительных расхождений не наблюдается, по некоторым данным [Лаверов, 2000] указываются низкие значения солености (3-7 %) растворов формирующих кварцевые жилы месторождения Сухой Лог. </a:t>
            </a:r>
          </a:p>
          <a:p>
            <a:pPr algn="just">
              <a:buNone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089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Автор искренне признателен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компании </a:t>
            </a: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OO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«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Копыловский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», в частности главному геологу Божко Е.Н. и начальнику партии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Кузьменко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А. Л., где автор проходил преддипломную практику, 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своему научному руководителю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к.г.-м.н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Н.Р.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Аюповой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за поддержку, советы и практическую помощь в процессе работы, 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д.г.-м.н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Белогуб Е.В.,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к.г.-м.н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Кабановой Л.Я. и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к.г.-м.н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Юминову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А.М. за консультации, 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аналитику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Блинову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И.А.,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работникам шлифовальной мастерской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ИМин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УрО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РАН,</a:t>
            </a:r>
          </a:p>
          <a:p>
            <a:pPr algn="just"/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аспирантам Паленовой Е.Е., Заботиной М.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В., </a:t>
            </a:r>
            <a:r>
              <a:rPr lang="ru-RU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Целуйко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А.С. за консультации.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Благодарю за внимание!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697" y="1758300"/>
            <a:ext cx="85188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Задачи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arenR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изучение текстурно-структурных особенностей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вмещающих пород и кварцевых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жил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2) изучение минерального состава вмещающих пород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algn="just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3) выявление особенностей сульфидной минерализации в кварцевых жилах и вмещающих породах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4) выявление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особенностей геохимии главных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компонентов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5) выяснение условий образования кварцевых жил по результатам термобарогеохимических исследований.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4697" y="275164"/>
            <a:ext cx="8806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 работы </a:t>
            </a: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выяснение условий формирования  кварцевых жил, содержащих золото.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697" y="5661248"/>
            <a:ext cx="8989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Актуальность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проведенных исследований связана с проведением работ минералогической направленности в связи с оценкой перспектив территории на рудное золото и выяснением условий </a:t>
            </a:r>
            <a:r>
              <a:rPr lang="ru-RU" sz="1600" b="1" dirty="0" smtClean="0">
                <a:solidFill>
                  <a:srgbClr val="002060"/>
                </a:solidFill>
              </a:rPr>
              <a:t>формирования </a:t>
            </a:r>
            <a:r>
              <a:rPr lang="ru-RU" sz="1600" b="1" dirty="0">
                <a:solidFill>
                  <a:srgbClr val="002060"/>
                </a:solidFill>
              </a:rPr>
              <a:t>кварцевых жил в сравнении на соседнем хорошо изученном </a:t>
            </a:r>
            <a:r>
              <a:rPr lang="ru-RU" sz="1600" b="1" dirty="0" smtClean="0">
                <a:solidFill>
                  <a:srgbClr val="002060"/>
                </a:solidFill>
              </a:rPr>
              <a:t>гигантском  </a:t>
            </a:r>
            <a:r>
              <a:rPr lang="ru-RU" sz="1600" b="1" dirty="0">
                <a:solidFill>
                  <a:srgbClr val="002060"/>
                </a:solidFill>
              </a:rPr>
              <a:t>месторождении Сухой Лог.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Методы исследований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363272" cy="498383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800" dirty="0" smtClean="0"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Полевые работы (документация канавы и описание керна 6 скважин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 отбором образцов)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  <a:endParaRPr lang="ru-RU" sz="28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Текстурный анализ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Микроскопическое описание (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микроскоп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Olympus BX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51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Электронная микроскопия (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прибор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TESCAN VEGA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SBU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аналитик Блинов И. А.)</a:t>
            </a:r>
            <a:endParaRPr lang="ru-RU" sz="28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Статистическая обработка результатов РФА анализов вмещающих пород</a:t>
            </a:r>
          </a:p>
          <a:p>
            <a:pPr algn="just">
              <a:buNone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ru-RU" sz="2800" dirty="0" err="1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Термобарогеохимическое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исследования (</a:t>
            </a:r>
            <a:r>
              <a:rPr lang="ru-RU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микрокриотермокамера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Linkam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THMSG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-600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15416"/>
            <a:ext cx="8003232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20688"/>
            <a:ext cx="8820472" cy="6237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ВВЕДЕНИЕ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ГЛАВА1. ГЕОЛОГИЧЕСКАЯ ХАРАКТЕРИСТИКА РУДНОГО ПОЛЯ «КРАСНОЕ» </a:t>
            </a: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1.1.</a:t>
            </a:r>
            <a:r>
              <a:rPr lang="en-US" sz="1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Краткая  характеристика </a:t>
            </a:r>
            <a:r>
              <a:rPr lang="ru-RU" sz="1400" dirty="0" err="1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Байкало-Патомской</a:t>
            </a:r>
            <a:r>
              <a:rPr lang="ru-RU" sz="1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провинции</a:t>
            </a: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1.2. Геологическая характеристика рудопроявления «Красное»</a:t>
            </a:r>
          </a:p>
          <a:p>
            <a:pPr lvl="1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1.2.1. Стратиграфия   </a:t>
            </a:r>
            <a:endParaRPr lang="ru-RU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1.2.2. Структурные особенности рудных полей  </a:t>
            </a:r>
            <a:endParaRPr lang="ru-RU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1.2.3. Интрузивные, метаморфические и гидротермально-метасоматические образования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lvl="1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1.2.4. Полезные ископаемые</a:t>
            </a:r>
            <a:endParaRPr lang="ru-RU" sz="1400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ГЛАВА 2. МЕТОДИКА ИССЛЕДОВАНИЙ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ГЛАВА 3.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ВЕЩЕСТВЕННЫЙ СОСТАВ ВМЕЩАЮЩИХ ПОРОД И РУД </a:t>
            </a:r>
            <a:endParaRPr lang="ru-RU" sz="1400" b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3.1. Описание образцов</a:t>
            </a: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3.2. Минеральный состав вмещающих пород</a:t>
            </a: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3.3. Минералогия рудных ассоциаций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ГЛАВА 4. ГЕОХИМИЧЕСКИЕ ОСОБЕННОСТИ ВМЕЩАЮЩИХ ПОРОД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ГЛАВА 5.  УСЛОВИЯ ОБРАЗОВАНИЯ золотоносных КВАРЦЕВЫХ ЖИЛ ПО ДАННЫМ ТЕРМОБАРОГЕОХИМИЧЕСКОГО АНАЛИЗА</a:t>
            </a:r>
          </a:p>
          <a:p>
            <a:pPr lvl="1"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5.1. Описание включений</a:t>
            </a:r>
          </a:p>
          <a:p>
            <a:pPr lvl="1"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5.2. Результаты исследований</a:t>
            </a:r>
          </a:p>
          <a:p>
            <a:pPr lvl="1"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5.3. Флюидные включения в кварце кварцевых жил месторождения Сухой Лог</a:t>
            </a:r>
            <a:endParaRPr lang="ru-RU" sz="1400" b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ЗАКЛЮЧЕНИЕ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СПИСОК  ЛИТЕРАТУРЫ </a:t>
            </a: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Приложение 1. Химический состав вмещающих пород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Приложение 2. Корреляционная матрица химического состава вмещающих пород </a:t>
            </a:r>
          </a:p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Приложение 3. Таблицы замеров при термобарогеохимических исследованиях </a:t>
            </a:r>
          </a:p>
          <a:p>
            <a:pPr>
              <a:buNone/>
            </a:pPr>
            <a:endParaRPr lang="ru-RU" sz="1400" b="1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омега\Desktop\Диплом\Разрезы\конечный вар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71815" cy="51845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551723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Схема основных структурных элементов и металлогенического районирования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Байкало-Патомской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золоторудной провинции (Иванов, 2010г).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1484784"/>
            <a:ext cx="3275856" cy="445310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Карта размещения рудопроявления на территории Бодайбинского рудного района. 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http://irkutsk.rusbic.ru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долинам рек белым цветом показана добыча россыпного золота.</a:t>
            </a:r>
            <a:b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Площадь рудного поля  47,7 кв.км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9458" name="Picture 2" descr="E:\Диплом\KRA_спут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29683"/>
            <a:ext cx="5688632" cy="523622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Карта фактов по красному 2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1845"/>
            <a:ext cx="9036496" cy="6257475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846450" y="6402814"/>
            <a:ext cx="7176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Геологическая карта  рудного района [Мартыненко и др., </a:t>
            </a:r>
            <a:r>
              <a:rPr lang="ru-RU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2011г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].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476672"/>
            <a:ext cx="108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5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Вачская</a:t>
            </a:r>
            <a:endParaRPr lang="ru-RU" dirty="0">
              <a:solidFill>
                <a:schemeClr val="accent5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717032"/>
            <a:ext cx="141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Анангрская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08" y="22048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Arial" pitchFamily="34" charset="0"/>
                <a:cs typeface="Arial" pitchFamily="34" charset="0"/>
              </a:rPr>
              <a:t>Аунакитская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Вещественный состав вмещающих пород и руд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908720"/>
            <a:ext cx="9073008" cy="594928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рудном поле «Красное» выделяются два типа золоторудной минерализации: </a:t>
            </a:r>
          </a:p>
          <a:p>
            <a:pPr algn="just"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22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Кварц-сульфидная</a:t>
            </a:r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минерализация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образует прожилково-вкрапленные зоны, приуроченные к участкам структурных осложнений. Внутреннее строение зон сложное и представляет собой густую сеть </a:t>
            </a:r>
            <a:r>
              <a:rPr lang="ru-RU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разноориентированных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прожилков, линз и гнезд, встречающихся совместно с интенсивной (более 1-3%) рассеянной  вкрапленностью (пирита) в </a:t>
            </a:r>
            <a:r>
              <a:rPr lang="ru-RU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рассланцованных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кливажированных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вмещающих породах.</a:t>
            </a:r>
            <a:endParaRPr lang="en-US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Кварцевая минерализация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локализована в жилах и прожилках, приуроченных к ядру  и южному крылу  </a:t>
            </a:r>
            <a:r>
              <a:rPr lang="ru-RU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Верхне-Бодайбинской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антиклинали и южному крылу Рудной антиклинали. Располагаются в пределах </a:t>
            </a:r>
            <a:r>
              <a:rPr lang="ru-RU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субширотных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зон (полос) рассеянной кварцевой и </a:t>
            </a:r>
            <a:r>
              <a:rPr lang="ru-RU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кварц-сульфидной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минерализации. Распределение кварцево-жильного материала в этих полосах неравномерное и участки с повышенной концентрацией чередуются с пустыми.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0"/>
            <a:ext cx="971600" cy="332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2514</TotalTime>
  <Words>1463</Words>
  <Application>Microsoft Office PowerPoint</Application>
  <PresentationFormat>Экран (4:3)</PresentationFormat>
  <Paragraphs>274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Дипломная работа Условия формирования кварцевых жил проявления золота «Красное» (Бодайбинский район)</vt:lpstr>
      <vt:lpstr>Физико-географическая карта Иркутской области. Красным кружочком показан участок Красный. </vt:lpstr>
      <vt:lpstr>Слайд 3</vt:lpstr>
      <vt:lpstr>Методы исследований</vt:lpstr>
      <vt:lpstr> Содержание</vt:lpstr>
      <vt:lpstr>Слайд 6</vt:lpstr>
      <vt:lpstr>Карта размещения рудопроявления на территории Бодайбинского рудного района. http://irkutsk.rusbic.ru  По долинам рек белым цветом показана добыча россыпного золота. Площадь рудного поля  47,7 кв.км </vt:lpstr>
      <vt:lpstr>Слайд 8</vt:lpstr>
      <vt:lpstr>Вещественный состав вмещающих пород и руд</vt:lpstr>
      <vt:lpstr>Слайд 10</vt:lpstr>
      <vt:lpstr>Слайд 11</vt:lpstr>
      <vt:lpstr>Обр.141429 (76,7-77,4 м) Кварцевая жила. </vt:lpstr>
      <vt:lpstr>Минеральный состав вмещающих пород</vt:lpstr>
      <vt:lpstr>Слайд 14</vt:lpstr>
      <vt:lpstr>Кварцевые жилы</vt:lpstr>
      <vt:lpstr>Минералогия рудных ассоциаций</vt:lpstr>
      <vt:lpstr>Слайд 17</vt:lpstr>
      <vt:lpstr>Слайд 18</vt:lpstr>
      <vt:lpstr>Геохимические особенности вмещающих пород</vt:lpstr>
      <vt:lpstr>Термобарогеохимические исследования </vt:lpstr>
      <vt:lpstr>Слайд 21</vt:lpstr>
      <vt:lpstr>Слайд 22</vt:lpstr>
      <vt:lpstr>Заключение</vt:lpstr>
      <vt:lpstr>Слайд 24</vt:lpstr>
      <vt:lpstr>Слайд 25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</dc:creator>
  <cp:lastModifiedBy>омега</cp:lastModifiedBy>
  <cp:revision>202</cp:revision>
  <dcterms:created xsi:type="dcterms:W3CDTF">2014-05-15T05:37:25Z</dcterms:created>
  <dcterms:modified xsi:type="dcterms:W3CDTF">2014-06-12T19:53:39Z</dcterms:modified>
</cp:coreProperties>
</file>