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9"/>
  </p:notesMasterIdLst>
  <p:sldIdLst>
    <p:sldId id="256" r:id="rId2"/>
    <p:sldId id="262" r:id="rId3"/>
    <p:sldId id="278" r:id="rId4"/>
    <p:sldId id="266" r:id="rId5"/>
    <p:sldId id="268" r:id="rId6"/>
    <p:sldId id="294" r:id="rId7"/>
    <p:sldId id="261" r:id="rId8"/>
    <p:sldId id="280" r:id="rId9"/>
    <p:sldId id="258" r:id="rId10"/>
    <p:sldId id="281" r:id="rId11"/>
    <p:sldId id="259" r:id="rId12"/>
    <p:sldId id="269" r:id="rId13"/>
    <p:sldId id="270" r:id="rId14"/>
    <p:sldId id="285" r:id="rId15"/>
    <p:sldId id="284" r:id="rId16"/>
    <p:sldId id="283" r:id="rId17"/>
    <p:sldId id="271" r:id="rId18"/>
    <p:sldId id="274" r:id="rId19"/>
    <p:sldId id="291" r:id="rId20"/>
    <p:sldId id="290" r:id="rId21"/>
    <p:sldId id="275" r:id="rId22"/>
    <p:sldId id="295" r:id="rId23"/>
    <p:sldId id="292" r:id="rId24"/>
    <p:sldId id="288" r:id="rId25"/>
    <p:sldId id="289" r:id="rId26"/>
    <p:sldId id="279" r:id="rId27"/>
    <p:sldId id="29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8" autoAdjust="0"/>
    <p:restoredTop sz="94660"/>
  </p:normalViewPr>
  <p:slideViewPr>
    <p:cSldViewPr>
      <p:cViewPr varScale="1">
        <p:scale>
          <a:sx n="104" d="100"/>
          <a:sy n="104" d="100"/>
        </p:scale>
        <p:origin x="-1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D018C-359C-49E3-BDBD-06248A241084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4EDE9-FB1D-4F27-B5B0-2A1D174917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647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4EDE9-FB1D-4F27-B5B0-2A1D1749178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36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B39E7-C223-4C5B-A692-16C6DAEC88D2}" type="datetimeFigureOut">
              <a:rPr lang="ru-RU" smtClean="0"/>
              <a:pPr/>
              <a:t>15.06.2013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E7905-C1ED-48BE-BEBF-EA49BF36B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6.wdp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6.jpe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11.wdp"/><Relationship Id="rId4" Type="http://schemas.openxmlformats.org/officeDocument/2006/relationships/image" Target="../media/image29.jpeg"/><Relationship Id="rId9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15.wdp"/><Relationship Id="rId4" Type="http://schemas.openxmlformats.org/officeDocument/2006/relationships/image" Target="../media/image33.jpeg"/><Relationship Id="rId9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19.wdp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41.jpeg"/><Relationship Id="rId4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microsoft.com/office/2007/relationships/hdphoto" Target="../media/hdphoto24.wdp"/><Relationship Id="rId4" Type="http://schemas.openxmlformats.org/officeDocument/2006/relationships/image" Target="../media/image44.jpeg"/><Relationship Id="rId9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Южно-Уральский Государственный Университет</a:t>
            </a:r>
            <a:br>
              <a:rPr lang="ru-RU" b="1" dirty="0" smtClean="0"/>
            </a:br>
            <a:r>
              <a:rPr lang="ru-RU" b="1" dirty="0" smtClean="0"/>
              <a:t>Филиал в г. Миассе</a:t>
            </a:r>
            <a:br>
              <a:rPr lang="ru-RU" b="1" dirty="0" smtClean="0"/>
            </a:br>
            <a:r>
              <a:rPr lang="ru-RU" b="1" dirty="0" smtClean="0"/>
              <a:t>Геологический факультет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Дипломная работа</a:t>
            </a:r>
            <a:r>
              <a:rPr lang="ru-RU" sz="1600" b="1" u="sng" dirty="0" smtClean="0"/>
              <a:t/>
            </a:r>
            <a:br>
              <a:rPr lang="ru-RU" sz="1600" b="1" u="sng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Минералогия габброидов Суроямского массива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Быковский Михаил Павлович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</a:t>
            </a:r>
            <a:r>
              <a:rPr lang="ru-RU" sz="1600" b="1" dirty="0" smtClean="0"/>
              <a:t>Заведующий кафедрой: д. г. - м. н. Белогуб Е.В.</a:t>
            </a:r>
            <a:br>
              <a:rPr lang="ru-RU" sz="1600" b="1" dirty="0" smtClean="0"/>
            </a:br>
            <a:r>
              <a:rPr lang="ru-RU" sz="1600" b="1" dirty="0" smtClean="0"/>
              <a:t>                                    Руководитель: д. г. - м. н. Белогуб Е.В.</a:t>
            </a:r>
            <a:br>
              <a:rPr lang="ru-RU" sz="1600" b="1" dirty="0" smtClean="0"/>
            </a:br>
            <a:r>
              <a:rPr lang="ru-RU" sz="1600" b="1" dirty="0" smtClean="0"/>
              <a:t>                                      Рецензент: к.г. - м.н. Артемьев Д. А.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Миасс</a:t>
            </a:r>
            <a:b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636647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660070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492333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92333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347864" y="36733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Образец 273/121,5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27584" y="2991864"/>
            <a:ext cx="7578464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/>
              <a:t>Средне-мелкозернистый </a:t>
            </a:r>
            <a:r>
              <a:rPr lang="ru-RU" sz="1400" i="1" dirty="0" err="1" smtClean="0"/>
              <a:t>гипидиоморфный</a:t>
            </a:r>
            <a:r>
              <a:rPr lang="ru-RU" sz="1400" i="1" dirty="0" smtClean="0"/>
              <a:t> </a:t>
            </a:r>
            <a:r>
              <a:rPr lang="ru-RU" sz="1400" i="1" dirty="0" err="1"/>
              <a:t>клинопироксенит</a:t>
            </a:r>
            <a:r>
              <a:rPr lang="ru-RU" sz="1400" i="1" dirty="0"/>
              <a:t>. На фото хорошо видна неправильная форма зёрен магнетита. Слева николи ||, справа х.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22645" y="6152957"/>
            <a:ext cx="3312368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/>
              <a:t>Крупное зерно титаномагнетита с включением халькопирита.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96136" y="6163046"/>
            <a:ext cx="2160240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i="1" dirty="0"/>
              <a:t>Зона дробления в породе.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156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548" y="3509256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1032" y="3509256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404664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04664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5919" y="2955208"/>
            <a:ext cx="7848872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i="1" dirty="0" err="1"/>
              <a:t>Гигантозернистыйм</a:t>
            </a:r>
            <a:r>
              <a:rPr lang="ru-RU" sz="1400" i="1" dirty="0"/>
              <a:t> </a:t>
            </a:r>
            <a:r>
              <a:rPr lang="ru-RU" sz="1400" i="1" dirty="0" err="1"/>
              <a:t>клинопироксенит</a:t>
            </a:r>
            <a:r>
              <a:rPr lang="ru-RU" sz="1400" i="1" dirty="0"/>
              <a:t>. На фото хорошо видно срастание титаномагнетита  и флогопита. Апатит имеет идиоморфную форму внутри скоплений. Слева николи ||, справа х.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75919" y="6036977"/>
            <a:ext cx="3564033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/>
              <a:t>Выделения халькопирита </a:t>
            </a:r>
            <a:r>
              <a:rPr lang="ru-RU" sz="1400" i="1" dirty="0" smtClean="0"/>
              <a:t>неправильной </a:t>
            </a:r>
            <a:r>
              <a:rPr lang="ru-RU" sz="1400" i="1" dirty="0"/>
              <a:t>формы, заполняющие пространство между зёрнами и по трещинам в породе</a:t>
            </a:r>
            <a:r>
              <a:rPr lang="ru-RU" sz="1600" i="1" dirty="0"/>
              <a:t>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940852" y="6129309"/>
            <a:ext cx="3240360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/>
              <a:t>Крупное срастание </a:t>
            </a:r>
            <a:r>
              <a:rPr lang="ru-RU" sz="1400" i="1" dirty="0" err="1"/>
              <a:t>титаномагнетиа</a:t>
            </a:r>
            <a:r>
              <a:rPr lang="ru-RU" sz="1400" i="1" dirty="0"/>
              <a:t> и флогопита</a:t>
            </a:r>
            <a:r>
              <a:rPr lang="ru-RU" i="1" dirty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64688" y="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Образец 306/223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706" y="54488"/>
            <a:ext cx="518457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Щелочные </a:t>
            </a:r>
            <a:r>
              <a:rPr lang="ru-RU" dirty="0" err="1" smtClean="0"/>
              <a:t>габброиды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814265"/>
            <a:ext cx="4451821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557072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8819" y="4221368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6932" y="116632"/>
            <a:ext cx="490826" cy="6681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4630689"/>
            <a:ext cx="4680519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Образец 209/77. </a:t>
            </a:r>
            <a:r>
              <a:rPr lang="ru-RU" sz="1400" i="1" dirty="0" err="1"/>
              <a:t>Псевдополосчатое</a:t>
            </a:r>
            <a:r>
              <a:rPr lang="ru-RU" sz="1400" i="1" dirty="0"/>
              <a:t> </a:t>
            </a:r>
            <a:r>
              <a:rPr lang="ru-RU" sz="1400" i="1" dirty="0" err="1"/>
              <a:t>неравномернозернистое</a:t>
            </a:r>
            <a:r>
              <a:rPr lang="ru-RU" sz="1400" i="1" dirty="0"/>
              <a:t> </a:t>
            </a:r>
            <a:r>
              <a:rPr lang="ru-RU" sz="1400" i="1" dirty="0" err="1"/>
              <a:t>калишпатовое</a:t>
            </a:r>
            <a:r>
              <a:rPr lang="ru-RU" sz="1400" i="1" dirty="0"/>
              <a:t> </a:t>
            </a:r>
            <a:r>
              <a:rPr lang="ru-RU" sz="1400" i="1" dirty="0" err="1" smtClean="0"/>
              <a:t>габбро</a:t>
            </a:r>
            <a:r>
              <a:rPr lang="ru-RU" sz="1400" i="1" dirty="0" smtClean="0"/>
              <a:t> (вверху).</a:t>
            </a:r>
          </a:p>
          <a:p>
            <a:r>
              <a:rPr lang="ru-RU" sz="1200" i="1" dirty="0" smtClean="0"/>
              <a:t>Отношение </a:t>
            </a:r>
            <a:r>
              <a:rPr lang="ru-RU" sz="1200" i="1" dirty="0" err="1" smtClean="0"/>
              <a:t>лейкократовой</a:t>
            </a:r>
            <a:r>
              <a:rPr lang="ru-RU" sz="1200" i="1" dirty="0" smtClean="0"/>
              <a:t> части и </a:t>
            </a:r>
            <a:r>
              <a:rPr lang="ru-RU" sz="1200" i="1" dirty="0" err="1" smtClean="0"/>
              <a:t>меланократовой</a:t>
            </a:r>
            <a:r>
              <a:rPr lang="ru-RU" sz="1200" i="1" dirty="0" smtClean="0"/>
              <a:t> 1/1. </a:t>
            </a:r>
          </a:p>
          <a:p>
            <a:r>
              <a:rPr lang="ru-RU" sz="1200" i="1" dirty="0" smtClean="0"/>
              <a:t>Ми. </a:t>
            </a:r>
            <a:r>
              <a:rPr lang="ru-RU" sz="1200" i="1" dirty="0"/>
              <a:t>с</a:t>
            </a:r>
            <a:r>
              <a:rPr lang="ru-RU" sz="1200" i="1" dirty="0" smtClean="0"/>
              <a:t>остав: диопсид 35%, кпш40%, плагиоклаз 10%, флогопит 5%, </a:t>
            </a:r>
            <a:r>
              <a:rPr lang="ru-RU" sz="1200" i="1" dirty="0" err="1" smtClean="0"/>
              <a:t>баркевикит</a:t>
            </a:r>
            <a:r>
              <a:rPr lang="ru-RU" sz="1200" i="1" dirty="0" smtClean="0"/>
              <a:t> 5%, </a:t>
            </a:r>
            <a:r>
              <a:rPr lang="ru-RU" sz="1200" i="1" dirty="0" err="1" smtClean="0"/>
              <a:t>титаномегнетит+апатит</a:t>
            </a:r>
            <a:r>
              <a:rPr lang="ru-RU" sz="1200" i="1" dirty="0" smtClean="0"/>
              <a:t> 5%.</a:t>
            </a:r>
            <a:endParaRPr lang="ru-RU" sz="1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5811560"/>
            <a:ext cx="4680520" cy="861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/>
              <a:t>Неравномернозернистое</a:t>
            </a:r>
            <a:r>
              <a:rPr lang="ru-RU" sz="1400" i="1" dirty="0"/>
              <a:t> </a:t>
            </a:r>
            <a:r>
              <a:rPr lang="ru-RU" sz="1400" i="1" dirty="0" err="1"/>
              <a:t>калишпатовое</a:t>
            </a:r>
            <a:r>
              <a:rPr lang="ru-RU" sz="1400" i="1" dirty="0"/>
              <a:t> </a:t>
            </a:r>
            <a:r>
              <a:rPr lang="ru-RU" sz="1400" i="1" dirty="0" err="1" smtClean="0"/>
              <a:t>габбро</a:t>
            </a:r>
            <a:r>
              <a:rPr lang="ru-RU" sz="1400" i="1" dirty="0" smtClean="0"/>
              <a:t> (справа). </a:t>
            </a:r>
          </a:p>
          <a:p>
            <a:pPr algn="r"/>
            <a:r>
              <a:rPr lang="ru-RU" sz="1200" i="1" dirty="0" smtClean="0"/>
              <a:t>На </a:t>
            </a:r>
            <a:r>
              <a:rPr lang="ru-RU" sz="1200" i="1" dirty="0"/>
              <a:t>фото хорошо видно большое количество сильно загрязнённого полевого шпата. На фото в центре зерно плагиоклаза, остальные зёрна ортоклаза. </a:t>
            </a:r>
            <a:r>
              <a:rPr lang="ru-RU" sz="1200" i="1" dirty="0" smtClean="0"/>
              <a:t>Вверху </a:t>
            </a:r>
            <a:r>
              <a:rPr lang="ru-RU" sz="1200" i="1" dirty="0"/>
              <a:t>николи ||, </a:t>
            </a:r>
            <a:r>
              <a:rPr lang="ru-RU" sz="1200" i="1" dirty="0" smtClean="0"/>
              <a:t>внизу </a:t>
            </a:r>
            <a:r>
              <a:rPr lang="ru-RU" sz="1200" i="1" dirty="0"/>
              <a:t>х.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0892" y="814265"/>
            <a:ext cx="3211633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/>
              <a:t>Стратиграфическая колонка скважины 254</a:t>
            </a:r>
            <a:r>
              <a:rPr lang="ru-RU" sz="1200" i="1" dirty="0" smtClean="0"/>
              <a:t>. Документировал </a:t>
            </a:r>
            <a:r>
              <a:rPr lang="ru-RU" sz="1200" i="1" dirty="0" err="1" smtClean="0"/>
              <a:t>Мосейчук</a:t>
            </a:r>
            <a:r>
              <a:rPr lang="ru-RU" sz="1200" i="1" dirty="0" smtClean="0"/>
              <a:t> В. М.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9592" y="476672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5177" y="476672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3" y="3789320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7178" y="3789320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99592" y="6309320"/>
            <a:ext cx="7497585" cy="3077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400" i="1" dirty="0"/>
              <a:t>Крупные выделения титаномагнетита с </a:t>
            </a:r>
            <a:r>
              <a:rPr lang="ru-RU" sz="1400" i="1" dirty="0" smtClean="0"/>
              <a:t>ламеллярным </a:t>
            </a:r>
            <a:r>
              <a:rPr lang="ru-RU" sz="1400" i="1" dirty="0"/>
              <a:t>и ксеноморфным ильменитом.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9459" y="3010305"/>
            <a:ext cx="8217848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400" i="1" dirty="0" err="1"/>
              <a:t>Неравномернозернистое</a:t>
            </a:r>
            <a:r>
              <a:rPr lang="ru-RU" sz="1400" i="1" dirty="0"/>
              <a:t> </a:t>
            </a:r>
            <a:r>
              <a:rPr lang="ru-RU" sz="1400" i="1" dirty="0" err="1"/>
              <a:t>калишпатовое</a:t>
            </a:r>
            <a:r>
              <a:rPr lang="ru-RU" sz="1400" i="1" dirty="0"/>
              <a:t> </a:t>
            </a:r>
            <a:r>
              <a:rPr lang="ru-RU" sz="1400" i="1" dirty="0" err="1"/>
              <a:t>габбро</a:t>
            </a:r>
            <a:r>
              <a:rPr lang="ru-RU" sz="1400" i="1" dirty="0"/>
              <a:t>. На фото хорошо видно большое зерно </a:t>
            </a:r>
            <a:r>
              <a:rPr lang="ru-RU" sz="1400" i="1" dirty="0" err="1"/>
              <a:t>баркевикита</a:t>
            </a:r>
            <a:r>
              <a:rPr lang="ru-RU" sz="1400" i="1" dirty="0"/>
              <a:t>, размер 4 мм, с большим </a:t>
            </a:r>
            <a:r>
              <a:rPr lang="ru-RU" sz="1400" i="1" dirty="0" smtClean="0"/>
              <a:t>количеством включений </a:t>
            </a:r>
            <a:r>
              <a:rPr lang="ru-RU" sz="1400" i="1" dirty="0"/>
              <a:t>в его структуре. Слева николи ||, справа 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182" y="188640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2152" y="188640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959216" y="2785795"/>
            <a:ext cx="4176464" cy="3077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Структуры распада в </a:t>
            </a:r>
            <a:r>
              <a:rPr lang="ru-RU" sz="1400" i="1" dirty="0" err="1" smtClean="0"/>
              <a:t>титаномегнетите</a:t>
            </a:r>
            <a:endParaRPr lang="ru-RU" sz="1400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438" y="3356992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2197" y="3356992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792648" y="5914147"/>
            <a:ext cx="3420966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400" i="1" dirty="0"/>
              <a:t>Срастание пирротина и </a:t>
            </a:r>
            <a:r>
              <a:rPr lang="ru-RU" sz="1400" i="1" dirty="0" err="1"/>
              <a:t>халькопирта</a:t>
            </a:r>
            <a:r>
              <a:rPr lang="ru-RU" sz="1400" i="1" dirty="0"/>
              <a:t> в полевошпатовой массе.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77413" y="5914147"/>
            <a:ext cx="3249568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400" i="1" dirty="0"/>
              <a:t>Срастание борнита и халькопирита в полевошпатовой массе.</a:t>
            </a:r>
          </a:p>
        </p:txBody>
      </p:sp>
    </p:spTree>
    <p:extLst>
      <p:ext uri="{BB962C8B-B14F-4D97-AF65-F5344CB8AC3E}">
        <p14:creationId xmlns:p14="http://schemas.microsoft.com/office/powerpoint/2010/main" xmlns="" val="9256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88640"/>
            <a:ext cx="4374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000" y="197758"/>
            <a:ext cx="4374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000" y="2708920"/>
            <a:ext cx="5439239" cy="40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637240" y="4941168"/>
            <a:ext cx="3506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Калиевый полевой шпат с включениями </a:t>
            </a:r>
            <a:r>
              <a:rPr lang="ru-RU" sz="1400" i="1" dirty="0" smtClean="0"/>
              <a:t>апатита, слева. </a:t>
            </a:r>
            <a:r>
              <a:rPr lang="ru-RU" sz="1400" i="1" dirty="0"/>
              <a:t>Николи ||.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37240" y="3469940"/>
            <a:ext cx="3308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Включения </a:t>
            </a:r>
            <a:r>
              <a:rPr lang="ru-RU" sz="1400" i="1" dirty="0"/>
              <a:t>пирита в калиевом полевом </a:t>
            </a:r>
            <a:r>
              <a:rPr lang="ru-RU" sz="1400" i="1" dirty="0" smtClean="0"/>
              <a:t>шпате, вверху слева, вверху.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xmlns="" val="127549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2664296" cy="692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Сиенит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20688"/>
            <a:ext cx="3398786" cy="4248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1299613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4005064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6345" y="130278"/>
            <a:ext cx="1235819" cy="6539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4941898"/>
            <a:ext cx="4211960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Образец 209/54,1. </a:t>
            </a:r>
            <a:r>
              <a:rPr lang="ru-RU" sz="1400" i="1" dirty="0" err="1" smtClean="0"/>
              <a:t>Псевдополосчатые</a:t>
            </a:r>
            <a:r>
              <a:rPr lang="ru-RU" sz="1400" i="1" dirty="0"/>
              <a:t>, пятнистые, сливные, сильно изменённые </a:t>
            </a:r>
            <a:r>
              <a:rPr lang="ru-RU" sz="1400" i="1" dirty="0" smtClean="0"/>
              <a:t>сиениты. </a:t>
            </a:r>
          </a:p>
          <a:p>
            <a:pPr algn="ctr"/>
            <a:r>
              <a:rPr lang="ru-RU" sz="1200" i="1" dirty="0" smtClean="0"/>
              <a:t>Мин. </a:t>
            </a:r>
            <a:r>
              <a:rPr lang="ru-RU" sz="1200" i="1" dirty="0" err="1" smtClean="0"/>
              <a:t>остав</a:t>
            </a:r>
            <a:r>
              <a:rPr lang="ru-RU" sz="1200" i="1" dirty="0" smtClean="0"/>
              <a:t>: </a:t>
            </a:r>
            <a:r>
              <a:rPr lang="ru-RU" sz="1200" i="1" dirty="0" err="1" smtClean="0"/>
              <a:t>кпш</a:t>
            </a:r>
            <a:r>
              <a:rPr lang="ru-RU" sz="1200" i="1" dirty="0" smtClean="0"/>
              <a:t> 80%, вторичные минералы 20%.</a:t>
            </a:r>
            <a:endParaRPr lang="ru-RU" sz="12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5" y="548680"/>
            <a:ext cx="3652898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/>
            <a:r>
              <a:rPr lang="ru-RU" sz="1400" i="1" dirty="0"/>
              <a:t>Стратиграфическая колонка скважины </a:t>
            </a:r>
            <a:r>
              <a:rPr lang="ru-RU" sz="1400" i="1" dirty="0" smtClean="0"/>
              <a:t>209. </a:t>
            </a:r>
          </a:p>
          <a:p>
            <a:pPr algn="r"/>
            <a:r>
              <a:rPr lang="ru-RU" sz="1400" i="1" dirty="0" smtClean="0"/>
              <a:t>Справа. Документировал Быковский М. П.</a:t>
            </a:r>
            <a:endParaRPr lang="ru-RU" sz="14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6031269"/>
            <a:ext cx="3456384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/>
            <a:r>
              <a:rPr lang="ru-RU" sz="1400" i="1" dirty="0" err="1"/>
              <a:t>Нематобластовая</a:t>
            </a:r>
            <a:r>
              <a:rPr lang="ru-RU" sz="1400" i="1" dirty="0"/>
              <a:t> структура </a:t>
            </a:r>
            <a:r>
              <a:rPr lang="ru-RU" sz="1400" i="1" dirty="0" smtClean="0"/>
              <a:t>сиенитов, справа. Вверху </a:t>
            </a:r>
            <a:r>
              <a:rPr lang="ru-RU" sz="1400" i="1" dirty="0"/>
              <a:t>николи ||, </a:t>
            </a:r>
            <a:r>
              <a:rPr lang="ru-RU" sz="1400" i="1" dirty="0" smtClean="0"/>
              <a:t>Внизу </a:t>
            </a:r>
            <a:r>
              <a:rPr lang="ru-RU" sz="1400" i="1" dirty="0"/>
              <a:t>х.</a:t>
            </a:r>
          </a:p>
        </p:txBody>
      </p:sp>
    </p:spTree>
    <p:extLst>
      <p:ext uri="{BB962C8B-B14F-4D97-AF65-F5344CB8AC3E}">
        <p14:creationId xmlns:p14="http://schemas.microsoft.com/office/powerpoint/2010/main" xmlns="" val="30063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1829" y="3429000"/>
            <a:ext cx="3400320" cy="251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86" y="3429000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5576" y="310029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32040" y="310029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15616" y="2830029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Нематобластовая</a:t>
            </a:r>
            <a:r>
              <a:rPr lang="ru-RU" sz="1400" dirty="0"/>
              <a:t> структура сиенитов с флогопитом, </a:t>
            </a:r>
            <a:r>
              <a:rPr lang="ru-RU" sz="1400" dirty="0" err="1"/>
              <a:t>баркевикитом</a:t>
            </a:r>
            <a:r>
              <a:rPr lang="ru-RU" sz="1400" dirty="0"/>
              <a:t>, вторичными цеолитами и карбонатом. Слева николи ||, справа х.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2996" y="5932736"/>
            <a:ext cx="3185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Выделения халькопирита неправильной формы слева. Справа реликт титаномагнетита. 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5932" y="6168047"/>
            <a:ext cx="2951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Срастание халькопирита с пиритом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80"/>
          <a:stretch/>
        </p:blipFill>
        <p:spPr>
          <a:xfrm>
            <a:off x="1568048" y="1003935"/>
            <a:ext cx="7252424" cy="50173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43"/>
          <a:stretch/>
        </p:blipFill>
        <p:spPr>
          <a:xfrm>
            <a:off x="1547664" y="980728"/>
            <a:ext cx="7308021" cy="5009977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2411760" y="4797152"/>
            <a:ext cx="136815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258101" y="4725144"/>
            <a:ext cx="1512168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99592" y="6254517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Диаграмма </a:t>
            </a:r>
            <a:r>
              <a:rPr lang="en-US" sz="1400" i="1" dirty="0" err="1"/>
              <a:t>SiO</a:t>
            </a:r>
            <a:r>
              <a:rPr lang="ru-RU" sz="1400" i="1" baseline="-25000" dirty="0"/>
              <a:t>2</a:t>
            </a:r>
            <a:r>
              <a:rPr lang="ru-RU" sz="1400" i="1" dirty="0"/>
              <a:t> – </a:t>
            </a:r>
            <a:r>
              <a:rPr lang="en-US" sz="1400" i="1" dirty="0"/>
              <a:t>Na</a:t>
            </a:r>
            <a:r>
              <a:rPr lang="ru-RU" sz="1400" i="1" baseline="-25000" dirty="0"/>
              <a:t>2</a:t>
            </a:r>
            <a:r>
              <a:rPr lang="en-US" sz="1400" i="1" dirty="0"/>
              <a:t>O</a:t>
            </a:r>
            <a:r>
              <a:rPr lang="ru-RU" sz="1400" i="1" dirty="0"/>
              <a:t>+</a:t>
            </a:r>
            <a:r>
              <a:rPr lang="en-US" sz="1400" i="1" dirty="0"/>
              <a:t>K</a:t>
            </a:r>
            <a:r>
              <a:rPr lang="ru-RU" sz="1400" i="1" baseline="-25000" dirty="0"/>
              <a:t>2</a:t>
            </a:r>
            <a:r>
              <a:rPr lang="en-US" sz="1400" i="1" dirty="0"/>
              <a:t>O</a:t>
            </a:r>
            <a:r>
              <a:rPr lang="ru-RU" sz="1400" i="1" dirty="0"/>
              <a:t> по данным силикатного анализа из </a:t>
            </a:r>
            <a:r>
              <a:rPr lang="ru-RU" sz="1400" i="1" dirty="0" smtClean="0"/>
              <a:t>таблицы. </a:t>
            </a:r>
            <a:r>
              <a:rPr lang="ru-RU" sz="1400" i="1" dirty="0"/>
              <a:t>Фиолетовый – </a:t>
            </a:r>
            <a:r>
              <a:rPr lang="ru-RU" sz="1400" i="1" dirty="0" err="1"/>
              <a:t>клинопироксениты</a:t>
            </a:r>
            <a:r>
              <a:rPr lang="ru-RU" sz="1400" i="1" dirty="0"/>
              <a:t>, зелёный – щелочные </a:t>
            </a:r>
            <a:r>
              <a:rPr lang="ru-RU" sz="1400" i="1" dirty="0" err="1"/>
              <a:t>габброиды</a:t>
            </a:r>
            <a:r>
              <a:rPr lang="ru-RU" sz="1400" i="1" dirty="0"/>
              <a:t>, красный – сиенит.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934625" y="6254517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Диаграмма </a:t>
            </a:r>
            <a:r>
              <a:rPr lang="en-US" sz="1400" i="1" dirty="0" err="1"/>
              <a:t>SiO</a:t>
            </a:r>
            <a:r>
              <a:rPr lang="ru-RU" sz="1400" i="1" baseline="-25000" dirty="0"/>
              <a:t>2</a:t>
            </a:r>
            <a:r>
              <a:rPr lang="ru-RU" sz="1400" i="1" dirty="0"/>
              <a:t> – </a:t>
            </a:r>
            <a:r>
              <a:rPr lang="en-US" sz="1400" i="1" dirty="0"/>
              <a:t>Na</a:t>
            </a:r>
            <a:r>
              <a:rPr lang="ru-RU" sz="1400" i="1" baseline="-25000" dirty="0"/>
              <a:t>2</a:t>
            </a:r>
            <a:r>
              <a:rPr lang="en-US" sz="1400" i="1" dirty="0"/>
              <a:t>O</a:t>
            </a:r>
            <a:r>
              <a:rPr lang="ru-RU" sz="1400" i="1" dirty="0"/>
              <a:t>+</a:t>
            </a:r>
            <a:r>
              <a:rPr lang="en-US" sz="1400" i="1" dirty="0"/>
              <a:t>K</a:t>
            </a:r>
            <a:r>
              <a:rPr lang="ru-RU" sz="1400" i="1" baseline="-25000" dirty="0"/>
              <a:t>2</a:t>
            </a:r>
            <a:r>
              <a:rPr lang="en-US" sz="1400" i="1" dirty="0"/>
              <a:t>O</a:t>
            </a:r>
            <a:r>
              <a:rPr lang="ru-RU" sz="1400" i="1" dirty="0"/>
              <a:t> для </a:t>
            </a:r>
            <a:r>
              <a:rPr lang="ru-RU" sz="1400" i="1" dirty="0" err="1"/>
              <a:t>клинопироксенов</a:t>
            </a:r>
            <a:r>
              <a:rPr lang="ru-RU" sz="1400" i="1" dirty="0"/>
              <a:t> силикатного анализа из таблицы 1, приложение 4. Значение пересчитаны на 100% за вычетом рудного компонента.</a:t>
            </a:r>
            <a:endParaRPr lang="ru-RU" sz="1400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84221" y="12073"/>
            <a:ext cx="8148219" cy="896647"/>
          </a:xfrm>
        </p:spPr>
        <p:txBody>
          <a:bodyPr>
            <a:noAutofit/>
          </a:bodyPr>
          <a:lstStyle/>
          <a:p>
            <a:r>
              <a:rPr lang="ru-RU" sz="3200" dirty="0"/>
              <a:t>Интерпретация данных силикатного анализа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75656" y="623731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Содержание </a:t>
            </a:r>
            <a:r>
              <a:rPr lang="ru-RU" sz="1400" dirty="0" err="1" smtClean="0"/>
              <a:t>меланократовой</a:t>
            </a:r>
            <a:r>
              <a:rPr lang="ru-RU" sz="1400" dirty="0" smtClean="0"/>
              <a:t> составляющей в </a:t>
            </a:r>
            <a:r>
              <a:rPr lang="ru-RU" sz="1400" dirty="0" err="1" smtClean="0"/>
              <a:t>габброидах</a:t>
            </a:r>
            <a:r>
              <a:rPr lang="ru-RU" sz="1400" dirty="0" smtClean="0"/>
              <a:t>, слева.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606" y="-8634"/>
            <a:ext cx="7173310" cy="6858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2375065"/>
              </p:ext>
            </p:extLst>
          </p:nvPr>
        </p:nvGraphicFramePr>
        <p:xfrm>
          <a:off x="5148064" y="5173459"/>
          <a:ext cx="3600391" cy="155067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864087"/>
                <a:gridCol w="1368152"/>
                <a:gridCol w="1368152"/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effectLst/>
                        </a:rPr>
                        <a:t>Меланократовая</a:t>
                      </a:r>
                      <a:r>
                        <a:rPr lang="ru-RU" sz="1400" u="none" strike="noStrike" dirty="0">
                          <a:effectLst/>
                        </a:rPr>
                        <a:t> часть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effectLst/>
                        </a:rPr>
                        <a:t>Лейкократовая</a:t>
                      </a:r>
                      <a:r>
                        <a:rPr lang="ru-RU" sz="1400" u="none" strike="noStrike" dirty="0">
                          <a:effectLst/>
                        </a:rPr>
                        <a:t> часть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254/70,5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209/81,4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70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209/71,6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45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55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254/71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254/121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</a:rPr>
                        <a:t>85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44704" y="332656"/>
            <a:ext cx="1966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Зависимость </a:t>
            </a:r>
            <a:r>
              <a:rPr lang="ru-RU" sz="1600" dirty="0" err="1"/>
              <a:t>лейкократовости</a:t>
            </a:r>
            <a:r>
              <a:rPr lang="ru-RU" sz="1600" dirty="0"/>
              <a:t> щелочных габброидов от  содержания  </a:t>
            </a:r>
            <a:r>
              <a:rPr lang="en-US" sz="1600" dirty="0" err="1"/>
              <a:t>SiO</a:t>
            </a:r>
            <a:r>
              <a:rPr lang="ru-RU" sz="1600" baseline="-25000" dirty="0"/>
              <a:t>2</a:t>
            </a:r>
            <a:r>
              <a:rPr lang="ru-RU" sz="1600" dirty="0"/>
              <a:t>  </a:t>
            </a:r>
            <a:r>
              <a:rPr lang="en-US" sz="1600" dirty="0"/>
              <a:t>Na</a:t>
            </a:r>
            <a:r>
              <a:rPr lang="ru-RU" sz="1600" baseline="-25000" dirty="0"/>
              <a:t>2</a:t>
            </a:r>
            <a:r>
              <a:rPr lang="en-US" sz="1600" dirty="0"/>
              <a:t>O</a:t>
            </a:r>
            <a:r>
              <a:rPr lang="ru-RU" sz="1600" dirty="0"/>
              <a:t>+</a:t>
            </a:r>
            <a:r>
              <a:rPr lang="en-US" sz="1600" dirty="0"/>
              <a:t>K</a:t>
            </a:r>
            <a:r>
              <a:rPr lang="ru-RU" sz="1600" baseline="-25000" dirty="0"/>
              <a:t>2</a:t>
            </a:r>
            <a:r>
              <a:rPr lang="en-US" sz="1600" dirty="0"/>
              <a:t>O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40140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Положение комплекса</a:t>
            </a:r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179512" y="692696"/>
            <a:ext cx="3816424" cy="5904656"/>
          </a:xfrm>
        </p:spPr>
        <p:txBody>
          <a:bodyPr>
            <a:normAutofit/>
          </a:bodyPr>
          <a:lstStyle/>
          <a:p>
            <a:r>
              <a:rPr lang="ru-RU" sz="1800" dirty="0" err="1"/>
              <a:t>Суроямский</a:t>
            </a:r>
            <a:r>
              <a:rPr lang="ru-RU" sz="1800" dirty="0"/>
              <a:t> массив щелочных </a:t>
            </a:r>
            <a:r>
              <a:rPr lang="ru-RU" sz="1800" dirty="0" err="1"/>
              <a:t>пироксенитов</a:t>
            </a:r>
            <a:r>
              <a:rPr lang="ru-RU" sz="1800" dirty="0"/>
              <a:t>, в зоне которого и расположено месторождение, занимает площадь 15 км</a:t>
            </a:r>
            <a:r>
              <a:rPr lang="ru-RU" sz="1800" baseline="30000" dirty="0"/>
              <a:t>2</a:t>
            </a:r>
            <a:r>
              <a:rPr lang="ru-RU" sz="1800" dirty="0"/>
              <a:t>  и находится в 25 км на юго-восток от г. Нязепетровска.</a:t>
            </a:r>
          </a:p>
          <a:p>
            <a:r>
              <a:rPr lang="ru-RU" sz="1800" dirty="0"/>
              <a:t>Месторождение является комплексным на ванадий-содержащие титаномагнетитовые руды, полевошпатовой керамическое и апатитовое сырье, вскрышные породы пригодны для производства кирпича. Помимо этого, в рудах присутствует золото и элементы платиновой группы. На данный момент месторождение находится на стадии разведки.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84783"/>
            <a:ext cx="5004048" cy="559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92280" y="4221088"/>
            <a:ext cx="20245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094564" y="6294271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Административное положения Суроямского месторождения на карте Нязепетровского района. Красным отмечено местонахождение массива.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Результаты анализа РЗЭ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3291888"/>
              </p:ext>
            </p:extLst>
          </p:nvPr>
        </p:nvGraphicFramePr>
        <p:xfrm>
          <a:off x="323528" y="764704"/>
          <a:ext cx="8280921" cy="6414516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801379"/>
                <a:gridCol w="534253"/>
                <a:gridCol w="534253"/>
                <a:gridCol w="534253"/>
                <a:gridCol w="534253"/>
                <a:gridCol w="534253"/>
                <a:gridCol w="534253"/>
                <a:gridCol w="534253"/>
                <a:gridCol w="534253"/>
                <a:gridCol w="534253"/>
                <a:gridCol w="534253"/>
                <a:gridCol w="534253"/>
                <a:gridCol w="534253"/>
                <a:gridCol w="534253"/>
                <a:gridCol w="534253"/>
              </a:tblGrid>
              <a:tr h="144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05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La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Ce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Pr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Nd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Sm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Eu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Gd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Tb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Dy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Ho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Er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Tm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Yb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Lu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201/158,5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52,27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117,32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16,92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76,42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17,51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5,35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43,90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6,70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1,18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2,90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2,80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201/205,6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2,90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9,80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1,93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0,94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4,49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1,86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1,08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1,10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209/56,6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10,12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22,54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2,59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10,53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1,99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1,43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5,84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0,69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209/71,6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73,86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155,02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90,30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19,35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8,14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47,20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3,14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7,31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1,22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209/81,4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88,10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199,08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26,73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119,42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25,21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8,72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61,76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4,00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9,28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3,79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3,80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254/121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30,51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63,58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8,45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37,23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7,75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9,14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19,68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1,26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2,84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1,13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1,11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254/218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49,33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123,80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18,18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84,37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18,46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5,54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42,00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7,34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1,21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3,10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254/233,5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35,94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91,32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14,98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76,84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18,85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5,87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25,37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2,65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5,50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0,82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1,79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1,90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254/70,5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65,63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149,74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20,62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91,45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20,30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6,00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49,59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7,58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1,30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2,99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254/71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45,35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99,67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13,32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58,94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12,56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11,39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30,14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1,99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4,53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0,77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2,20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1,82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306/151,5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24,58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66,36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11,30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58,35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14,04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4,07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28,25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2,13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0,68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1,39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306/163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29,59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78,79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12,50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65,40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15,49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4,32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32,72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4,95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0,79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1,69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1,70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306/206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39,33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95,08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14,51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72,69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16,13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4,69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36,79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2,55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4,81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0,76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1,62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1,47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306/223,5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24,08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63,11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10,92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63,33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16,21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5,04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20,83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2,33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4,69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0,71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1,48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1,74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306/305,5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2,40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12,32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14,06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3,81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6,23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1,40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306/312,5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3,34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14,40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2,70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14,90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4,17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1,22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7,23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0,65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306/343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3,32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13,46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2,39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3,74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1,18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6,48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1,36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306/41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40,47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105,37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17,13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82,28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19,82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5,63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42,86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3,11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6,55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1,01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2,29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2,13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306/459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5,79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17,46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3,10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16,13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4,40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1,27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8,21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0,67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306/468,5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28,05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70,08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12,56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66,59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18,04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4,97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22,92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2,67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7,03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1,16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2,80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3,27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306/572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46,80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117,15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17,82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86,18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20,71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6,14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46,32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7,59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1,26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2,79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306/577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60,50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141,22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22,72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111,14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25,16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6,75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57,23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4,19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9,50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3,69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3,85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306/594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65,36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150,57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23,06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108,04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24,52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6,31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55,55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3,97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8,82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3,79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3,87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306/604,5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58,11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133,47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20,54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99,91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23,50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51,32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3,73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8,75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3,75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3,67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306/640,5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15,18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44,33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7,61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41,27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10,24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2,92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19,51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3,72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0,60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1,39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306/672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17,01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49,85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7,83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39,67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10,29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20,30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1,66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4,58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0,78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1,87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1,98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306/679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6,46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20,36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3,23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15,57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4,48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1,37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8,06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0,69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2,04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0,36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0,84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0,09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0,79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306/689,5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13,77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37,84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6,27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35,72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9,82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2,82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17,85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3,81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0,64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1,41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1,40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0,17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306/693,5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28,26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68,52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10,45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51,80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12,60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3,63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27,42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2,01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4,58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0,75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1,76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1,86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0,22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306/699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70,24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150,45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84,17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18,66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5,02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45,58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7,71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1,34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3,38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0,42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0,43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306/71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39,78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102,75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15,84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77,72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17,71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5,67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40,46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2,86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0,89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1,78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0,20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1,87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0,20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8929">
                <a:tc gridSpan="1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dirty="0">
                          <a:effectLst/>
                        </a:rPr>
                        <a:t> Содержание РЗЭ в породе.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526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998" y="588603"/>
            <a:ext cx="8352000" cy="54112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998" y="572533"/>
            <a:ext cx="8352000" cy="5443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3728" y="6015933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Распределение РЗЭ в клинопироксенитах.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6379" y="6003928"/>
            <a:ext cx="542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Распределение РЗЭ щелочного </a:t>
            </a:r>
            <a:r>
              <a:rPr lang="ru-RU" sz="1400" i="1" dirty="0" err="1"/>
              <a:t>габбро</a:t>
            </a:r>
            <a:r>
              <a:rPr lang="ru-RU" sz="1400" i="1" dirty="0"/>
              <a:t> и сиенита относительно поля распределения РЗЭ для </a:t>
            </a:r>
            <a:r>
              <a:rPr lang="ru-RU" sz="1400" i="1" dirty="0" err="1"/>
              <a:t>клинопироксенитов</a:t>
            </a:r>
            <a:r>
              <a:rPr lang="ru-RU" sz="1400" i="1" dirty="0"/>
              <a:t>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939193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6687549"/>
              </p:ext>
            </p:extLst>
          </p:nvPr>
        </p:nvGraphicFramePr>
        <p:xfrm>
          <a:off x="6228184" y="4961476"/>
          <a:ext cx="2915816" cy="1896524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599090"/>
                <a:gridCol w="1158363"/>
                <a:gridCol w="1158363"/>
              </a:tblGrid>
              <a:tr h="387764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+mn-lt"/>
                        </a:rPr>
                        <a:t>Коффициент парных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+mn-lt"/>
                        </a:rPr>
                        <a:t>корреляций</a:t>
                      </a:r>
                      <a:endParaRPr lang="ru-RU" sz="900" b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rowSpan="1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effectLst/>
                          <a:latin typeface="+mn-lt"/>
                        </a:rPr>
                        <a:t>Коэффициенты парных корреляций суммы РЗЭ с породообразующими оксидами для выборки </a:t>
                      </a:r>
                      <a:r>
                        <a:rPr lang="ru-RU" sz="900" b="0" dirty="0" err="1" smtClean="0">
                          <a:effectLst/>
                          <a:latin typeface="+mn-lt"/>
                        </a:rPr>
                        <a:t>клинопироксенитов.Уровень</a:t>
                      </a:r>
                      <a:r>
                        <a:rPr lang="ru-RU" sz="900" b="0" dirty="0" smtClean="0">
                          <a:effectLst/>
                          <a:latin typeface="+mn-lt"/>
                        </a:rPr>
                        <a:t> значимости для </a:t>
                      </a:r>
                      <a:r>
                        <a:rPr lang="en-US" sz="900" b="0" dirty="0" smtClean="0">
                          <a:effectLst/>
                          <a:latin typeface="+mn-lt"/>
                        </a:rPr>
                        <a:t>n</a:t>
                      </a:r>
                      <a:r>
                        <a:rPr lang="ru-RU" sz="900" b="0" dirty="0" smtClean="0">
                          <a:effectLst/>
                          <a:latin typeface="+mn-lt"/>
                        </a:rPr>
                        <a:t>=22 </a:t>
                      </a:r>
                      <a:r>
                        <a:rPr lang="en-US" sz="900" b="0" dirty="0" smtClean="0">
                          <a:effectLst/>
                          <a:latin typeface="+mn-lt"/>
                        </a:rPr>
                        <a:t>r</a:t>
                      </a:r>
                      <a:r>
                        <a:rPr lang="ru-RU" sz="900" b="0" dirty="0" smtClean="0">
                          <a:effectLst/>
                          <a:latin typeface="+mn-lt"/>
                        </a:rPr>
                        <a:t>≥0,41 для вероятности 0,99</a:t>
                      </a:r>
                    </a:p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/>
                          <a:latin typeface="+mn-lt"/>
                        </a:rPr>
                        <a:t> </a:t>
                      </a:r>
                      <a:endParaRPr lang="ru-RU" sz="800" b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292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SiO2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-0,399835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292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TiO2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0,691292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292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Al2O3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0,853167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292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+mn-lt"/>
                        </a:rPr>
                        <a:t>Fe2O3</a:t>
                      </a:r>
                      <a:endParaRPr lang="ru-RU" sz="900" b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-0,376353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292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+mn-lt"/>
                        </a:rPr>
                        <a:t>FeO</a:t>
                      </a:r>
                      <a:endParaRPr lang="ru-RU" sz="900" b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0,268880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292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+mn-lt"/>
                        </a:rPr>
                        <a:t>MnO</a:t>
                      </a:r>
                      <a:endParaRPr lang="ru-RU" sz="900" b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0,781607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292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+mn-lt"/>
                        </a:rPr>
                        <a:t>MgO</a:t>
                      </a:r>
                      <a:endParaRPr lang="ru-RU" sz="900" b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-0,867945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292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+mn-lt"/>
                        </a:rPr>
                        <a:t>CaO</a:t>
                      </a:r>
                      <a:endParaRPr lang="ru-RU" sz="900" b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0,059059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292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+mn-lt"/>
                        </a:rPr>
                        <a:t>Na2O</a:t>
                      </a:r>
                      <a:endParaRPr lang="ru-RU" sz="900" b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0,462609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292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+mn-lt"/>
                        </a:rPr>
                        <a:t>K2O</a:t>
                      </a:r>
                      <a:endParaRPr lang="ru-RU" sz="900" b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0,251672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  <a:tr h="1292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+mn-lt"/>
                        </a:rPr>
                        <a:t>P2O5</a:t>
                      </a:r>
                      <a:endParaRPr lang="ru-RU" sz="900" b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  <a:latin typeface="+mn-lt"/>
                        </a:rPr>
                        <a:t>0,358054</a:t>
                      </a:r>
                      <a:endParaRPr lang="ru-RU" sz="9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195" marR="49195" marT="0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493919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Зависимость содержания в породах РЗЭ относительно породообразующих оксидов. Фиолетовый-клинопироксениты, синий-габброиды, зелёный-сиенит.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9208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5544"/>
            <a:ext cx="8229600" cy="836712"/>
          </a:xfrm>
        </p:spPr>
        <p:txBody>
          <a:bodyPr/>
          <a:lstStyle/>
          <a:p>
            <a:r>
              <a:rPr lang="ru-RU" dirty="0"/>
              <a:t>Анализ состава пироксенов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052736"/>
            <a:ext cx="8460432" cy="55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75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104"/>
          <a:stretch/>
        </p:blipFill>
        <p:spPr>
          <a:xfrm>
            <a:off x="107504" y="260648"/>
            <a:ext cx="8838214" cy="5472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5916203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Тройная  </a:t>
            </a:r>
            <a:r>
              <a:rPr lang="en-US" dirty="0"/>
              <a:t>Fe</a:t>
            </a:r>
            <a:r>
              <a:rPr lang="ru-RU" dirty="0"/>
              <a:t>+</a:t>
            </a:r>
            <a:r>
              <a:rPr lang="en-US" dirty="0" err="1"/>
              <a:t>Mn</a:t>
            </a:r>
            <a:r>
              <a:rPr lang="ru-RU" dirty="0"/>
              <a:t> - </a:t>
            </a:r>
            <a:r>
              <a:rPr lang="en-US" dirty="0" err="1"/>
              <a:t>Ca</a:t>
            </a:r>
            <a:r>
              <a:rPr lang="ru-RU" dirty="0"/>
              <a:t> - </a:t>
            </a:r>
            <a:r>
              <a:rPr lang="en-US" dirty="0"/>
              <a:t>Mg</a:t>
            </a:r>
            <a:r>
              <a:rPr lang="ru-RU" dirty="0"/>
              <a:t> диаграмма для пироксенов.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7238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6" b="6615"/>
          <a:stretch/>
        </p:blipFill>
        <p:spPr>
          <a:xfrm>
            <a:off x="179512" y="116632"/>
            <a:ext cx="5236588" cy="6631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5855699"/>
            <a:ext cx="37444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Распределение состава </a:t>
            </a:r>
            <a:r>
              <a:rPr lang="ru-RU" sz="1400" dirty="0" err="1"/>
              <a:t>клинопироксенитов</a:t>
            </a:r>
            <a:r>
              <a:rPr lang="ru-RU" sz="1400" dirty="0"/>
              <a:t> относительно пары значимых компонентов. </a:t>
            </a:r>
          </a:p>
          <a:p>
            <a:r>
              <a:rPr lang="ru-RU" sz="1200" dirty="0"/>
              <a:t>1 - 209/71,6, 2 - 254/70,5, 3 - 254/71, 4 - 306/163, 5 - 306/305,5, 6 - 306/312,5, 7 - 306/594, </a:t>
            </a:r>
            <a:r>
              <a:rPr lang="ru-RU" sz="1200" dirty="0" smtClean="0"/>
              <a:t>8 </a:t>
            </a:r>
            <a:r>
              <a:rPr lang="ru-RU" sz="1200" dirty="0"/>
              <a:t>- 306/640,5.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1430704"/>
              </p:ext>
            </p:extLst>
          </p:nvPr>
        </p:nvGraphicFramePr>
        <p:xfrm>
          <a:off x="6048488" y="116632"/>
          <a:ext cx="2916000" cy="137160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080000"/>
                <a:gridCol w="1080000"/>
                <a:gridCol w="756000"/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№ образца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Порода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MgO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209/71,6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Габбро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5,05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254/70,5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Габбро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6,95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254/71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Габбро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4,25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306/163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Клинопироксенит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11,77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306/305,5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</a:rPr>
                        <a:t>Клинопироксенит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13,19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306/312,5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</a:rPr>
                        <a:t>Клинопироксенит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13,98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306/594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</a:rPr>
                        <a:t>Клинопироксенит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9,01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306/640,5</a:t>
                      </a:r>
                      <a:endParaRPr lang="ru-RU" sz="10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</a:rPr>
                        <a:t>Клинопироксенит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12,58</a:t>
                      </a:r>
                      <a:endParaRPr lang="ru-RU" sz="1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881" marR="53881" marT="0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84168" y="1513124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Распределение </a:t>
            </a:r>
            <a:r>
              <a:rPr lang="ru-RU" sz="1200" dirty="0"/>
              <a:t>выборки пород для анализа </a:t>
            </a:r>
            <a:r>
              <a:rPr lang="ru-RU" sz="1200" dirty="0" err="1"/>
              <a:t>клинопироксенов</a:t>
            </a:r>
            <a:endParaRPr lang="ru-RU" sz="12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16016" y="2876366"/>
            <a:ext cx="4427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Усреднённая формула </a:t>
            </a:r>
            <a:r>
              <a:rPr lang="en-US" sz="1200" dirty="0" err="1" smtClean="0"/>
              <a:t>Ca</a:t>
            </a:r>
            <a:r>
              <a:rPr lang="ru-RU" sz="1200" dirty="0" smtClean="0"/>
              <a:t> </a:t>
            </a:r>
            <a:r>
              <a:rPr lang="ru-RU" sz="1200" dirty="0"/>
              <a:t>– </a:t>
            </a:r>
            <a:r>
              <a:rPr lang="en-US" sz="1200" dirty="0"/>
              <a:t>Mg</a:t>
            </a:r>
            <a:r>
              <a:rPr lang="ru-RU" sz="1200" dirty="0"/>
              <a:t> </a:t>
            </a:r>
            <a:r>
              <a:rPr lang="ru-RU" sz="1200" dirty="0" err="1"/>
              <a:t>клинопироксенов</a:t>
            </a:r>
            <a:r>
              <a:rPr lang="ru-RU" sz="1200" dirty="0"/>
              <a:t> </a:t>
            </a:r>
            <a:r>
              <a:rPr lang="ru-RU" sz="1200" b="1" dirty="0" smtClean="0"/>
              <a:t>(</a:t>
            </a:r>
            <a:r>
              <a:rPr lang="ru-RU" sz="1200" b="1" dirty="0"/>
              <a:t>Ca</a:t>
            </a:r>
            <a:r>
              <a:rPr lang="ru-RU" sz="1200" b="1" baseline="-25000" dirty="0"/>
              <a:t>0,96</a:t>
            </a:r>
            <a:r>
              <a:rPr lang="ru-RU" sz="1200" b="1" dirty="0"/>
              <a:t>,Na</a:t>
            </a:r>
            <a:r>
              <a:rPr lang="ru-RU" sz="1200" b="1" baseline="-25000" dirty="0"/>
              <a:t>0,01</a:t>
            </a:r>
            <a:r>
              <a:rPr lang="ru-RU" sz="1200" b="1" dirty="0"/>
              <a:t>)</a:t>
            </a:r>
            <a:r>
              <a:rPr lang="ru-RU" sz="1200" b="1" baseline="-25000" dirty="0"/>
              <a:t>0,97</a:t>
            </a:r>
            <a:r>
              <a:rPr lang="ru-RU" sz="1200" b="1" dirty="0"/>
              <a:t>(Mg</a:t>
            </a:r>
            <a:r>
              <a:rPr lang="ru-RU" sz="1200" b="1" baseline="-25000" dirty="0"/>
              <a:t>0,78</a:t>
            </a:r>
            <a:r>
              <a:rPr lang="ru-RU" sz="1200" b="1" dirty="0"/>
              <a:t>,Fe</a:t>
            </a:r>
            <a:r>
              <a:rPr lang="ru-RU" sz="1200" b="1" baseline="-25000" dirty="0"/>
              <a:t>0,18</a:t>
            </a:r>
            <a:r>
              <a:rPr lang="ru-RU" sz="1200" b="1" dirty="0"/>
              <a:t>,Al</a:t>
            </a:r>
            <a:r>
              <a:rPr lang="ru-RU" sz="1200" b="1" baseline="-25000" dirty="0"/>
              <a:t>0,05</a:t>
            </a:r>
            <a:r>
              <a:rPr lang="ru-RU" sz="1200" b="1" dirty="0"/>
              <a:t>,Ti</a:t>
            </a:r>
            <a:r>
              <a:rPr lang="ru-RU" sz="1200" b="1" baseline="-25000" dirty="0"/>
              <a:t>0,02</a:t>
            </a:r>
            <a:r>
              <a:rPr lang="ru-RU" sz="1200" b="1" dirty="0"/>
              <a:t>,Mn</a:t>
            </a:r>
            <a:r>
              <a:rPr lang="ru-RU" sz="1200" b="1" baseline="-25000" dirty="0"/>
              <a:t>0,00</a:t>
            </a:r>
            <a:r>
              <a:rPr lang="ru-RU" sz="1200" b="1" dirty="0"/>
              <a:t>)</a:t>
            </a:r>
            <a:r>
              <a:rPr lang="ru-RU" sz="1200" b="1" baseline="-25000" dirty="0"/>
              <a:t>1,03</a:t>
            </a:r>
            <a:r>
              <a:rPr lang="ru-RU" sz="1200" b="1" dirty="0"/>
              <a:t>((</a:t>
            </a:r>
            <a:r>
              <a:rPr lang="ru-RU" sz="1200" b="1" dirty="0" smtClean="0"/>
              <a:t>Si</a:t>
            </a:r>
            <a:r>
              <a:rPr lang="ru-RU" sz="1200" b="1" baseline="-25000" dirty="0" smtClean="0"/>
              <a:t>1,89</a:t>
            </a:r>
            <a:r>
              <a:rPr lang="ru-RU" sz="1200" b="1" dirty="0" smtClean="0"/>
              <a:t>,Al</a:t>
            </a:r>
            <a:r>
              <a:rPr lang="ru-RU" sz="1200" b="1" baseline="-25000" dirty="0" smtClean="0"/>
              <a:t>0,11</a:t>
            </a:r>
            <a:r>
              <a:rPr lang="ru-RU" sz="1200" b="1" dirty="0" smtClean="0"/>
              <a:t>)</a:t>
            </a:r>
            <a:r>
              <a:rPr lang="ru-RU" sz="1200" b="1" baseline="-25000" dirty="0" smtClean="0"/>
              <a:t>2</a:t>
            </a:r>
            <a:r>
              <a:rPr lang="ru-RU" sz="1200" b="1" dirty="0" smtClean="0"/>
              <a:t>O</a:t>
            </a:r>
            <a:r>
              <a:rPr lang="ru-RU" sz="1200" b="1" baseline="-25000" dirty="0" smtClean="0"/>
              <a:t>6</a:t>
            </a:r>
            <a:r>
              <a:rPr lang="ru-RU" sz="1200" b="1" dirty="0" smtClean="0"/>
              <a:t>)</a:t>
            </a:r>
          </a:p>
          <a:p>
            <a:endParaRPr lang="ru-RU" sz="1200" b="1" dirty="0"/>
          </a:p>
          <a:p>
            <a:r>
              <a:rPr lang="ru-RU" sz="1200" dirty="0" smtClean="0"/>
              <a:t>Усреднённая </a:t>
            </a:r>
            <a:r>
              <a:rPr lang="ru-RU" sz="1200" dirty="0"/>
              <a:t>формула </a:t>
            </a:r>
            <a:r>
              <a:rPr lang="en-US" sz="1200" dirty="0" smtClean="0"/>
              <a:t>Fe</a:t>
            </a:r>
            <a:r>
              <a:rPr lang="ru-RU" sz="1200" dirty="0" smtClean="0"/>
              <a:t> </a:t>
            </a:r>
            <a:r>
              <a:rPr lang="ru-RU" sz="1200" dirty="0"/>
              <a:t>–</a:t>
            </a:r>
            <a:r>
              <a:rPr lang="en-US" sz="1200" dirty="0"/>
              <a:t>Na </a:t>
            </a:r>
            <a:r>
              <a:rPr lang="ru-RU" sz="1200" dirty="0" err="1"/>
              <a:t>клинопироксенов</a:t>
            </a:r>
            <a:r>
              <a:rPr lang="ru-RU" sz="1200" dirty="0"/>
              <a:t> </a:t>
            </a:r>
            <a:r>
              <a:rPr lang="ru-RU" sz="1200" b="1" dirty="0" smtClean="0"/>
              <a:t>(</a:t>
            </a:r>
            <a:r>
              <a:rPr lang="ru-RU" sz="1200" b="1" dirty="0"/>
              <a:t>Ca</a:t>
            </a:r>
            <a:r>
              <a:rPr lang="ru-RU" sz="1200" b="1" baseline="-25000" dirty="0"/>
              <a:t>0,93</a:t>
            </a:r>
            <a:r>
              <a:rPr lang="ru-RU" sz="1200" b="1" dirty="0"/>
              <a:t>,Na</a:t>
            </a:r>
            <a:r>
              <a:rPr lang="ru-RU" sz="1200" b="1" baseline="-25000" dirty="0"/>
              <a:t>0,06</a:t>
            </a:r>
            <a:r>
              <a:rPr lang="ru-RU" sz="1200" b="1" dirty="0"/>
              <a:t>)</a:t>
            </a:r>
            <a:r>
              <a:rPr lang="ru-RU" sz="1200" b="1" baseline="-25000" dirty="0"/>
              <a:t>0,99</a:t>
            </a:r>
            <a:r>
              <a:rPr lang="ru-RU" sz="1200" b="1" dirty="0"/>
              <a:t>(Mg</a:t>
            </a:r>
            <a:r>
              <a:rPr lang="ru-RU" sz="1200" b="1" baseline="-25000" dirty="0"/>
              <a:t>0,59</a:t>
            </a:r>
            <a:r>
              <a:rPr lang="ru-RU" sz="1200" b="1" dirty="0"/>
              <a:t>,Fe</a:t>
            </a:r>
            <a:r>
              <a:rPr lang="ru-RU" sz="1200" b="1" baseline="-25000" dirty="0"/>
              <a:t>0,33</a:t>
            </a:r>
            <a:r>
              <a:rPr lang="ru-RU" sz="1200" b="1" dirty="0"/>
              <a:t>,Al</a:t>
            </a:r>
            <a:r>
              <a:rPr lang="ru-RU" sz="1200" b="1" baseline="-25000" dirty="0"/>
              <a:t>0,06</a:t>
            </a:r>
            <a:r>
              <a:rPr lang="ru-RU" sz="1200" b="1" dirty="0"/>
              <a:t>,Ti</a:t>
            </a:r>
            <a:r>
              <a:rPr lang="ru-RU" sz="1200" b="1" baseline="-25000" dirty="0"/>
              <a:t>0,02</a:t>
            </a:r>
            <a:r>
              <a:rPr lang="ru-RU" sz="1200" b="1" dirty="0"/>
              <a:t>,Mn</a:t>
            </a:r>
            <a:r>
              <a:rPr lang="ru-RU" sz="1200" b="1" baseline="-25000" dirty="0"/>
              <a:t>0,01</a:t>
            </a:r>
            <a:r>
              <a:rPr lang="ru-RU" sz="1200" b="1" dirty="0"/>
              <a:t>)</a:t>
            </a:r>
            <a:r>
              <a:rPr lang="ru-RU" sz="1200" b="1" baseline="-25000" dirty="0"/>
              <a:t>1,01</a:t>
            </a:r>
            <a:r>
              <a:rPr lang="ru-RU" sz="1200" b="1" dirty="0"/>
              <a:t>((Si</a:t>
            </a:r>
            <a:r>
              <a:rPr lang="ru-RU" sz="1200" b="1" baseline="-25000" dirty="0"/>
              <a:t>1,82</a:t>
            </a:r>
            <a:r>
              <a:rPr lang="ru-RU" sz="1200" b="1" dirty="0"/>
              <a:t>,Al</a:t>
            </a:r>
            <a:r>
              <a:rPr lang="ru-RU" sz="1200" b="1" baseline="-25000" dirty="0"/>
              <a:t>0,18</a:t>
            </a:r>
            <a:r>
              <a:rPr lang="ru-RU" sz="1200" b="1" dirty="0"/>
              <a:t>)</a:t>
            </a:r>
            <a:r>
              <a:rPr lang="ru-RU" sz="1200" b="1" baseline="-25000" dirty="0"/>
              <a:t>2</a:t>
            </a:r>
            <a:r>
              <a:rPr lang="ru-RU" sz="1200" b="1" dirty="0"/>
              <a:t>O</a:t>
            </a:r>
            <a:r>
              <a:rPr lang="ru-RU" sz="1200" b="1" baseline="-25000" dirty="0"/>
              <a:t>6</a:t>
            </a:r>
            <a:r>
              <a:rPr lang="ru-RU" sz="1200" b="1" dirty="0" smtClean="0"/>
              <a:t>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149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9001000" cy="6021288"/>
          </a:xfrm>
        </p:spPr>
        <p:txBody>
          <a:bodyPr>
            <a:normAutofit fontScale="40000" lnSpcReduction="20000"/>
          </a:bodyPr>
          <a:lstStyle/>
          <a:p>
            <a:r>
              <a:rPr lang="ru-RU" dirty="0"/>
              <a:t>В процессе выполнения работы было изучено большое количество литературных и фондовых источников, была проведена документация керна скважин Суроямского массива. Изучены минералого-петрографические и химические особенности клинопироксенитов различного состава, габброидов и сиенитов Суроямского массива, проведена интерпретация лабораторных </a:t>
            </a:r>
            <a:r>
              <a:rPr lang="ru-RU" dirty="0" err="1"/>
              <a:t>данны</a:t>
            </a:r>
            <a:r>
              <a:rPr lang="ru-RU" dirty="0"/>
              <a:t> с </a:t>
            </a:r>
            <a:r>
              <a:rPr lang="ru-RU" dirty="0" err="1"/>
              <a:t>последующи</a:t>
            </a:r>
            <a:r>
              <a:rPr lang="ru-RU" dirty="0"/>
              <a:t> </a:t>
            </a:r>
          </a:p>
          <a:p>
            <a:r>
              <a:rPr lang="ru-RU" dirty="0"/>
              <a:t>Изучение литературных источников указало на большое </a:t>
            </a:r>
            <a:r>
              <a:rPr lang="ru-RU" dirty="0" err="1"/>
              <a:t>колличество</a:t>
            </a:r>
            <a:r>
              <a:rPr lang="ru-RU" dirty="0"/>
              <a:t> различных мнений на минералогию и генезис габброидов Суроямского массива. Изучение скважин подтвердило зональное строение массива с четкими контактами между габброидами и клинопироксенитами, а минералого-петрографические и химические особенности позволили сформировать мнение о магматическом образовании габброидов и их связи с клинопироксенитами.</a:t>
            </a:r>
          </a:p>
          <a:p>
            <a:r>
              <a:rPr lang="ru-RU" dirty="0"/>
              <a:t>Согласно мнению ряда </a:t>
            </a:r>
            <a:r>
              <a:rPr lang="ru-RU" dirty="0" smtClean="0"/>
              <a:t>авторов, </a:t>
            </a:r>
            <a:r>
              <a:rPr lang="ru-RU" dirty="0"/>
              <a:t>щелочные габброиды образовались в результате процессов метасоматоза и перераспределения рудного вещества. Однако по результатам выполненной работы можно утверждать обратное.</a:t>
            </a:r>
          </a:p>
          <a:p>
            <a:r>
              <a:rPr lang="ru-RU" dirty="0"/>
              <a:t>Минералого-петрографическая характеристика показывает отсутствие прямых признаков метасоматоза и перераспределения вещества. </a:t>
            </a:r>
            <a:r>
              <a:rPr lang="ru-RU" dirty="0" err="1"/>
              <a:t>Псевдополосчатость</a:t>
            </a:r>
            <a:r>
              <a:rPr lang="ru-RU" dirty="0"/>
              <a:t>, выявленная при документации скважин, может быть вызвана магматической дифференциацией в процессе формирования единого комплекса. </a:t>
            </a:r>
          </a:p>
          <a:p>
            <a:r>
              <a:rPr lang="ru-RU" dirty="0"/>
              <a:t>Все породы были названы согласно петрографическому кодексу, однако сложность представляют оливиновые клинопироксениты чья минералогия так же близка и к </a:t>
            </a:r>
            <a:r>
              <a:rPr lang="ru-RU" dirty="0" err="1"/>
              <a:t>верлитам</a:t>
            </a:r>
            <a:r>
              <a:rPr lang="ru-RU" dirty="0"/>
              <a:t>. Щелочные габброиды не названы по более подробным группам, таким как </a:t>
            </a:r>
            <a:r>
              <a:rPr lang="ru-RU" dirty="0" err="1"/>
              <a:t>шонкиниты</a:t>
            </a:r>
            <a:r>
              <a:rPr lang="ru-RU" dirty="0"/>
              <a:t> и </a:t>
            </a:r>
            <a:r>
              <a:rPr lang="ru-RU" dirty="0" err="1"/>
              <a:t>сэрнаиты</a:t>
            </a:r>
            <a:r>
              <a:rPr lang="ru-RU" dirty="0"/>
              <a:t>, по причине того, что в шлифах небыли обнаружены зёрна нефелина. Однако в составе этих пород обнаруживается натролит, который зачастую развивается по нефелину. Так же был обнаружен плагиоклаз, ранее не описанный в работах, и его наличие приближает данные породы к габбро больше чем к </a:t>
            </a:r>
            <a:r>
              <a:rPr lang="ru-RU" dirty="0" err="1"/>
              <a:t>шонкинитам</a:t>
            </a:r>
            <a:r>
              <a:rPr lang="ru-RU" dirty="0"/>
              <a:t> или </a:t>
            </a:r>
            <a:r>
              <a:rPr lang="ru-RU" dirty="0" err="1"/>
              <a:t>сэрнаитам</a:t>
            </a:r>
            <a:r>
              <a:rPr lang="ru-RU" dirty="0"/>
              <a:t>. Это указывает на то, что для более точного описания данных пород требуется гораздо большее количество материала, как петрографического, так и аналитического.</a:t>
            </a:r>
          </a:p>
          <a:p>
            <a:r>
              <a:rPr lang="ru-RU" dirty="0"/>
              <a:t>Данные по редкоземельным элементам указывают на один и тот же источник вещества как для клинопироксенитов, так и для щелочных габброидов. На полученных графиках сохраняются не только абсолютные значения, но и характер распределения РЗЭ. Вариации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ru-RU" dirty="0"/>
              <a:t>вызваны вторичными замещениями пород. </a:t>
            </a:r>
          </a:p>
          <a:p>
            <a:r>
              <a:rPr lang="ru-RU" dirty="0"/>
              <a:t>Однако стоит отметить, что минералы – концентраторы РЗЭ отличаются, что может быть связанно с различным временным периодом кристаллизации габброидов и клинопироксенитов, а так же с различием условий кристаллизации.</a:t>
            </a:r>
          </a:p>
          <a:p>
            <a:r>
              <a:rPr lang="ru-RU" dirty="0"/>
              <a:t>Данные по составу клинопироксенов в этих породах также указывают на их единство. </a:t>
            </a:r>
            <a:r>
              <a:rPr lang="ru-RU" dirty="0" err="1"/>
              <a:t>Клинопироксены</a:t>
            </a:r>
            <a:r>
              <a:rPr lang="ru-RU" dirty="0"/>
              <a:t> из клинопироксенитов и щелочных габброидов принадлежат к одному минеральному виду – диопсид-салит-авгиту, хотя и незначительно обособлены друг от друга. Разделение клинопироксенов на две области, хоть и не сильно отличных, может указывать на наличие дифференциации в процессе кристаллизации. На это так же указывает наличие незначительного количества </a:t>
            </a:r>
            <a:r>
              <a:rPr lang="ru-RU" dirty="0" err="1"/>
              <a:t>ортопироксена</a:t>
            </a:r>
            <a:r>
              <a:rPr lang="ru-RU" dirty="0"/>
              <a:t> в </a:t>
            </a:r>
            <a:r>
              <a:rPr lang="ru-RU" dirty="0" err="1"/>
              <a:t>клинопироскенитах</a:t>
            </a:r>
            <a:r>
              <a:rPr lang="ru-RU" dirty="0"/>
              <a:t> (</a:t>
            </a:r>
            <a:r>
              <a:rPr lang="ru-RU" dirty="0" err="1"/>
              <a:t>Дир</a:t>
            </a:r>
            <a:r>
              <a:rPr lang="ru-RU" dirty="0"/>
              <a:t>, 1965).</a:t>
            </a:r>
          </a:p>
          <a:p>
            <a:r>
              <a:rPr lang="ru-RU" dirty="0"/>
              <a:t>По полученным результатам можно утверждать, что изученные породы образовались в результате кристаллизации из магматического дифференцированного расплава  и не несут следов метасоматоза и перераспределения вещества.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Выражаю благодарность научному руководителю </a:t>
            </a:r>
            <a:r>
              <a:rPr lang="ru-RU" dirty="0" err="1" smtClean="0"/>
              <a:t>д.г.-м.н</a:t>
            </a:r>
            <a:r>
              <a:rPr lang="ru-RU" dirty="0" smtClean="0"/>
              <a:t>. </a:t>
            </a:r>
            <a:r>
              <a:rPr lang="ru-RU" dirty="0" smtClean="0"/>
              <a:t>Е. В</a:t>
            </a:r>
            <a:r>
              <a:rPr lang="ru-RU" dirty="0" smtClean="0"/>
              <a:t>. Белогуб, рецензенту </a:t>
            </a:r>
            <a:r>
              <a:rPr lang="ru-RU" dirty="0" err="1" smtClean="0"/>
              <a:t>к.г.-м.н</a:t>
            </a:r>
            <a:r>
              <a:rPr lang="ru-RU" dirty="0" smtClean="0"/>
              <a:t>. Д. А. </a:t>
            </a:r>
            <a:r>
              <a:rPr lang="ru-RU" dirty="0" smtClean="0"/>
              <a:t>Артемьеву, коллективу преподавателей </a:t>
            </a:r>
            <a:r>
              <a:rPr lang="ru-RU" dirty="0" err="1" smtClean="0"/>
              <a:t>ЮУрГУ</a:t>
            </a:r>
            <a:r>
              <a:rPr lang="ru-RU" dirty="0" smtClean="0"/>
              <a:t>, В. М. </a:t>
            </a:r>
            <a:r>
              <a:rPr lang="ru-RU" dirty="0" err="1" smtClean="0"/>
              <a:t>Мосейчуку</a:t>
            </a:r>
            <a:r>
              <a:rPr lang="ru-RU" dirty="0" smtClean="0"/>
              <a:t> и всем сотрудникам компании ООО НТПП «</a:t>
            </a:r>
            <a:r>
              <a:rPr lang="ru-RU" dirty="0" err="1" smtClean="0"/>
              <a:t>Геопоиск</a:t>
            </a:r>
            <a:r>
              <a:rPr lang="ru-RU" dirty="0" smtClean="0"/>
              <a:t>».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95937" y="116967"/>
            <a:ext cx="3960440" cy="4907938"/>
          </a:xfrm>
          <a:prstGeom prst="rect">
            <a:avLst/>
          </a:prstGeom>
          <a:noFill/>
        </p:spPr>
      </p:pic>
      <p:pic>
        <p:nvPicPr>
          <p:cNvPr id="5" name="Содержимо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3726"/>
            <a:ext cx="2850811" cy="6703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5748678"/>
            <a:ext cx="6283987" cy="11541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ru-RU" sz="1400" dirty="0" smtClean="0"/>
              <a:t>Геологическая </a:t>
            </a:r>
            <a:r>
              <a:rPr lang="ru-RU" sz="1400" dirty="0"/>
              <a:t>карта Суроямского </a:t>
            </a:r>
            <a:r>
              <a:rPr lang="ru-RU" sz="1400" dirty="0" smtClean="0"/>
              <a:t>участка, слева (Жилин, Пучков,2009):</a:t>
            </a:r>
            <a:endParaRPr lang="ru-RU" sz="1400" dirty="0"/>
          </a:p>
          <a:p>
            <a:pPr algn="just"/>
            <a:r>
              <a:rPr lang="ru-RU" sz="1100" dirty="0"/>
              <a:t>1 — известняки и мраморы; 2 — туфы с прослоями порфиритов (состав базальтовый); 8 — диабазы, </a:t>
            </a:r>
            <a:r>
              <a:rPr lang="ru-RU" sz="1100" dirty="0" err="1"/>
              <a:t>спилиты</a:t>
            </a:r>
            <a:r>
              <a:rPr lang="ru-RU" sz="1100" dirty="0"/>
              <a:t>; 4 — нефелиновые сиениты; 5 — </a:t>
            </a:r>
            <a:r>
              <a:rPr lang="ru-RU" sz="1100" dirty="0" err="1"/>
              <a:t>пироксениты</a:t>
            </a:r>
            <a:r>
              <a:rPr lang="ru-RU" sz="1100" dirty="0"/>
              <a:t>; 6 — </a:t>
            </a:r>
            <a:r>
              <a:rPr lang="ru-RU" sz="1100" dirty="0" err="1"/>
              <a:t>магнетито</a:t>
            </a:r>
            <a:r>
              <a:rPr lang="ru-RU" sz="1100" dirty="0"/>
              <a:t>- вые </a:t>
            </a:r>
            <a:r>
              <a:rPr lang="ru-RU" sz="1100" dirty="0" err="1"/>
              <a:t>пироксениты</a:t>
            </a:r>
            <a:r>
              <a:rPr lang="ru-RU" sz="1100" dirty="0"/>
              <a:t>; 7 — перидотиты; 8 — </a:t>
            </a:r>
            <a:r>
              <a:rPr lang="ru-RU" sz="1100" dirty="0" err="1"/>
              <a:t>верлиты</a:t>
            </a:r>
            <a:r>
              <a:rPr lang="ru-RU" sz="1100" dirty="0"/>
              <a:t> и </a:t>
            </a:r>
            <a:r>
              <a:rPr lang="ru-RU" sz="1100" dirty="0" err="1"/>
              <a:t>пироксениты</a:t>
            </a:r>
            <a:r>
              <a:rPr lang="ru-RU" sz="1100" dirty="0"/>
              <a:t> </a:t>
            </a:r>
            <a:r>
              <a:rPr lang="ru-RU" sz="1100" dirty="0" err="1"/>
              <a:t>рассланцованные</a:t>
            </a:r>
            <a:r>
              <a:rPr lang="ru-RU" sz="1100" dirty="0"/>
              <a:t>, </a:t>
            </a:r>
            <a:r>
              <a:rPr lang="ru-RU" sz="1100" dirty="0" err="1" smtClean="0"/>
              <a:t>сиенитизированные</a:t>
            </a:r>
            <a:r>
              <a:rPr lang="ru-RU" sz="1100" dirty="0"/>
              <a:t>; 9 — серпентиниты; 10 — геологические границы (а) и тектонические нарушения (б); 11 — линии петрофизических </a:t>
            </a:r>
            <a:r>
              <a:rPr lang="ru-RU" sz="1100" dirty="0" smtClean="0"/>
              <a:t>разрезов; </a:t>
            </a:r>
            <a:r>
              <a:rPr lang="ru-RU" sz="1100" dirty="0"/>
              <a:t>12 — линии и скважины поискового бурения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7063" y="5025373"/>
            <a:ext cx="524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Геологическая карта листа </a:t>
            </a:r>
            <a:r>
              <a:rPr lang="en-US" sz="1400" dirty="0" smtClean="0"/>
              <a:t>N-40-VI</a:t>
            </a:r>
            <a:r>
              <a:rPr lang="ru-RU" sz="1400" dirty="0" smtClean="0"/>
              <a:t>, вверху </a:t>
            </a:r>
            <a:r>
              <a:rPr lang="en-US" sz="1400" dirty="0" smtClean="0"/>
              <a:t>(</a:t>
            </a:r>
            <a:r>
              <a:rPr lang="ru-RU" sz="1400" dirty="0" err="1" smtClean="0"/>
              <a:t>Мосейчук</a:t>
            </a:r>
            <a:r>
              <a:rPr lang="ru-RU" sz="1400" dirty="0" smtClean="0"/>
              <a:t>, 2013</a:t>
            </a:r>
            <a:r>
              <a:rPr lang="en-US" sz="1400" dirty="0" smtClean="0"/>
              <a:t>)</a:t>
            </a:r>
            <a:r>
              <a:rPr lang="ru-RU" sz="1400" dirty="0" smtClean="0"/>
              <a:t>. </a:t>
            </a:r>
            <a:r>
              <a:rPr lang="ru-RU" sz="1200" dirty="0"/>
              <a:t>Красным отмечено местонахождение массива, жёлтым пунктиром Нязепетровский аллохтон</a:t>
            </a:r>
            <a:r>
              <a:rPr lang="ru-RU" sz="1400" i="1" dirty="0"/>
              <a:t>.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00192" y="404664"/>
            <a:ext cx="792088" cy="1296144"/>
          </a:xfrm>
          <a:prstGeom prst="rect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и 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4100" dirty="0" smtClean="0"/>
              <a:t>Цель</a:t>
            </a:r>
          </a:p>
          <a:p>
            <a:pPr lvl="1"/>
            <a:r>
              <a:rPr lang="ru-RU" dirty="0" smtClean="0"/>
              <a:t>изучение </a:t>
            </a:r>
            <a:r>
              <a:rPr lang="ru-RU" dirty="0"/>
              <a:t>минералого-петрографических особенностей и химического состава габброидов Суроямского массива</a:t>
            </a:r>
            <a:r>
              <a:rPr lang="ru-RU" dirty="0" smtClean="0"/>
              <a:t>.</a:t>
            </a:r>
          </a:p>
          <a:p>
            <a:pPr lvl="1"/>
            <a:endParaRPr lang="ru-RU" dirty="0"/>
          </a:p>
          <a:p>
            <a:r>
              <a:rPr lang="ru-RU" dirty="0"/>
              <a:t>Для </a:t>
            </a:r>
            <a:r>
              <a:rPr lang="ru-RU" dirty="0" err="1"/>
              <a:t>выоплнения</a:t>
            </a:r>
            <a:r>
              <a:rPr lang="ru-RU" dirty="0"/>
              <a:t> данной цели были поставлены следующие задачи:</a:t>
            </a:r>
          </a:p>
          <a:p>
            <a:pPr lvl="1"/>
            <a:r>
              <a:rPr lang="ru-RU" dirty="0"/>
              <a:t>проведён анализ работ предшественников, изучавших данный комплекс;</a:t>
            </a:r>
          </a:p>
          <a:p>
            <a:pPr lvl="1"/>
            <a:r>
              <a:rPr lang="ru-RU" dirty="0"/>
              <a:t>изучен и описан керн скважин Суроямского месторождения;</a:t>
            </a:r>
          </a:p>
          <a:p>
            <a:pPr lvl="1"/>
            <a:r>
              <a:rPr lang="ru-RU" dirty="0"/>
              <a:t>проведено минералого-петрографическое описание основных пород Суроямского массива: клинопироксенитов, габброидов и сиенитов;</a:t>
            </a:r>
          </a:p>
          <a:p>
            <a:pPr lvl="1"/>
            <a:r>
              <a:rPr lang="ru-RU" dirty="0"/>
              <a:t>проинтерпретированы данные силикатного и </a:t>
            </a:r>
            <a:r>
              <a:rPr lang="en-US" dirty="0"/>
              <a:t>ICP</a:t>
            </a:r>
            <a:r>
              <a:rPr lang="ru-RU" dirty="0"/>
              <a:t> анализов; </a:t>
            </a:r>
          </a:p>
          <a:p>
            <a:pPr lvl="1"/>
            <a:r>
              <a:rPr lang="ru-RU" dirty="0"/>
              <a:t>проанализирован состав пироксенов в клинопироксенитах и </a:t>
            </a:r>
            <a:r>
              <a:rPr lang="ru-RU" dirty="0" err="1"/>
              <a:t>габброидах</a:t>
            </a:r>
            <a:r>
              <a:rPr lang="ru-RU" dirty="0"/>
              <a:t>, проведено их сопоставление.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Методика работ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7704856" cy="597666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Полевые работы</a:t>
            </a:r>
          </a:p>
          <a:p>
            <a:pPr lvl="1"/>
            <a:r>
              <a:rPr lang="ru-RU" dirty="0" smtClean="0"/>
              <a:t>документация керна скважин</a:t>
            </a:r>
          </a:p>
          <a:p>
            <a:pPr lvl="1"/>
            <a:r>
              <a:rPr lang="ru-RU" dirty="0" smtClean="0"/>
              <a:t>отбор образцов и проб для изучения</a:t>
            </a:r>
          </a:p>
          <a:p>
            <a:pPr lvl="1"/>
            <a:endParaRPr lang="ru-RU" dirty="0" smtClean="0"/>
          </a:p>
          <a:p>
            <a:r>
              <a:rPr lang="ru-RU" dirty="0" smtClean="0"/>
              <a:t>Лабораторные исследования</a:t>
            </a:r>
          </a:p>
          <a:p>
            <a:pPr lvl="1"/>
            <a:r>
              <a:rPr lang="ru-RU" dirty="0"/>
              <a:t>изучение работ предшественников;</a:t>
            </a:r>
          </a:p>
          <a:p>
            <a:pPr lvl="1"/>
            <a:r>
              <a:rPr lang="ru-RU" dirty="0"/>
              <a:t>первичное описание пород по отобранным из скважин образцам;</a:t>
            </a:r>
          </a:p>
          <a:p>
            <a:pPr lvl="1"/>
            <a:r>
              <a:rPr lang="ru-RU" dirty="0"/>
              <a:t>описание пород по шлифам и аншлифам с использованием поляризационных микроскопов ПОЛАМ-Р113, </a:t>
            </a:r>
            <a:r>
              <a:rPr lang="ru-RU" dirty="0" err="1"/>
              <a:t>Axiolab</a:t>
            </a:r>
            <a:r>
              <a:rPr lang="ru-RU" dirty="0"/>
              <a:t> (</a:t>
            </a:r>
            <a:r>
              <a:rPr lang="ru-RU" dirty="0" err="1"/>
              <a:t>Karl</a:t>
            </a:r>
            <a:r>
              <a:rPr lang="ru-RU" dirty="0"/>
              <a:t> </a:t>
            </a:r>
            <a:r>
              <a:rPr lang="ru-RU" dirty="0" err="1"/>
              <a:t>Zeiss</a:t>
            </a:r>
            <a:r>
              <a:rPr lang="ru-RU" dirty="0"/>
              <a:t>), </a:t>
            </a:r>
            <a:r>
              <a:rPr lang="ru-RU" dirty="0" err="1"/>
              <a:t>Olympus</a:t>
            </a:r>
            <a:r>
              <a:rPr lang="ru-RU" dirty="0"/>
              <a:t> BX51, </a:t>
            </a:r>
            <a:r>
              <a:rPr lang="ru-RU" dirty="0" err="1"/>
              <a:t>Axio</a:t>
            </a:r>
            <a:r>
              <a:rPr lang="ru-RU" dirty="0"/>
              <a:t> </a:t>
            </a:r>
            <a:r>
              <a:rPr lang="ru-RU" dirty="0" err="1"/>
              <a:t>Scope</a:t>
            </a:r>
            <a:r>
              <a:rPr lang="ru-RU" dirty="0"/>
              <a:t> A1 (</a:t>
            </a:r>
            <a:r>
              <a:rPr lang="ru-RU" dirty="0" err="1"/>
              <a:t>Karl</a:t>
            </a:r>
            <a:r>
              <a:rPr lang="ru-RU" dirty="0"/>
              <a:t> </a:t>
            </a:r>
            <a:r>
              <a:rPr lang="ru-RU" dirty="0" err="1"/>
              <a:t>Zeiss</a:t>
            </a:r>
            <a:r>
              <a:rPr lang="ru-RU" dirty="0"/>
              <a:t>) с цифровыми приставками;</a:t>
            </a:r>
          </a:p>
          <a:p>
            <a:pPr lvl="1"/>
            <a:r>
              <a:rPr lang="ru-RU" dirty="0"/>
              <a:t>интерпретация данных силикатного анализа, предоставленных ООО НТПП «</a:t>
            </a:r>
            <a:r>
              <a:rPr lang="ru-RU" dirty="0" err="1"/>
              <a:t>Геопоиск</a:t>
            </a:r>
            <a:r>
              <a:rPr lang="ru-RU" dirty="0"/>
              <a:t>», проведённых в Южно-Уральском центре коллективного пользования по исследованию минерального сырья, Институт Минералогии, </a:t>
            </a:r>
            <a:r>
              <a:rPr lang="ru-RU" sz="2900" dirty="0"/>
              <a:t>аттестат аккредитации № РОСС </a:t>
            </a:r>
            <a:r>
              <a:rPr lang="en-US" sz="2900" dirty="0"/>
              <a:t>RU</a:t>
            </a:r>
            <a:r>
              <a:rPr lang="ru-RU" sz="2900" dirty="0"/>
              <a:t>.0001.514536;</a:t>
            </a:r>
          </a:p>
          <a:p>
            <a:pPr lvl="1"/>
            <a:r>
              <a:rPr lang="ru-RU" dirty="0"/>
              <a:t>интерпретация данных поэлементного </a:t>
            </a:r>
            <a:r>
              <a:rPr lang="en-US" dirty="0"/>
              <a:t>ICP </a:t>
            </a:r>
            <a:r>
              <a:rPr lang="ru-RU" dirty="0"/>
              <a:t>анализа, выполненного в ИГГ </a:t>
            </a:r>
            <a:r>
              <a:rPr lang="ru-RU" dirty="0" err="1"/>
              <a:t>УрО</a:t>
            </a:r>
            <a:r>
              <a:rPr lang="ru-RU" dirty="0"/>
              <a:t> РАН (Екатеринбург) на масс-спектрометре ELAN 9000 (</a:t>
            </a:r>
            <a:r>
              <a:rPr lang="ru-RU" dirty="0" err="1"/>
              <a:t>Perkin</a:t>
            </a:r>
            <a:r>
              <a:rPr lang="ru-RU" dirty="0"/>
              <a:t> </a:t>
            </a:r>
            <a:r>
              <a:rPr lang="ru-RU" dirty="0" err="1"/>
              <a:t>Elmer</a:t>
            </a:r>
            <a:r>
              <a:rPr lang="ru-RU" dirty="0"/>
              <a:t>), аттестат аккредитации лаборатории РOCC RU.0001.516761, аналитик Д. В. Киселева;</a:t>
            </a:r>
          </a:p>
          <a:p>
            <a:pPr lvl="1"/>
            <a:r>
              <a:rPr lang="ru-RU" dirty="0"/>
              <a:t>определение состава </a:t>
            </a:r>
            <a:r>
              <a:rPr lang="ru-RU" dirty="0" err="1"/>
              <a:t>клинопироксенитов</a:t>
            </a:r>
            <a:r>
              <a:rPr lang="ru-RU" dirty="0"/>
              <a:t>, прибор РЭММА-202М с ЭДА (</a:t>
            </a:r>
            <a:r>
              <a:rPr lang="ru-RU" dirty="0" err="1"/>
              <a:t>энергодисперсионным</a:t>
            </a:r>
            <a:r>
              <a:rPr lang="ru-RU" dirty="0"/>
              <a:t>  анализатором), аналитик </a:t>
            </a:r>
            <a:r>
              <a:rPr lang="ru-RU" dirty="0" err="1"/>
              <a:t>В.А.Котляров</a:t>
            </a:r>
            <a:r>
              <a:rPr lang="ru-RU" dirty="0"/>
              <a:t>.</a:t>
            </a:r>
          </a:p>
          <a:p>
            <a:pPr lvl="1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1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Точки зрения на происхождение Суроямского комплекса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9073008" cy="5589240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В отчёте </a:t>
            </a:r>
            <a:r>
              <a:rPr lang="ru-RU" dirty="0" err="1"/>
              <a:t>Павленина</a:t>
            </a:r>
            <a:r>
              <a:rPr lang="ru-RU" dirty="0"/>
              <a:t> Ю. Н. (</a:t>
            </a:r>
            <a:r>
              <a:rPr lang="ru-RU" dirty="0" err="1"/>
              <a:t>Павленин</a:t>
            </a:r>
            <a:r>
              <a:rPr lang="ru-RU" dirty="0"/>
              <a:t>, 1984-1986) высказывается точка зрения о </a:t>
            </a:r>
            <a:r>
              <a:rPr lang="ru-RU" dirty="0" err="1"/>
              <a:t>немагматическом</a:t>
            </a:r>
            <a:r>
              <a:rPr lang="ru-RU" dirty="0"/>
              <a:t> происхождении клинопироксенитов, и их развитие по дунитам, и рудообразование вследствие последующих процессов метасоматоза.</a:t>
            </a:r>
          </a:p>
          <a:p>
            <a:r>
              <a:rPr lang="ru-RU" dirty="0"/>
              <a:t>В работе Зорина С. А. (Зорин, 1989) указывается следующее: </a:t>
            </a:r>
          </a:p>
          <a:p>
            <a:r>
              <a:rPr lang="ru-RU" dirty="0"/>
              <a:t>«В зонах </a:t>
            </a:r>
            <a:r>
              <a:rPr lang="ru-RU" dirty="0" err="1"/>
              <a:t>катаклаза</a:t>
            </a:r>
            <a:r>
              <a:rPr lang="ru-RU" dirty="0"/>
              <a:t> и </a:t>
            </a:r>
            <a:r>
              <a:rPr lang="ru-RU" dirty="0" err="1"/>
              <a:t>милонитизации</a:t>
            </a:r>
            <a:r>
              <a:rPr lang="ru-RU" dirty="0"/>
              <a:t> проявился </a:t>
            </a:r>
            <a:r>
              <a:rPr lang="ru-RU" dirty="0" err="1"/>
              <a:t>калинатриевый</a:t>
            </a:r>
            <a:r>
              <a:rPr lang="ru-RU" dirty="0"/>
              <a:t> метасоматоз, где рудные пироксениты подверглись </a:t>
            </a:r>
            <a:r>
              <a:rPr lang="ru-RU" dirty="0" err="1"/>
              <a:t>калишпатизации</a:t>
            </a:r>
            <a:r>
              <a:rPr lang="ru-RU" dirty="0"/>
              <a:t> и </a:t>
            </a:r>
            <a:r>
              <a:rPr lang="ru-RU" dirty="0" err="1"/>
              <a:t>цеолитизации</a:t>
            </a:r>
            <a:r>
              <a:rPr lang="ru-RU" dirty="0"/>
              <a:t> с образованием </a:t>
            </a:r>
            <a:r>
              <a:rPr lang="ru-RU" dirty="0" err="1"/>
              <a:t>эпидотизированных</a:t>
            </a:r>
            <a:r>
              <a:rPr lang="ru-RU" dirty="0"/>
              <a:t> и </a:t>
            </a:r>
            <a:r>
              <a:rPr lang="ru-RU" dirty="0" err="1"/>
              <a:t>хлоритизированных</a:t>
            </a:r>
            <a:r>
              <a:rPr lang="ru-RU" dirty="0"/>
              <a:t> пород со стронцием и </a:t>
            </a:r>
            <a:r>
              <a:rPr lang="ru-RU" dirty="0" err="1"/>
              <a:t>полевошпат-цеолитовых</a:t>
            </a:r>
            <a:r>
              <a:rPr lang="ru-RU" dirty="0"/>
              <a:t> пород с барием (0,01-0,5 %).</a:t>
            </a:r>
          </a:p>
          <a:p>
            <a:r>
              <a:rPr lang="ru-RU" dirty="0"/>
              <a:t>По ряду авторов рудообразование произошло </a:t>
            </a:r>
            <a:r>
              <a:rPr lang="ru-RU" dirty="0" err="1"/>
              <a:t>метасо­матически</a:t>
            </a:r>
            <a:r>
              <a:rPr lang="ru-RU" dirty="0"/>
              <a:t> после массовой </a:t>
            </a:r>
            <a:r>
              <a:rPr lang="ru-RU" dirty="0" err="1"/>
              <a:t>пироксенизации</a:t>
            </a:r>
            <a:r>
              <a:rPr lang="ru-RU" dirty="0"/>
              <a:t> </a:t>
            </a:r>
            <a:r>
              <a:rPr lang="ru-RU" dirty="0" smtClean="0"/>
              <a:t>дунитового </a:t>
            </a:r>
            <a:r>
              <a:rPr lang="ru-RU" dirty="0"/>
              <a:t>субстрата с последующим </a:t>
            </a:r>
            <a:r>
              <a:rPr lang="ru-RU" dirty="0" err="1"/>
              <a:t>привносом</a:t>
            </a:r>
            <a:r>
              <a:rPr lang="ru-RU" dirty="0"/>
              <a:t> железа, титана и ванадия и образованием рудных и </a:t>
            </a:r>
            <a:r>
              <a:rPr lang="ru-RU" dirty="0" err="1"/>
              <a:t>безрудных</a:t>
            </a:r>
            <a:r>
              <a:rPr lang="ru-RU" dirty="0"/>
              <a:t> </a:t>
            </a:r>
            <a:r>
              <a:rPr lang="ru-RU" dirty="0" err="1"/>
              <a:t>пироксенитов</a:t>
            </a:r>
            <a:r>
              <a:rPr lang="ru-RU" dirty="0"/>
              <a:t> в виде </a:t>
            </a:r>
            <a:r>
              <a:rPr lang="ru-RU" dirty="0" err="1"/>
              <a:t>псевдостратифицированных</a:t>
            </a:r>
            <a:r>
              <a:rPr lang="ru-RU" dirty="0"/>
              <a:t> образований</a:t>
            </a:r>
            <a:r>
              <a:rPr lang="ru-RU" dirty="0" smtClean="0"/>
              <a:t>.»</a:t>
            </a:r>
            <a:endParaRPr lang="ru-RU" dirty="0"/>
          </a:p>
          <a:p>
            <a:r>
              <a:rPr lang="ru-RU" dirty="0"/>
              <a:t>Этот вывод был составлен на основе работы </a:t>
            </a:r>
            <a:r>
              <a:rPr lang="ru-RU" dirty="0" err="1"/>
              <a:t>Павленина</a:t>
            </a:r>
            <a:r>
              <a:rPr lang="ru-RU" dirty="0"/>
              <a:t>, который так же обобщил материалы Д. С. Штейнберга и Васильева Ю. Р. (</a:t>
            </a:r>
            <a:r>
              <a:rPr lang="ru-RU" dirty="0" err="1"/>
              <a:t>Павленин</a:t>
            </a:r>
            <a:r>
              <a:rPr lang="ru-RU" dirty="0"/>
              <a:t>, 1984-1986).</a:t>
            </a:r>
          </a:p>
          <a:p>
            <a:r>
              <a:rPr lang="ru-RU" dirty="0"/>
              <a:t>Согласно работам этих авторов порядок </a:t>
            </a:r>
            <a:r>
              <a:rPr lang="ru-RU" dirty="0" err="1"/>
              <a:t>минераллообразования</a:t>
            </a:r>
            <a:r>
              <a:rPr lang="ru-RU" dirty="0"/>
              <a:t> имеет вид </a:t>
            </a:r>
            <a:r>
              <a:rPr lang="ru-RU" dirty="0" err="1"/>
              <a:t>клинопироксен</a:t>
            </a:r>
            <a:r>
              <a:rPr lang="ru-RU" dirty="0"/>
              <a:t>-апатит-магнетит-флогопит.</a:t>
            </a:r>
          </a:p>
          <a:p>
            <a:r>
              <a:rPr lang="ru-RU" dirty="0"/>
              <a:t>В отчёте </a:t>
            </a:r>
            <a:r>
              <a:rPr lang="ru-RU" dirty="0" err="1"/>
              <a:t>Селивёрстова</a:t>
            </a:r>
            <a:r>
              <a:rPr lang="ru-RU" dirty="0"/>
              <a:t> Г. Ф. (</a:t>
            </a:r>
            <a:r>
              <a:rPr lang="ru-RU" dirty="0" err="1"/>
              <a:t>Селивёрстов</a:t>
            </a:r>
            <a:r>
              <a:rPr lang="ru-RU" dirty="0"/>
              <a:t>, 1963-1968) рудный </a:t>
            </a:r>
            <a:r>
              <a:rPr lang="ru-RU" dirty="0" err="1"/>
              <a:t>клинопироксенит</a:t>
            </a:r>
            <a:r>
              <a:rPr lang="ru-RU" dirty="0"/>
              <a:t> представлен </a:t>
            </a:r>
            <a:r>
              <a:rPr lang="ru-RU" dirty="0" err="1"/>
              <a:t>магматически</a:t>
            </a:r>
            <a:r>
              <a:rPr lang="ru-RU" dirty="0"/>
              <a:t> образовавшимся, а последующие метасоматические породы описаны как </a:t>
            </a:r>
            <a:r>
              <a:rPr lang="ru-RU" dirty="0" err="1"/>
              <a:t>шонкиниты</a:t>
            </a:r>
            <a:r>
              <a:rPr lang="ru-RU" dirty="0"/>
              <a:t> и </a:t>
            </a:r>
            <a:r>
              <a:rPr lang="ru-RU" dirty="0" err="1"/>
              <a:t>йолиты</a:t>
            </a:r>
            <a:r>
              <a:rPr lang="ru-RU" dirty="0"/>
              <a:t>.</a:t>
            </a:r>
          </a:p>
          <a:p>
            <a:r>
              <a:rPr lang="ru-RU" dirty="0"/>
              <a:t>В свежих работах Жилина И.В. и Пучков В.Н. (Жилин, Пучков, 2000, 2009, 2010) высказывается мнение о нецелесообразном разделении процессов метасоматоза от магматических, в то же время в этих работа приведены датировки и составы, указывающие на связь этих процессов с дальнейшим геологическим развитием района.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20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620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Разрезы по буровым профилям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620688"/>
            <a:ext cx="5637571" cy="2736304"/>
          </a:xfrm>
        </p:spPr>
      </p:pic>
      <p:sp>
        <p:nvSpPr>
          <p:cNvPr id="5" name="TextBox 4"/>
          <p:cNvSpPr txBox="1"/>
          <p:nvPr/>
        </p:nvSpPr>
        <p:spPr>
          <a:xfrm>
            <a:off x="179511" y="3140968"/>
            <a:ext cx="568863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Геологический разрез по одной из </a:t>
            </a:r>
            <a:r>
              <a:rPr lang="ru-RU" sz="1400" i="1" dirty="0" smtClean="0"/>
              <a:t>линий, вверху (Пучков</a:t>
            </a:r>
            <a:r>
              <a:rPr lang="ru-RU" sz="1400" i="1" dirty="0"/>
              <a:t>, Жилин, 2010</a:t>
            </a:r>
            <a:r>
              <a:rPr lang="ru-RU" sz="1400" i="1" dirty="0" smtClean="0"/>
              <a:t>).</a:t>
            </a:r>
            <a:r>
              <a:rPr lang="ru-RU" i="1" dirty="0"/>
              <a:t/>
            </a:r>
            <a:br>
              <a:rPr lang="ru-RU" i="1" dirty="0"/>
            </a:br>
            <a:r>
              <a:rPr lang="ru-RU" sz="1100" i="1" dirty="0"/>
              <a:t>1—7 — породы с магнитной восприимчивостью выше 275 </a:t>
            </a:r>
            <a:r>
              <a:rPr lang="ru-RU" sz="1100" i="1" dirty="0" err="1"/>
              <a:t>миллиединиц</a:t>
            </a:r>
            <a:r>
              <a:rPr lang="ru-RU" sz="1100" i="1" dirty="0"/>
              <a:t> СИ (1); от 255 до 275 (2); от 200 до 255 (3); от 120 до 200 (4); от 12 до 120 (5); от 1 до 12 (6); менее 1 (7); 8 — нефелиновые сиениты; 9 — </a:t>
            </a:r>
            <a:r>
              <a:rPr lang="ru-RU" sz="1100" i="1" dirty="0" err="1"/>
              <a:t>пироксениты</a:t>
            </a:r>
            <a:r>
              <a:rPr lang="ru-RU" sz="1100" i="1" dirty="0"/>
              <a:t> и </a:t>
            </a:r>
            <a:r>
              <a:rPr lang="ru-RU" sz="1100" i="1" dirty="0" err="1"/>
              <a:t>верлиты</a:t>
            </a:r>
            <a:r>
              <a:rPr lang="ru-RU" sz="1100" i="1" dirty="0"/>
              <a:t>; 10 — серпентиниты; 11 — туфы и порфириты базальтового состава.</a:t>
            </a:r>
            <a:endParaRPr lang="ru-RU" sz="1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9689" y="764704"/>
            <a:ext cx="459724" cy="2432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8980" y="764704"/>
            <a:ext cx="440691" cy="3803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2" t="20323" r="6135" b="17800"/>
          <a:stretch/>
        </p:blipFill>
        <p:spPr>
          <a:xfrm>
            <a:off x="6155211" y="4612077"/>
            <a:ext cx="2343695" cy="165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4544" y="764704"/>
            <a:ext cx="443214" cy="6032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2160" y="6250905"/>
            <a:ext cx="242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Стратиграфические колонки скважин 209, 273, 254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077072"/>
            <a:ext cx="3456384" cy="26661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1643" y="5488259"/>
            <a:ext cx="23042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Карта </a:t>
            </a:r>
            <a:r>
              <a:rPr lang="ru-RU" sz="1400" dirty="0"/>
              <a:t>фактов расположения изучаемых </a:t>
            </a:r>
            <a:r>
              <a:rPr lang="ru-RU" sz="1400" dirty="0" smtClean="0"/>
              <a:t>скважин. </a:t>
            </a:r>
            <a:r>
              <a:rPr lang="ru-RU" sz="1200" dirty="0"/>
              <a:t>Красной звездой отмечены изучаемые скважины.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992888" cy="618722"/>
          </a:xfrm>
          <a:noFill/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Оливиновый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клинопироксенит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Верлит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766751"/>
            <a:ext cx="3075709" cy="4102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3528" y="4869160"/>
            <a:ext cx="3528392" cy="8925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Образец 273/100,5. </a:t>
            </a:r>
            <a:r>
              <a:rPr lang="ru-RU" sz="1400" i="1" dirty="0"/>
              <a:t>Массивный мелкозернистый </a:t>
            </a:r>
            <a:r>
              <a:rPr lang="ru-RU" sz="1400" i="1" dirty="0" err="1" smtClean="0"/>
              <a:t>верлит</a:t>
            </a:r>
            <a:r>
              <a:rPr lang="ru-RU" sz="1400" i="1" dirty="0" smtClean="0"/>
              <a:t>.</a:t>
            </a:r>
          </a:p>
          <a:p>
            <a:r>
              <a:rPr lang="ru-RU" sz="1200" i="1" dirty="0" smtClean="0"/>
              <a:t>Мин. состав: </a:t>
            </a:r>
            <a:r>
              <a:rPr lang="ru-RU" sz="1200" i="1" dirty="0" err="1" smtClean="0"/>
              <a:t>клинопироксен</a:t>
            </a:r>
            <a:r>
              <a:rPr lang="ru-RU" sz="1200" i="1" dirty="0" smtClean="0"/>
              <a:t> 60%; оливин 30%; флогопит 10%; </a:t>
            </a:r>
            <a:r>
              <a:rPr lang="ru-RU" sz="1200" i="1" dirty="0" err="1" smtClean="0"/>
              <a:t>энстатит</a:t>
            </a:r>
            <a:r>
              <a:rPr lang="ru-RU" sz="1200" i="1" dirty="0" smtClean="0"/>
              <a:t>; магнетит; апатит.</a:t>
            </a:r>
            <a:endParaRPr lang="ru-RU" sz="12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6504" y="1340768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6504" y="4063472"/>
            <a:ext cx="3402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5927822"/>
            <a:ext cx="4464496" cy="6771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/>
            <a:r>
              <a:rPr lang="ru-RU" sz="1400" i="1" dirty="0"/>
              <a:t>Мелкозернистый </a:t>
            </a:r>
            <a:r>
              <a:rPr lang="ru-RU" sz="1400" i="1" dirty="0" err="1"/>
              <a:t>гипидиоморфным</a:t>
            </a:r>
            <a:r>
              <a:rPr lang="ru-RU" sz="1400" i="1" dirty="0"/>
              <a:t> </a:t>
            </a:r>
            <a:r>
              <a:rPr lang="ru-RU" sz="1400" i="1" dirty="0" err="1" smtClean="0"/>
              <a:t>верлит</a:t>
            </a:r>
            <a:r>
              <a:rPr lang="ru-RU" sz="1400" i="1" dirty="0" smtClean="0"/>
              <a:t> (справа). </a:t>
            </a:r>
          </a:p>
          <a:p>
            <a:pPr algn="r"/>
            <a:r>
              <a:rPr lang="ru-RU" sz="1200" i="1" dirty="0" smtClean="0"/>
              <a:t>На </a:t>
            </a:r>
            <a:r>
              <a:rPr lang="ru-RU" sz="1200" i="1" dirty="0"/>
              <a:t>фото видна </a:t>
            </a:r>
            <a:r>
              <a:rPr lang="ru-RU" sz="1200" i="1" dirty="0" err="1"/>
              <a:t>диалаговая</a:t>
            </a:r>
            <a:r>
              <a:rPr lang="ru-RU" sz="1200" i="1" dirty="0"/>
              <a:t> отдельность пироксена, неправильная форма зёрен оливина. в</a:t>
            </a:r>
            <a:r>
              <a:rPr lang="ru-RU" sz="1200" i="1" dirty="0" smtClean="0"/>
              <a:t>верху николи </a:t>
            </a:r>
            <a:r>
              <a:rPr lang="en-US" sz="1200" i="1" dirty="0"/>
              <a:t>||</a:t>
            </a:r>
            <a:r>
              <a:rPr lang="ru-RU" sz="1200" i="1" dirty="0"/>
              <a:t>, </a:t>
            </a:r>
            <a:r>
              <a:rPr lang="ru-RU" sz="1200" i="1" dirty="0" smtClean="0"/>
              <a:t>снизу </a:t>
            </a:r>
            <a:r>
              <a:rPr lang="ru-RU" sz="1200" i="1" dirty="0"/>
              <a:t>х</a:t>
            </a:r>
            <a:r>
              <a:rPr lang="ru-RU" sz="1200" i="1" dirty="0" smtClean="0"/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3834" y="116632"/>
            <a:ext cx="749297" cy="6466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067944" y="794142"/>
            <a:ext cx="4103495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/>
              <a:t>Стратиграфическая колонка скважины </a:t>
            </a:r>
            <a:r>
              <a:rPr lang="ru-RU" sz="1400" i="1" dirty="0" smtClean="0"/>
              <a:t>273, справа, документировал Иванушкин А. Г.</a:t>
            </a:r>
            <a:endParaRPr lang="ru-RU" sz="1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88424" y="3501008"/>
            <a:ext cx="648072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25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680520" cy="63408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линопироксениты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84871"/>
            <a:ext cx="2928821" cy="585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4358" y="116631"/>
            <a:ext cx="2534644" cy="570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64118" y="735355"/>
            <a:ext cx="2160240" cy="233910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smtClean="0"/>
              <a:t>Образец 306/223. </a:t>
            </a:r>
            <a:r>
              <a:rPr lang="ru-RU" sz="1400" i="1" dirty="0" err="1" smtClean="0"/>
              <a:t>Гигантозернистый</a:t>
            </a:r>
            <a:r>
              <a:rPr lang="ru-RU" sz="1400" i="1" dirty="0" smtClean="0"/>
              <a:t> </a:t>
            </a:r>
            <a:r>
              <a:rPr lang="ru-RU" sz="1400" i="1" dirty="0" err="1"/>
              <a:t>клинопироксенит</a:t>
            </a:r>
            <a:r>
              <a:rPr lang="ru-RU" sz="1400" i="1" dirty="0"/>
              <a:t> с хорошо видимыми титаномагнетитом, флогопитом и апатитом</a:t>
            </a:r>
            <a:r>
              <a:rPr lang="ru-RU" sz="1400" i="1" dirty="0" smtClean="0"/>
              <a:t>.</a:t>
            </a:r>
          </a:p>
          <a:p>
            <a:pPr algn="r"/>
            <a:r>
              <a:rPr lang="ru-RU" sz="1200" i="1" dirty="0" smtClean="0"/>
              <a:t>Мин. Состав: диопсид 55%; флогопит 25%; титаномагнетит 20%; апатит 10%.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268117" y="3356992"/>
            <a:ext cx="2065117" cy="240065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Образец 273/121,5. Средне-мелкозернистая </a:t>
            </a:r>
            <a:r>
              <a:rPr lang="ru-RU" sz="1400" i="1" dirty="0"/>
              <a:t>структура </a:t>
            </a:r>
            <a:r>
              <a:rPr lang="ru-RU" sz="1400" i="1" dirty="0" err="1"/>
              <a:t>клинопироксенита</a:t>
            </a:r>
            <a:r>
              <a:rPr lang="ru-RU" sz="1400" i="1" dirty="0"/>
              <a:t>. </a:t>
            </a:r>
            <a:r>
              <a:rPr lang="ru-RU" sz="1400" i="1" dirty="0" err="1"/>
              <a:t>Макроскопически</a:t>
            </a:r>
            <a:r>
              <a:rPr lang="ru-RU" sz="1400" i="1" dirty="0"/>
              <a:t> видны следы катакластический </a:t>
            </a:r>
            <a:r>
              <a:rPr lang="ru-RU" sz="1400" i="1" dirty="0" smtClean="0"/>
              <a:t>процессов.</a:t>
            </a:r>
          </a:p>
          <a:p>
            <a:r>
              <a:rPr lang="ru-RU" sz="1200" i="1" dirty="0" smtClean="0"/>
              <a:t>Мин. Состав: диопсид 75%; титаномагнетит 25%.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2227" y="116632"/>
            <a:ext cx="750905" cy="648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635896" y="6021361"/>
            <a:ext cx="4499528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/>
              <a:t>Стратиграфическая колонка скважины </a:t>
            </a:r>
            <a:r>
              <a:rPr lang="ru-RU" sz="1400" i="1" dirty="0" smtClean="0"/>
              <a:t>273, справа, документировал Иванушкин А. Г.</a:t>
            </a:r>
            <a:endParaRPr lang="ru-RU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</TotalTime>
  <Words>2433</Words>
  <Application>Microsoft Office PowerPoint</Application>
  <PresentationFormat>Экран (4:3)</PresentationFormat>
  <Paragraphs>673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Положение комплекса</vt:lpstr>
      <vt:lpstr>Слайд 3</vt:lpstr>
      <vt:lpstr>Цель и задачи</vt:lpstr>
      <vt:lpstr>Методика работ</vt:lpstr>
      <vt:lpstr>Точки зрения на происхождение Суроямского комплекса</vt:lpstr>
      <vt:lpstr>Разрезы по буровым профилям</vt:lpstr>
      <vt:lpstr>Оливиновый клинопироксенит (Верлит)</vt:lpstr>
      <vt:lpstr>Клинопироксениты</vt:lpstr>
      <vt:lpstr>Слайд 10</vt:lpstr>
      <vt:lpstr>Слайд 11</vt:lpstr>
      <vt:lpstr>Щелочные габброиды</vt:lpstr>
      <vt:lpstr>Слайд 13</vt:lpstr>
      <vt:lpstr>Слайд 14</vt:lpstr>
      <vt:lpstr>Слайд 15</vt:lpstr>
      <vt:lpstr>Сиенит</vt:lpstr>
      <vt:lpstr>Слайд 17</vt:lpstr>
      <vt:lpstr>Интерпретация данных силикатного анализа</vt:lpstr>
      <vt:lpstr>Слайд 19</vt:lpstr>
      <vt:lpstr>Результаты анализа РЗЭ</vt:lpstr>
      <vt:lpstr>Слайд 21</vt:lpstr>
      <vt:lpstr>Слайд 22</vt:lpstr>
      <vt:lpstr>Анализ состава пироксенов</vt:lpstr>
      <vt:lpstr>Слайд 24</vt:lpstr>
      <vt:lpstr>Слайд 25</vt:lpstr>
      <vt:lpstr>Заключение</vt:lpstr>
      <vt:lpstr>Слайд 27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Solo_Mi_Nk</dc:creator>
  <cp:lastModifiedBy>Dem</cp:lastModifiedBy>
  <cp:revision>61</cp:revision>
  <dcterms:created xsi:type="dcterms:W3CDTF">2013-05-19T16:08:06Z</dcterms:created>
  <dcterms:modified xsi:type="dcterms:W3CDTF">2013-06-15T03:16:35Z</dcterms:modified>
</cp:coreProperties>
</file>