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57" r:id="rId4"/>
    <p:sldId id="267" r:id="rId5"/>
    <p:sldId id="270" r:id="rId6"/>
    <p:sldId id="283" r:id="rId7"/>
    <p:sldId id="258" r:id="rId8"/>
    <p:sldId id="290" r:id="rId9"/>
    <p:sldId id="291" r:id="rId10"/>
    <p:sldId id="293" r:id="rId11"/>
    <p:sldId id="294" r:id="rId12"/>
    <p:sldId id="295" r:id="rId13"/>
    <p:sldId id="296" r:id="rId14"/>
    <p:sldId id="297" r:id="rId15"/>
    <p:sldId id="298" r:id="rId16"/>
    <p:sldId id="300" r:id="rId17"/>
    <p:sldId id="301" r:id="rId18"/>
    <p:sldId id="302" r:id="rId19"/>
    <p:sldId id="303" r:id="rId20"/>
    <p:sldId id="299" r:id="rId21"/>
    <p:sldId id="304" r:id="rId22"/>
    <p:sldId id="305" r:id="rId23"/>
    <p:sldId id="289" r:id="rId24"/>
    <p:sldId id="30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9" autoAdjust="0"/>
    <p:restoredTop sz="94628" autoAdjust="0"/>
  </p:normalViewPr>
  <p:slideViewPr>
    <p:cSldViewPr>
      <p:cViewPr>
        <p:scale>
          <a:sx n="100" d="100"/>
          <a:sy n="100" d="100"/>
        </p:scale>
        <p:origin x="-342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71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30D73EA-A3F7-4FEA-B7EE-7FA385BDCEE0}" type="datetimeFigureOut">
              <a:rPr lang="ru-RU" smtClean="0"/>
              <a:pPr/>
              <a:t>14.06.2013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59BA755-71E3-4353-B11D-24A5E2E229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1643050"/>
            <a:ext cx="7772400" cy="26667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Минеральный состав и текстурно-структурная характеристика вмещающих пород </a:t>
            </a:r>
            <a:r>
              <a:rPr lang="ru-RU" dirty="0" err="1" smtClean="0"/>
              <a:t>Григорьевского</a:t>
            </a:r>
            <a:r>
              <a:rPr lang="ru-RU" dirty="0" smtClean="0"/>
              <a:t> участка (Красноярский край)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3174" y="0"/>
            <a:ext cx="6400800" cy="1214422"/>
          </a:xfrm>
        </p:spPr>
        <p:txBody>
          <a:bodyPr>
            <a:normAutofit/>
          </a:bodyPr>
          <a:lstStyle/>
          <a:p>
            <a:pPr algn="r"/>
            <a:r>
              <a:rPr lang="ru-RU" sz="1400" dirty="0" smtClean="0"/>
              <a:t>Южно- Уральский государственный университет</a:t>
            </a:r>
          </a:p>
          <a:p>
            <a:pPr algn="r"/>
            <a:r>
              <a:rPr lang="ru-RU" sz="1400" dirty="0" smtClean="0"/>
              <a:t>Филиал в г.Миассе</a:t>
            </a:r>
          </a:p>
          <a:p>
            <a:pPr algn="r"/>
            <a:r>
              <a:rPr lang="ru-RU" sz="1400" dirty="0" smtClean="0"/>
              <a:t>______________________________________________________________________</a:t>
            </a:r>
          </a:p>
          <a:p>
            <a:pPr algn="r"/>
            <a:r>
              <a:rPr lang="ru-RU" sz="1400" b="1" dirty="0" smtClean="0"/>
              <a:t>Геологический факультет</a:t>
            </a:r>
            <a:endParaRPr lang="ru-RU" sz="1400" dirty="0" smtClean="0"/>
          </a:p>
          <a:p>
            <a:pPr algn="r"/>
            <a:endParaRPr lang="ru-RU" sz="1400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83968" y="4958846"/>
            <a:ext cx="48600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Заведующий кафедрой д. г.-м.н.  Белогуб Е. В.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Руководитель  </a:t>
            </a:r>
            <a:r>
              <a:rPr lang="ru-RU" sz="1600" u="sng" dirty="0" smtClean="0">
                <a:ea typeface="Calibri" pitchFamily="34" charset="0"/>
                <a:cs typeface="Times New Roman" pitchFamily="18" charset="0"/>
              </a:rPr>
              <a:t>к. г.-</a:t>
            </a:r>
            <a:r>
              <a:rPr lang="ru-RU" sz="1600" u="sng" dirty="0" err="1" smtClean="0">
                <a:ea typeface="Calibri" pitchFamily="34" charset="0"/>
                <a:cs typeface="Times New Roman" pitchFamily="18" charset="0"/>
              </a:rPr>
              <a:t>м.н</a:t>
            </a:r>
            <a:r>
              <a:rPr lang="ru-RU" sz="1600" u="sng" dirty="0" smtClean="0">
                <a:ea typeface="Calibri" pitchFamily="34" charset="0"/>
                <a:cs typeface="Times New Roman" pitchFamily="18" charset="0"/>
              </a:rPr>
              <a:t> .</a:t>
            </a:r>
            <a:r>
              <a:rPr lang="ru-RU" sz="1600" u="sng" dirty="0" err="1" smtClean="0">
                <a:ea typeface="Calibri" pitchFamily="34" charset="0"/>
                <a:cs typeface="Times New Roman" pitchFamily="18" charset="0"/>
              </a:rPr>
              <a:t>Синяковская</a:t>
            </a:r>
            <a:r>
              <a:rPr lang="ru-RU" sz="1600" u="sng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И.В.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u="sng" dirty="0" smtClean="0">
                <a:cs typeface="Times New Roman" pitchFamily="18" charset="0"/>
              </a:rPr>
              <a:t>Выполнил </a:t>
            </a:r>
            <a:r>
              <a:rPr lang="ru-RU" sz="1600" u="sng" dirty="0" err="1" smtClean="0">
                <a:cs typeface="Times New Roman" pitchFamily="18" charset="0"/>
              </a:rPr>
              <a:t>Поддубицкий</a:t>
            </a:r>
            <a:r>
              <a:rPr lang="ru-RU" sz="1600" u="sng" dirty="0" smtClean="0">
                <a:cs typeface="Times New Roman" pitchFamily="18" charset="0"/>
              </a:rPr>
              <a:t> В.В.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52811" y="141020"/>
            <a:ext cx="6808800" cy="288032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1600" b="1" dirty="0" smtClean="0"/>
              <a:t>Сланцеватые</a:t>
            </a:r>
            <a:r>
              <a:rPr lang="ru-RU" sz="1600" b="1" dirty="0"/>
              <a:t>, </a:t>
            </a:r>
            <a:r>
              <a:rPr lang="ru-RU" sz="1600" b="1" dirty="0" err="1"/>
              <a:t>брекчиевые</a:t>
            </a:r>
            <a:r>
              <a:rPr lang="ru-RU" sz="1600" b="1" dirty="0"/>
              <a:t> </a:t>
            </a:r>
            <a:r>
              <a:rPr lang="ru-RU" sz="1600" dirty="0"/>
              <a:t>и </a:t>
            </a:r>
            <a:r>
              <a:rPr lang="ru-RU" sz="1600" b="1" dirty="0"/>
              <a:t>слоистые</a:t>
            </a:r>
            <a:r>
              <a:rPr lang="ru-RU" sz="1600" dirty="0"/>
              <a:t> текстуры характерны для пород </a:t>
            </a:r>
            <a:r>
              <a:rPr lang="ru-RU" sz="1600" dirty="0" err="1"/>
              <a:t>Чапской</a:t>
            </a:r>
            <a:r>
              <a:rPr lang="ru-RU" sz="1600" dirty="0"/>
              <a:t>, </a:t>
            </a:r>
            <a:r>
              <a:rPr lang="ru-RU" sz="1600" dirty="0" err="1"/>
              <a:t>Сухопитской</a:t>
            </a:r>
            <a:r>
              <a:rPr lang="ru-RU" sz="1600" dirty="0"/>
              <a:t> и Орловской серии.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88" y="1628800"/>
            <a:ext cx="504056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0568" y="34508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Рис. 4 (обр. 7) Серицит-хлорит-кварцевый сланец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764704"/>
            <a:ext cx="68506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</a:t>
            </a:r>
            <a:r>
              <a:rPr lang="ru-RU" sz="1600" dirty="0"/>
              <a:t>серицитовых-хлорит-кварцевых сланцах (рис.4) хорошо различается сланцеватая текстура. Структура определяется сочетанием кварцевых массивных участков и чешуйчатых, выполненных слоистыми минералами.</a:t>
            </a:r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378713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74" y="1670432"/>
            <a:ext cx="277619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12978" y="5559807"/>
            <a:ext cx="3545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Рис. 5 (обр. 6-1). Серицит-хлоритовый сланец на контакте с кварцевой жилой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6766" y="3952587"/>
            <a:ext cx="4695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Сланцеватая текстура характерна и для серицит-хлоритовых сланцев темно-серого цвета (рис.5). Структура породы – чешуйчатая. В образце наблюдается развитая по трещинам (0.5-1 мм), на контакте с кварцевой жилой, рудная минерализация.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87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3" y="836713"/>
            <a:ext cx="4263451" cy="230425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1600" dirty="0"/>
              <a:t> Алевролиты представлены слоистой текстуры, алевролитовой структуры </a:t>
            </a:r>
            <a:r>
              <a:rPr lang="ru-RU" sz="1600" dirty="0" smtClean="0"/>
              <a:t> (рис. </a:t>
            </a:r>
            <a:r>
              <a:rPr lang="ru-RU" sz="1600" dirty="0"/>
              <a:t>6</a:t>
            </a:r>
            <a:r>
              <a:rPr lang="ru-RU" sz="1600" dirty="0" smtClean="0"/>
              <a:t>). </a:t>
            </a:r>
            <a:r>
              <a:rPr lang="ru-RU" sz="1600" dirty="0"/>
              <a:t>Слоистость однонаправленная, градационная симметричная.  Порода </a:t>
            </a:r>
            <a:r>
              <a:rPr lang="ru-RU" sz="1600" dirty="0" smtClean="0"/>
              <a:t>кальцита которые </a:t>
            </a:r>
            <a:r>
              <a:rPr lang="ru-RU" sz="1600" dirty="0"/>
              <a:t>пересекают основной </a:t>
            </a:r>
            <a:r>
              <a:rPr lang="ru-RU" sz="1600" dirty="0" smtClean="0"/>
              <a:t>материал </a:t>
            </a:r>
            <a:r>
              <a:rPr lang="ru-RU" sz="1600" dirty="0"/>
              <a:t>во всех направлениях.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3600400" cy="277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3284984"/>
            <a:ext cx="17973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Рис.6 (обр. 3) Алевролит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88" y="3389178"/>
            <a:ext cx="4687887" cy="244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89114" y="59972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Рис. 7 (обр.8) Тектоническая </a:t>
            </a:r>
            <a:r>
              <a:rPr lang="ru-RU" sz="1200" dirty="0" smtClean="0"/>
              <a:t>брекчия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3933056"/>
            <a:ext cx="32479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/>
              <a:t>Брекчиевая</a:t>
            </a:r>
            <a:r>
              <a:rPr lang="ru-RU" sz="1600" dirty="0" smtClean="0"/>
              <a:t> </a:t>
            </a:r>
            <a:r>
              <a:rPr lang="ru-RU" sz="1600" dirty="0"/>
              <a:t>текстура и обломочная структура </a:t>
            </a:r>
            <a:r>
              <a:rPr lang="ru-RU" sz="1600" dirty="0" smtClean="0"/>
              <a:t>(рис.7) </a:t>
            </a:r>
            <a:r>
              <a:rPr lang="ru-RU" sz="1600" dirty="0"/>
              <a:t>характерна для тектонической брекчии </a:t>
            </a:r>
            <a:r>
              <a:rPr lang="ru-RU" sz="1600" dirty="0" smtClean="0"/>
              <a:t>. </a:t>
            </a:r>
            <a:r>
              <a:rPr lang="ru-RU" sz="1600" dirty="0"/>
              <a:t>Порода представлена обломками кварца и цементирующей кварц-серицит-хлоритовой массой</a:t>
            </a:r>
          </a:p>
        </p:txBody>
      </p:sp>
    </p:spTree>
    <p:extLst>
      <p:ext uri="{BB962C8B-B14F-4D97-AF65-F5344CB8AC3E}">
        <p14:creationId xmlns:p14="http://schemas.microsoft.com/office/powerpoint/2010/main" val="23932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320"/>
            <a:ext cx="7746064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effectLst/>
              </a:rPr>
              <a:t>Структуры и минеральный состав вмещающих </a:t>
            </a:r>
            <a:r>
              <a:rPr lang="ru-RU" sz="2700" b="1" dirty="0" smtClean="0">
                <a:effectLst/>
              </a:rPr>
              <a:t>пород </a:t>
            </a:r>
            <a:r>
              <a:rPr lang="ru-RU" sz="2700" b="1" dirty="0" err="1" smtClean="0">
                <a:effectLst/>
              </a:rPr>
              <a:t>Григорьевского</a:t>
            </a:r>
            <a:r>
              <a:rPr lang="ru-RU" sz="2700" b="1" dirty="0" smtClean="0">
                <a:effectLst/>
              </a:rPr>
              <a:t> участка (</a:t>
            </a:r>
            <a:r>
              <a:rPr lang="ru-RU" sz="2200" i="1" dirty="0" smtClean="0">
                <a:effectLst/>
              </a:rPr>
              <a:t>микроскопическое описание</a:t>
            </a:r>
            <a:r>
              <a:rPr lang="ru-RU" sz="2700" b="1" dirty="0" smtClean="0">
                <a:effectLst/>
              </a:rPr>
              <a:t>)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32803"/>
            <a:ext cx="340883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207046"/>
            <a:ext cx="344785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27784" y="4431883"/>
            <a:ext cx="865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 Николи Х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4433421"/>
            <a:ext cx="793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Николи </a:t>
            </a:r>
            <a:r>
              <a:rPr lang="en-US" sz="1200" dirty="0"/>
              <a:t>II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4720630"/>
            <a:ext cx="72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Рис.8 </a:t>
            </a:r>
            <a:r>
              <a:rPr lang="ru-RU" sz="1400" dirty="0"/>
              <a:t>(шлиф 1) Зерна кварца </a:t>
            </a:r>
            <a:r>
              <a:rPr lang="ru-RU" sz="1400" dirty="0" smtClean="0"/>
              <a:t>в </a:t>
            </a:r>
            <a:r>
              <a:rPr lang="ru-RU" sz="1400" dirty="0"/>
              <a:t>песчанике.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95636" y="5061149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Порода сложена зернами кварца, преимущественно </a:t>
            </a:r>
            <a:r>
              <a:rPr lang="ru-RU" sz="1600" dirty="0" err="1" smtClean="0"/>
              <a:t>грубоокатанными</a:t>
            </a:r>
            <a:r>
              <a:rPr lang="ru-RU" sz="1600" dirty="0" smtClean="0"/>
              <a:t>– </a:t>
            </a:r>
            <a:r>
              <a:rPr lang="ru-RU" sz="1600" dirty="0"/>
              <a:t>со слегка сглаженными углами и ребрами и плавными </a:t>
            </a:r>
            <a:r>
              <a:rPr lang="ru-RU" sz="1600" dirty="0" smtClean="0"/>
              <a:t>границами, </a:t>
            </a:r>
            <a:r>
              <a:rPr lang="ru-RU" sz="1600" dirty="0"/>
              <a:t>структура относится к среднезернистой, с участками крупнозернистой. </a:t>
            </a:r>
          </a:p>
          <a:p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95636" y="5845979"/>
            <a:ext cx="6949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Кварцевое </a:t>
            </a:r>
            <a:r>
              <a:rPr lang="ru-RU" sz="1600" dirty="0"/>
              <a:t>цементирующее вещество отличается однородностью состава и однообразием структуры. </a:t>
            </a:r>
          </a:p>
        </p:txBody>
      </p:sp>
    </p:spTree>
    <p:extLst>
      <p:ext uri="{BB962C8B-B14F-4D97-AF65-F5344CB8AC3E}">
        <p14:creationId xmlns:p14="http://schemas.microsoft.com/office/powerpoint/2010/main" val="32571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3"/>
            <a:ext cx="345434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19" y="1489187"/>
            <a:ext cx="339037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47251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Рис.9 </a:t>
            </a:r>
            <a:r>
              <a:rPr lang="ru-RU" sz="1400" dirty="0"/>
              <a:t>(шлиф 2а) Песчаник. Кварц основной массы.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72954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Рис.10 </a:t>
            </a:r>
            <a:r>
              <a:rPr lang="ru-RU" sz="1400" dirty="0"/>
              <a:t>(шлиф 2а) Прожилок кварца в песчанике.</a:t>
            </a: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4417099" y="2875002"/>
            <a:ext cx="1162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Николи Х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89652" y="5157192"/>
            <a:ext cx="73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Песчаник сложен зернами кварца, преимущественно </a:t>
            </a:r>
            <a:r>
              <a:rPr lang="ru-RU" sz="1600" dirty="0" err="1" smtClean="0"/>
              <a:t>грубоокатанными</a:t>
            </a:r>
            <a:r>
              <a:rPr lang="ru-RU" sz="1600" dirty="0" smtClean="0"/>
              <a:t>, встречаются зерна с рваными краями. </a:t>
            </a:r>
            <a:r>
              <a:rPr lang="ru-RU" sz="1600" dirty="0"/>
              <a:t>Текстура породы массивная, структура относится к среднезернистой.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4065" y="692696"/>
            <a:ext cx="71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Жила выполнена </a:t>
            </a:r>
            <a:r>
              <a:rPr lang="ru-RU" sz="1600" dirty="0" err="1"/>
              <a:t>друзовым</a:t>
            </a:r>
            <a:r>
              <a:rPr lang="ru-RU" sz="1600" dirty="0"/>
              <a:t> кварцем, крупнокристаллическим. Встречаются как мелкие зерна, так и крупные, выделяющиеся на их фоне.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179348"/>
            <a:ext cx="3705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Кварцевая жила в песчанике (обр.1</a:t>
            </a:r>
            <a:r>
              <a:rPr lang="ru-RU" i="1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7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8750" y="609675"/>
            <a:ext cx="7272808" cy="792088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ru-RU" sz="1800" dirty="0"/>
              <a:t>Порода темного цвета с  прожилками </a:t>
            </a:r>
            <a:r>
              <a:rPr lang="ru-RU" sz="1800" dirty="0" smtClean="0"/>
              <a:t>кальцита, которые </a:t>
            </a:r>
            <a:r>
              <a:rPr lang="ru-RU" sz="1800" dirty="0"/>
              <a:t>пересекают основной </a:t>
            </a:r>
            <a:r>
              <a:rPr lang="ru-RU" sz="1800" dirty="0" smtClean="0"/>
              <a:t>материал </a:t>
            </a:r>
            <a:r>
              <a:rPr lang="ru-RU" sz="1800" dirty="0"/>
              <a:t>во всех направлениях. Основной </a:t>
            </a:r>
            <a:r>
              <a:rPr lang="ru-RU" sz="1800" dirty="0" smtClean="0"/>
              <a:t>минералы кварц и серицит. </a:t>
            </a:r>
            <a:r>
              <a:rPr lang="ru-RU" sz="1800" dirty="0"/>
              <a:t>Структура - тонкозернистая. Текстура – слоистая.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55676" y="4869160"/>
            <a:ext cx="6696744" cy="936104"/>
          </a:xfrm>
        </p:spPr>
        <p:txBody>
          <a:bodyPr>
            <a:normAutofit fontScale="92500" lnSpcReduction="10000"/>
          </a:bodyPr>
          <a:lstStyle/>
          <a:p>
            <a:pPr marL="82296" indent="0" algn="ctr">
              <a:buNone/>
            </a:pPr>
            <a:r>
              <a:rPr lang="ru-RU" sz="1400" dirty="0" smtClean="0"/>
              <a:t>Рис.11 (шлиф 3). Прожилок кальцита в алевролите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346061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30239"/>
            <a:ext cx="3443843" cy="307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54417" y="45091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Николи </a:t>
            </a:r>
            <a:r>
              <a:rPr lang="ru-RU" sz="1200" dirty="0" smtClean="0"/>
              <a:t>Х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76394" y="4509120"/>
            <a:ext cx="793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Николи </a:t>
            </a:r>
            <a:r>
              <a:rPr lang="en-US" sz="1200" dirty="0"/>
              <a:t>II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47663" y="5301208"/>
            <a:ext cx="6900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Множественные </a:t>
            </a:r>
            <a:r>
              <a:rPr lang="ru-RU" dirty="0" smtClean="0"/>
              <a:t>трещины в образце </a:t>
            </a:r>
            <a:r>
              <a:rPr lang="ru-RU" dirty="0"/>
              <a:t>заполнены карбонатом, преимущественно кальцитом.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13094" y="260648"/>
            <a:ext cx="2000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Алевролит (обр.3)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4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94" y="131526"/>
            <a:ext cx="2840982" cy="281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1"/>
            <a:ext cx="27559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3968" y="2875002"/>
            <a:ext cx="881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1200" dirty="0"/>
              <a:t>Николи Х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84103" y="2963018"/>
            <a:ext cx="793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Николи </a:t>
            </a:r>
            <a:r>
              <a:rPr lang="en-US" sz="1200" dirty="0"/>
              <a:t>II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3232635"/>
            <a:ext cx="6156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Рис.12 </a:t>
            </a:r>
            <a:r>
              <a:rPr lang="ru-RU" sz="1400" dirty="0"/>
              <a:t>(шлиф 6-1) Контакт кварцевой жилы и серицит-хлоритового сланца.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6888" y="3863010"/>
            <a:ext cx="2160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целом порода имеет </a:t>
            </a:r>
            <a:r>
              <a:rPr lang="ru-RU" dirty="0" err="1"/>
              <a:t>гранолепидобластовую</a:t>
            </a:r>
            <a:r>
              <a:rPr lang="ru-RU" dirty="0"/>
              <a:t> структуру основной ткани. Текстура </a:t>
            </a:r>
            <a:r>
              <a:rPr lang="ru-RU" dirty="0" smtClean="0"/>
              <a:t>сланцеватая.</a:t>
            </a: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86" y="3540411"/>
            <a:ext cx="2871787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31" y="3546762"/>
            <a:ext cx="283527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84132" y="6216937"/>
            <a:ext cx="54330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Рис.13 </a:t>
            </a:r>
            <a:r>
              <a:rPr lang="ru-RU" sz="1400" dirty="0"/>
              <a:t>(шлиф 6-1) Зерна кварца в серицит-хлоритовой массе.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0632" y="1369664"/>
            <a:ext cx="2235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Жила кварцевая, мономинеральная (</a:t>
            </a:r>
            <a:r>
              <a:rPr lang="ru-RU" dirty="0" smtClean="0"/>
              <a:t>рис.12), </a:t>
            </a:r>
            <a:r>
              <a:rPr lang="ru-RU" dirty="0"/>
              <a:t>с развитым по трещинам рудным минералом (</a:t>
            </a:r>
            <a:r>
              <a:rPr lang="ru-RU" dirty="0" smtClean="0"/>
              <a:t>лимонит)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18159" y="332656"/>
            <a:ext cx="2257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Серицит-хлоритовый сланец (обр. 6-1)</a:t>
            </a:r>
          </a:p>
        </p:txBody>
      </p:sp>
    </p:spTree>
    <p:extLst>
      <p:ext uri="{BB962C8B-B14F-4D97-AF65-F5344CB8AC3E}">
        <p14:creationId xmlns:p14="http://schemas.microsoft.com/office/powerpoint/2010/main" val="15473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26064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Кварц-серицитовый сланец с биотитом (обр.6).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32" y="788391"/>
            <a:ext cx="2664296" cy="251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40" y="748973"/>
            <a:ext cx="2736027" cy="257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59938" y="3339278"/>
            <a:ext cx="865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 Николи Х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04630" y="3326110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1200" dirty="0"/>
              <a:t>Николи </a:t>
            </a:r>
            <a:r>
              <a:rPr lang="en-US" sz="1200" dirty="0" smtClean="0"/>
              <a:t>II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48039" y="3308500"/>
            <a:ext cx="2663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Рис.14(шлиф </a:t>
            </a:r>
            <a:r>
              <a:rPr lang="ru-RU" sz="1400" dirty="0"/>
              <a:t>6) Кварц, серицит.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626" y="3695442"/>
            <a:ext cx="2808311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53" y="3667611"/>
            <a:ext cx="2719387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93354" y="6169605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Рис.15 </a:t>
            </a:r>
            <a:r>
              <a:rPr lang="ru-RU" sz="1400" dirty="0"/>
              <a:t>(шлиф 6) Биотит, лимонит в кварцево-серицитовой массе.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551705" y="1268760"/>
            <a:ext cx="2232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Крупные зерна кварца занимают около 50% общего объема породы. Кварц мелкозернистый, вытянутой формы</a:t>
            </a:r>
          </a:p>
          <a:p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88224" y="3760430"/>
            <a:ext cx="2376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Пространство между зернами заполнено рудным веществом (</a:t>
            </a:r>
            <a:r>
              <a:rPr lang="ru-RU" sz="1600" dirty="0" smtClean="0"/>
              <a:t>лимонит). </a:t>
            </a:r>
            <a:r>
              <a:rPr lang="ru-RU" sz="1600" dirty="0"/>
              <a:t>Структура основной массы лепидогранобластовая за счет чешуек </a:t>
            </a:r>
            <a:r>
              <a:rPr lang="ru-RU" sz="1600" dirty="0" smtClean="0"/>
              <a:t>слюды и зерен кварца. Текстура сланцеватая.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843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292006"/>
            <a:ext cx="4511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Серицит-хлорит-кварцевый сланец (обр.7).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3312368" cy="327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27160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3768" y="4175978"/>
            <a:ext cx="837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Николи </a:t>
            </a:r>
            <a:r>
              <a:rPr lang="en-US" sz="1200" dirty="0"/>
              <a:t>II 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49298" y="4149080"/>
            <a:ext cx="847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Николи Х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4452977"/>
            <a:ext cx="6408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Рис.16 </a:t>
            </a:r>
            <a:r>
              <a:rPr lang="ru-RU" sz="1400" dirty="0"/>
              <a:t>(шлиф 7) Серицит-хлоритовая масса с зернами кварца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5805264"/>
            <a:ext cx="67279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Текстура сланцеватая, структура породы </a:t>
            </a:r>
            <a:r>
              <a:rPr lang="ru-RU" sz="1600" dirty="0" err="1"/>
              <a:t>гранолепидобластовая</a:t>
            </a:r>
            <a:r>
              <a:rPr lang="ru-RU" sz="1600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75656" y="4869160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Образец состоит преимущественно из мелкочешуйчатого серицита </a:t>
            </a:r>
            <a:r>
              <a:rPr lang="ru-RU" sz="1600" dirty="0" smtClean="0"/>
              <a:t>, хлорита, кварца и рудных минералов, таких как магнетит, пирит и лимонит.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564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332656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Тектоническая брекчия (обр.8)</a:t>
            </a:r>
          </a:p>
          <a:p>
            <a:r>
              <a:rPr lang="ru-RU" i="1" dirty="0"/>
              <a:t>        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78987"/>
            <a:ext cx="2376264" cy="22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1008356"/>
            <a:ext cx="2326755" cy="218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7704" y="3189794"/>
            <a:ext cx="837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Николи </a:t>
            </a:r>
            <a:r>
              <a:rPr lang="en-US" sz="1200" dirty="0"/>
              <a:t>II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14330" y="3188415"/>
            <a:ext cx="8258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Николи </a:t>
            </a:r>
            <a:r>
              <a:rPr lang="en-US" sz="1200" dirty="0"/>
              <a:t>X</a:t>
            </a:r>
            <a:endParaRPr lang="ru-RU" sz="12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22" y="3861048"/>
            <a:ext cx="2364407" cy="228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86" y="3861047"/>
            <a:ext cx="2312903" cy="228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80592" y="3486984"/>
            <a:ext cx="46310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Рис.17 </a:t>
            </a:r>
            <a:r>
              <a:rPr lang="ru-RU" sz="1400" dirty="0"/>
              <a:t>(шлиф 8) Обломки кварца в серицитовой массе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17511" y="6286830"/>
            <a:ext cx="46310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Рис.118 </a:t>
            </a:r>
            <a:r>
              <a:rPr lang="ru-RU" sz="1400" dirty="0"/>
              <a:t>(шлиф 8) </a:t>
            </a:r>
            <a:r>
              <a:rPr lang="ru-RU" sz="1400" dirty="0" smtClean="0"/>
              <a:t>Магнетит, серицит, кварц.</a:t>
            </a:r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961389" y="3986309"/>
            <a:ext cx="24990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Структура породы обломочная, текстура </a:t>
            </a:r>
            <a:r>
              <a:rPr lang="ru-RU" dirty="0" err="1"/>
              <a:t>брекчиевая</a:t>
            </a:r>
            <a:r>
              <a:rPr lang="ru-RU" dirty="0"/>
              <a:t>. Обломки породы различной формы, от 3 до5 мм.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90642" y="1028200"/>
            <a:ext cx="30018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Обломки представлены </a:t>
            </a:r>
            <a:r>
              <a:rPr lang="ru-RU" dirty="0" smtClean="0"/>
              <a:t>кварцем. </a:t>
            </a:r>
            <a:r>
              <a:rPr lang="ru-RU" dirty="0"/>
              <a:t>В цементирующей массе также встречаются зерна кварца, </a:t>
            </a:r>
            <a:r>
              <a:rPr lang="ru-RU" dirty="0" smtClean="0"/>
              <a:t>серицит - и хлорит. Присутствуют магнетит и пирит.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7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7024824" cy="197700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1400" dirty="0" smtClean="0"/>
              <a:t>Газово-жидкие включения неравномерно </a:t>
            </a:r>
            <a:r>
              <a:rPr lang="ru-RU" sz="1400" dirty="0"/>
              <a:t>распространены по площади образца, чаше всего встречаются в зонах пересечения трещин. Включения имеют четкие границы, имеют преимущественно эллипсовидную (</a:t>
            </a:r>
            <a:r>
              <a:rPr lang="ru-RU" sz="1400" dirty="0" smtClean="0"/>
              <a:t>рис.19) </a:t>
            </a:r>
            <a:r>
              <a:rPr lang="ru-RU" sz="1400" dirty="0"/>
              <a:t>или округлую форму, так же присутствуют редкие включения частично ограненной формы (</a:t>
            </a:r>
            <a:r>
              <a:rPr lang="ru-RU" sz="1400" dirty="0" smtClean="0"/>
              <a:t>рис.20). 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404664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Термобарогеохимические</a:t>
            </a:r>
            <a:r>
              <a:rPr lang="ru-RU" sz="2800" b="1" dirty="0"/>
              <a:t> исследование газово-жидких включений в кварце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564904"/>
            <a:ext cx="341954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6046"/>
            <a:ext cx="3456384" cy="309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4800" y="5662117"/>
            <a:ext cx="3673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Рис. </a:t>
            </a:r>
            <a:r>
              <a:rPr lang="ru-RU" sz="1200" dirty="0" smtClean="0"/>
              <a:t>19 </a:t>
            </a:r>
            <a:r>
              <a:rPr lang="ru-RU" sz="1200" dirty="0"/>
              <a:t>Газово-жидкие включения эллипсовидной формы.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5708282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Рис.20 </a:t>
            </a:r>
            <a:r>
              <a:rPr lang="ru-RU" sz="1200" dirty="0"/>
              <a:t>Газово-жидкие включения в кварце округлой и полу-ограненной формы.</a:t>
            </a:r>
          </a:p>
        </p:txBody>
      </p:sp>
    </p:spTree>
    <p:extLst>
      <p:ext uri="{BB962C8B-B14F-4D97-AF65-F5344CB8AC3E}">
        <p14:creationId xmlns:p14="http://schemas.microsoft.com/office/powerpoint/2010/main" val="40193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749808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Цели и задачи работы: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47800"/>
            <a:ext cx="7818072" cy="4800600"/>
          </a:xfrm>
        </p:spPr>
        <p:txBody>
          <a:bodyPr>
            <a:normAutofit fontScale="92500" lnSpcReduction="20000"/>
          </a:bodyPr>
          <a:lstStyle/>
          <a:p>
            <a:pPr marL="273050" indent="-1588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Главной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целью дипломной работы являлось определение минерального состава и текстурно-структурных характеристик вмещающих пород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Григорьевского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участка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3050" indent="-1588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Для достижения цели решены следующие задачи:</a:t>
            </a:r>
          </a:p>
          <a:p>
            <a:pPr marL="273050" indent="-1588"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785812" indent="-514350"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Изучение геологического строения участка по материалам предшественников</a:t>
            </a:r>
          </a:p>
          <a:p>
            <a:pPr marL="785812" indent="-514350"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Отбор эталонной коллекции образцов.</a:t>
            </a:r>
          </a:p>
          <a:p>
            <a:pPr marL="785812" indent="-514350"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Макро и микроскопическое изучение пород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чапской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, орловской и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сухопитской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серий.</a:t>
            </a:r>
          </a:p>
          <a:p>
            <a:pPr marL="785812" indent="-514350">
              <a:buAutoNum type="arabicPeriod"/>
            </a:pP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Термобарогеохимическое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исследование газово-жидких включений в кварце.</a:t>
            </a:r>
          </a:p>
          <a:p>
            <a:pPr marL="785812" indent="-514350">
              <a:buAutoNum type="arabicPeriod"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273050" indent="-1588"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93" y="1168658"/>
            <a:ext cx="6417678" cy="432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55172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/>
              <a:t>Рис.21 </a:t>
            </a:r>
            <a:r>
              <a:rPr lang="ru-RU" sz="1200" dirty="0"/>
              <a:t>(обр.9.3) Гистограмма температуры гомогенизации флюидных включений в кварце.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88640"/>
            <a:ext cx="74888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 </a:t>
            </a:r>
            <a:r>
              <a:rPr lang="ru-RU" sz="1600" dirty="0"/>
              <a:t>гистограмме гомогенизации </a:t>
            </a:r>
            <a:r>
              <a:rPr lang="ru-RU" sz="1600" dirty="0" smtClean="0"/>
              <a:t>отображены </a:t>
            </a:r>
            <a:r>
              <a:rPr lang="ru-RU" sz="1600" dirty="0"/>
              <a:t>три области температурных значений, которые соответствуют различным этапам  образования кварцевой жилы </a:t>
            </a:r>
          </a:p>
        </p:txBody>
      </p:sp>
    </p:spTree>
    <p:extLst>
      <p:ext uri="{BB962C8B-B14F-4D97-AF65-F5344CB8AC3E}">
        <p14:creationId xmlns:p14="http://schemas.microsoft.com/office/powerpoint/2010/main" val="20842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620688"/>
            <a:ext cx="6736792" cy="556675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       Область </a:t>
            </a:r>
            <a:r>
              <a:rPr lang="ru-RU" dirty="0"/>
              <a:t>значений I – низкотемпературные включения, с диапазоном температур от 140 до 165 °С. Из общего количества низкотемпературных включений (8 значений),  50% имеют наиболее высокую T гом. от 160 до 165 °С.  Данные включения по форме, размерам и расположению являются вторичными, и не связаны с рудообразованием.</a:t>
            </a:r>
          </a:p>
          <a:p>
            <a:r>
              <a:rPr lang="ru-RU" dirty="0"/>
              <a:t>        Область значений II- среднетемпературные включения, с диапазоном температур от 175 до 220 °С. Из общего количества среднетемпературных включений (24 значения), 41% имеет наиболее высокую Т гом (10 значений мах) от 200 до 220 °С.</a:t>
            </a:r>
          </a:p>
          <a:p>
            <a:r>
              <a:rPr lang="ru-RU" dirty="0"/>
              <a:t>        Область значений III – высокотемпературные включения, с диапазоном температур от 225 до 250 °С. Из общего количества высокотемпературных включений (10 значений), 66% имеют наиболее высокую Т гом. (4 значения мах) от 245 до 250 °С</a:t>
            </a:r>
            <a:r>
              <a:rPr lang="ru-RU" dirty="0" smtClean="0"/>
              <a:t>.</a:t>
            </a:r>
          </a:p>
          <a:p>
            <a:r>
              <a:rPr lang="ru-RU" dirty="0"/>
              <a:t>        Таким образом, преобладающее количество газово-жидких включений в кварце относятся к среднетемпературным включениям,  образованных в диапазоне температур от 175 до 220 °С, из которых 41% образован в температурном интервале 200-215 °С.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7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3064384" cy="70640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10. Заключение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836712"/>
            <a:ext cx="7920880" cy="6336704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sz="1600" dirty="0"/>
              <a:t>1. В результате текстурного анализа вмещающих пород </a:t>
            </a:r>
            <a:r>
              <a:rPr lang="ru-RU" sz="1600" dirty="0" err="1"/>
              <a:t>Григорьевского</a:t>
            </a:r>
            <a:r>
              <a:rPr lang="ru-RU" sz="1600" dirty="0"/>
              <a:t> участка выделены следующие </a:t>
            </a:r>
            <a:r>
              <a:rPr lang="ru-RU" sz="1600" dirty="0" err="1" smtClean="0"/>
              <a:t>макротекстуры</a:t>
            </a:r>
            <a:r>
              <a:rPr lang="ru-RU" sz="1600" dirty="0"/>
              <a:t>: </a:t>
            </a:r>
            <a:r>
              <a:rPr lang="ru-RU" sz="1600" dirty="0" smtClean="0"/>
              <a:t> </a:t>
            </a:r>
            <a:r>
              <a:rPr lang="ru-RU" sz="1600" dirty="0"/>
              <a:t>м</a:t>
            </a:r>
            <a:r>
              <a:rPr lang="ru-RU" sz="1600" dirty="0" smtClean="0"/>
              <a:t>ассивные </a:t>
            </a:r>
            <a:r>
              <a:rPr lang="ru-RU" sz="1600" dirty="0"/>
              <a:t>,</a:t>
            </a:r>
            <a:r>
              <a:rPr lang="ru-RU" sz="1600" dirty="0" err="1" smtClean="0"/>
              <a:t>ланцеватые</a:t>
            </a:r>
            <a:r>
              <a:rPr lang="ru-RU" sz="1600" dirty="0"/>
              <a:t>, </a:t>
            </a:r>
            <a:r>
              <a:rPr lang="ru-RU" sz="1600" dirty="0" err="1"/>
              <a:t>брекчиевые</a:t>
            </a:r>
            <a:r>
              <a:rPr lang="ru-RU" sz="1600" dirty="0"/>
              <a:t> и </a:t>
            </a:r>
            <a:r>
              <a:rPr lang="ru-RU" sz="1600" dirty="0" smtClean="0"/>
              <a:t>слоистые.</a:t>
            </a:r>
            <a:endParaRPr lang="ru-RU" sz="1600" dirty="0"/>
          </a:p>
          <a:p>
            <a:pPr marL="82296" indent="0">
              <a:buNone/>
            </a:pPr>
            <a:r>
              <a:rPr lang="ru-RU" sz="1600" dirty="0"/>
              <a:t>2. Установлены минеральный состав и структурные особенности вмещающих пород </a:t>
            </a:r>
            <a:r>
              <a:rPr lang="ru-RU" sz="1600" dirty="0" err="1"/>
              <a:t>Григорьевского</a:t>
            </a:r>
            <a:r>
              <a:rPr lang="ru-RU" sz="1600" dirty="0"/>
              <a:t> участка: </a:t>
            </a:r>
          </a:p>
          <a:p>
            <a:r>
              <a:rPr lang="ru-RU" sz="1600" dirty="0"/>
              <a:t>- </a:t>
            </a:r>
            <a:r>
              <a:rPr lang="ru-RU" sz="1600" i="1" dirty="0"/>
              <a:t>песчаников</a:t>
            </a:r>
            <a:r>
              <a:rPr lang="ru-RU" sz="1600" dirty="0"/>
              <a:t> среднезернистой и крупнозернистой структуры, массивной текстуры, представленных зернами кварца и кварцевым цементом, а также лимонитом, заполняющим трещины. </a:t>
            </a:r>
            <a:endParaRPr lang="ru-RU" sz="1600" dirty="0" smtClean="0"/>
          </a:p>
          <a:p>
            <a:r>
              <a:rPr lang="ru-RU" sz="1600" dirty="0" smtClean="0"/>
              <a:t>- </a:t>
            </a:r>
            <a:r>
              <a:rPr lang="ru-RU" sz="1600" i="1" dirty="0"/>
              <a:t>алевролитов</a:t>
            </a:r>
            <a:r>
              <a:rPr lang="ru-RU" sz="1600" dirty="0"/>
              <a:t> тонкозернистой структуры, слоистой текстуры, представленных кварцем и серицитом в преобладающем количестве, кальцитом, заполняющим трещины и выполняющим отдельные прожилки.</a:t>
            </a:r>
          </a:p>
          <a:p>
            <a:r>
              <a:rPr lang="ru-RU" sz="1600" dirty="0"/>
              <a:t>- </a:t>
            </a:r>
            <a:r>
              <a:rPr lang="ru-RU" sz="1600" i="1" dirty="0"/>
              <a:t>серицит-хлоритовые сланцы</a:t>
            </a:r>
            <a:r>
              <a:rPr lang="ru-RU" sz="1600" dirty="0"/>
              <a:t> </a:t>
            </a:r>
            <a:r>
              <a:rPr lang="ru-RU" sz="1600" dirty="0" smtClean="0"/>
              <a:t> </a:t>
            </a:r>
            <a:r>
              <a:rPr lang="ru-RU" sz="1600" dirty="0" err="1"/>
              <a:t>гранолепидобластовой</a:t>
            </a:r>
            <a:r>
              <a:rPr lang="ru-RU" sz="1600" dirty="0"/>
              <a:t> </a:t>
            </a:r>
            <a:r>
              <a:rPr lang="ru-RU" sz="1600" dirty="0" smtClean="0"/>
              <a:t>структуры </a:t>
            </a:r>
            <a:r>
              <a:rPr lang="ru-RU" sz="1600" dirty="0"/>
              <a:t>основной ткани и сланцеватой текстурой. Представлены серицитом, хлоритом, в меньшем количестве - кварцем, биотитом и </a:t>
            </a:r>
            <a:r>
              <a:rPr lang="ru-RU" sz="1600" dirty="0" smtClean="0"/>
              <a:t>лимонитом</a:t>
            </a:r>
            <a:r>
              <a:rPr lang="ru-RU" sz="1600" dirty="0"/>
              <a:t>.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- </a:t>
            </a:r>
            <a:r>
              <a:rPr lang="ru-RU" sz="1600" i="1" dirty="0"/>
              <a:t>кварц-серицитовые сланцы</a:t>
            </a:r>
            <a:r>
              <a:rPr lang="ru-RU" sz="1600" dirty="0"/>
              <a:t>  </a:t>
            </a:r>
            <a:r>
              <a:rPr lang="ru-RU" sz="1600" dirty="0" smtClean="0"/>
              <a:t>структуры</a:t>
            </a:r>
            <a:r>
              <a:rPr lang="ru-RU" sz="1600" dirty="0"/>
              <a:t>, сланцеватой текстуры. Представлены кварцем, серицитом, биотитом, акцессорным магнетитом, а так же лимонитом, заполняющим </a:t>
            </a:r>
            <a:r>
              <a:rPr lang="ru-RU" sz="1600" dirty="0" err="1"/>
              <a:t>межзерновое</a:t>
            </a:r>
            <a:r>
              <a:rPr lang="ru-RU" sz="1600" dirty="0"/>
              <a:t> пространство.</a:t>
            </a:r>
          </a:p>
          <a:p>
            <a:r>
              <a:rPr lang="ru-RU" sz="1600" i="1" dirty="0"/>
              <a:t>- серицит-хлорит-кварцевые сланцы </a:t>
            </a:r>
            <a:r>
              <a:rPr lang="ru-RU" sz="1600" dirty="0" err="1"/>
              <a:t>гранолепидобластовой</a:t>
            </a:r>
            <a:r>
              <a:rPr lang="ru-RU" sz="1600" dirty="0"/>
              <a:t> структуры и сланцеватой текстуры, представлены серицитом, хлоритом, кварцем и рудными минералами (пиритом и магнетитом) в небольшом количестве. </a:t>
            </a:r>
            <a:endParaRPr lang="ru-RU" sz="1600" dirty="0" smtClean="0"/>
          </a:p>
          <a:p>
            <a:r>
              <a:rPr lang="ru-RU" sz="1600" i="1" dirty="0" smtClean="0"/>
              <a:t>- </a:t>
            </a:r>
            <a:r>
              <a:rPr lang="ru-RU" sz="1600" i="1" dirty="0"/>
              <a:t>тектонические брекчии  </a:t>
            </a:r>
            <a:r>
              <a:rPr lang="ru-RU" sz="1600" dirty="0"/>
              <a:t>обломочной структуры и </a:t>
            </a:r>
            <a:r>
              <a:rPr lang="ru-RU" sz="1600" dirty="0" err="1"/>
              <a:t>брекчиевой</a:t>
            </a:r>
            <a:r>
              <a:rPr lang="ru-RU" sz="1600" dirty="0"/>
              <a:t> текстуры, состоящих преимущественно из кварца, серицита и хлорита, с заметным замещением гематита по пириту и развитой </a:t>
            </a:r>
            <a:r>
              <a:rPr lang="ru-RU" sz="1600" dirty="0" err="1"/>
              <a:t>лимонитизацией</a:t>
            </a:r>
            <a:r>
              <a:rPr lang="ru-RU" sz="1600" dirty="0"/>
              <a:t> по трещинам</a:t>
            </a:r>
            <a:r>
              <a:rPr lang="ru-RU" sz="1600" dirty="0" smtClean="0"/>
              <a:t>.</a:t>
            </a:r>
            <a:r>
              <a:rPr lang="ru-RU" sz="1600" dirty="0"/>
              <a:t> </a:t>
            </a:r>
          </a:p>
          <a:p>
            <a:pPr marL="82296" indent="0">
              <a:buNone/>
            </a:pPr>
            <a:r>
              <a:rPr lang="ru-RU" sz="1600" dirty="0" smtClean="0"/>
              <a:t>3</a:t>
            </a:r>
            <a:r>
              <a:rPr lang="ru-RU" sz="1600" dirty="0"/>
              <a:t>. Определена температура гомогенизации флюидных включений в кварце и построена гистограмма гомогенизации, на которой выделены три области значений температур</a:t>
            </a:r>
            <a:r>
              <a:rPr lang="ru-RU" sz="1600" dirty="0" smtClean="0"/>
              <a:t>:</a:t>
            </a:r>
          </a:p>
          <a:p>
            <a:r>
              <a:rPr lang="ru-RU" sz="1600" i="1" dirty="0"/>
              <a:t>- Область значений </a:t>
            </a:r>
            <a:r>
              <a:rPr lang="en-US" sz="1600" i="1" dirty="0"/>
              <a:t>I</a:t>
            </a:r>
            <a:r>
              <a:rPr lang="ru-RU" sz="1600" dirty="0"/>
              <a:t> – низкотемпературные включения, с диапазоном температур от 140 до 165 °С.</a:t>
            </a:r>
          </a:p>
          <a:p>
            <a:r>
              <a:rPr lang="ru-RU" sz="1600" i="1" dirty="0"/>
              <a:t>- Область значений </a:t>
            </a:r>
            <a:r>
              <a:rPr lang="en-US" sz="1600" i="1" dirty="0"/>
              <a:t>II</a:t>
            </a:r>
            <a:r>
              <a:rPr lang="ru-RU" sz="1600" dirty="0"/>
              <a:t>- среднетемпературные включения, с диапазоном температур от 175 до 220 °С.</a:t>
            </a:r>
          </a:p>
          <a:p>
            <a:r>
              <a:rPr lang="ru-RU" sz="1600" i="1" dirty="0"/>
              <a:t>- Область значений </a:t>
            </a:r>
            <a:r>
              <a:rPr lang="en-US" sz="1600" i="1" dirty="0"/>
              <a:t>III</a:t>
            </a:r>
            <a:r>
              <a:rPr lang="ru-RU" sz="1600" dirty="0"/>
              <a:t> – высокотемпературные включения, с диапазоном температур от 225 до 250 °С.</a:t>
            </a:r>
          </a:p>
          <a:p>
            <a:endParaRPr lang="ru-RU" sz="1600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528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4414" y="214290"/>
            <a:ext cx="7606058" cy="371477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При написании работы были использованы материалы и консультации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д. г.-</a:t>
            </a:r>
            <a:r>
              <a:rPr lang="ru-RU" sz="3200" dirty="0" err="1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м.н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.  Белогуб Е. В.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 к. г.-</a:t>
            </a:r>
            <a:r>
              <a:rPr lang="ru-RU" sz="3200" dirty="0" err="1">
                <a:solidFill>
                  <a:schemeClr val="accent4">
                    <a:lumMod val="75000"/>
                  </a:schemeClr>
                </a:solidFill>
              </a:rPr>
              <a:t>м.н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Л.Я. Кабановой,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к. г.-</a:t>
            </a:r>
            <a:r>
              <a:rPr lang="ru-RU" sz="3200" dirty="0" err="1">
                <a:solidFill>
                  <a:schemeClr val="accent4">
                    <a:lumMod val="75000"/>
                  </a:schemeClr>
                </a:solidFill>
              </a:rPr>
              <a:t>м.н.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</a:rPr>
              <a:t>А.М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ru-RU" sz="3200" dirty="0" err="1">
                <a:solidFill>
                  <a:schemeClr val="accent4">
                    <a:lumMod val="75000"/>
                  </a:schemeClr>
                </a:solidFill>
              </a:rPr>
              <a:t>Юминова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г.-</a:t>
            </a:r>
            <a:r>
              <a:rPr lang="ru-RU" sz="3200" dirty="0" err="1">
                <a:solidFill>
                  <a:schemeClr val="accent4">
                    <a:lumMod val="75000"/>
                  </a:schemeClr>
                </a:solidFill>
              </a:rPr>
              <a:t>м.н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</a:rPr>
              <a:t>Синяковская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 И.В.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Всем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перечисленным специалистам автор выражает искреннюю признательность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YweX\Фото\9 рота\2_Первый лагерь (9.07-13.08)\DSC00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2852936"/>
            <a:ext cx="749808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Спасибо за внимание!</a:t>
            </a:r>
            <a:endParaRPr lang="ru-RU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3575320" cy="850106"/>
          </a:xfrm>
        </p:spPr>
        <p:txBody>
          <a:bodyPr/>
          <a:lstStyle/>
          <a:p>
            <a:r>
              <a:rPr lang="ru-RU" dirty="0" smtClean="0"/>
              <a:t>Район работ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899592" y="1124744"/>
            <a:ext cx="4392488" cy="5304652"/>
          </a:xfrm>
        </p:spPr>
        <p:txBody>
          <a:bodyPr>
            <a:normAutofit fontScale="85000" lnSpcReduction="20000"/>
          </a:bodyPr>
          <a:lstStyle/>
          <a:p>
            <a:r>
              <a:rPr lang="ru-RU" sz="2300" b="1" dirty="0" smtClean="0"/>
              <a:t>Северо-Енисейский район</a:t>
            </a:r>
            <a:r>
              <a:rPr lang="ru-RU" sz="2300" dirty="0" smtClean="0"/>
              <a:t> расположен на правом берегу Енисея на </a:t>
            </a:r>
            <a:r>
              <a:rPr lang="ru-RU" sz="2300" dirty="0" err="1" smtClean="0"/>
              <a:t>Средне-Сибирском</a:t>
            </a:r>
            <a:r>
              <a:rPr lang="ru-RU" sz="2300" dirty="0" smtClean="0"/>
              <a:t> плоскогорье в центральной части Енисейского кряжа. На западе и юге граничит с </a:t>
            </a:r>
            <a:r>
              <a:rPr lang="ru-RU" sz="2300" dirty="0" err="1" smtClean="0"/>
              <a:t>Мотыгинским</a:t>
            </a:r>
            <a:r>
              <a:rPr lang="ru-RU" sz="2300" dirty="0" smtClean="0"/>
              <a:t> и Енисейским районами, с востока и севера — с Эвенкийским районом. Геологическое строение площади сложное, обнаженность слабая.</a:t>
            </a:r>
          </a:p>
          <a:p>
            <a:r>
              <a:rPr lang="ru-RU" sz="2300" dirty="0" smtClean="0"/>
              <a:t>В данном районе выполнялись следующие виды работ: прохождение геолого-поисковых маршрутов, проведение литохимического опробования по вторичным ореолам рассеяния, составление карты фактов и ведение реестра проб. В маршрутах отбирались </a:t>
            </a:r>
            <a:r>
              <a:rPr lang="ru-RU" sz="2300" dirty="0" err="1" smtClean="0"/>
              <a:t>сколковые</a:t>
            </a:r>
            <a:r>
              <a:rPr lang="ru-RU" sz="2300" dirty="0" smtClean="0"/>
              <a:t> пробы из всех окварцованных, </a:t>
            </a:r>
            <a:r>
              <a:rPr lang="ru-RU" sz="2300" dirty="0" err="1" smtClean="0"/>
              <a:t>сульфидизированных</a:t>
            </a:r>
            <a:r>
              <a:rPr lang="ru-RU" sz="2300" dirty="0" smtClean="0"/>
              <a:t> пород.</a:t>
            </a:r>
          </a:p>
          <a:p>
            <a:endParaRPr lang="ru-RU" sz="23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5122" name="Picture 2" descr="C:\Users\YweX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64518"/>
            <a:ext cx="3637012" cy="57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7498080" cy="1143000"/>
          </a:xfrm>
        </p:spPr>
        <p:txBody>
          <a:bodyPr/>
          <a:lstStyle/>
          <a:p>
            <a:r>
              <a:rPr lang="ru-RU" dirty="0" smtClean="0"/>
              <a:t> Методика исследований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1124744"/>
            <a:ext cx="7992888" cy="5518966"/>
          </a:xfrm>
        </p:spPr>
        <p:txBody>
          <a:bodyPr>
            <a:noAutofit/>
          </a:bodyPr>
          <a:lstStyle/>
          <a:p>
            <a:r>
              <a:rPr lang="ru-RU" sz="1600" i="1" dirty="0"/>
              <a:t>Отбор проб</a:t>
            </a:r>
            <a:endParaRPr lang="ru-RU" sz="1600" dirty="0"/>
          </a:p>
          <a:p>
            <a:pPr marL="82296" indent="0">
              <a:buNone/>
            </a:pPr>
            <a:r>
              <a:rPr lang="ru-RU" sz="1600" dirty="0"/>
              <a:t>Отбор проб из естественных обнажений проводился путем точечной отбойки 5-8 сколков </a:t>
            </a:r>
            <a:r>
              <a:rPr lang="ru-RU" sz="1600" dirty="0" smtClean="0"/>
              <a:t>породы </a:t>
            </a:r>
            <a:r>
              <a:rPr lang="ru-RU" sz="1600" dirty="0"/>
              <a:t>по нерегулярной сети при проведении </a:t>
            </a:r>
            <a:r>
              <a:rPr lang="ru-RU" sz="1600" dirty="0" smtClean="0"/>
              <a:t>маршрутов.</a:t>
            </a:r>
            <a:r>
              <a:rPr lang="ru-RU" sz="1600" dirty="0"/>
              <a:t> По данной методике было отобрано 16 проб  вмещающих </a:t>
            </a:r>
            <a:r>
              <a:rPr lang="ru-RU" sz="1600" dirty="0" smtClean="0"/>
              <a:t>пород.</a:t>
            </a:r>
          </a:p>
          <a:p>
            <a:r>
              <a:rPr lang="ru-RU" sz="1600" i="1" dirty="0" smtClean="0"/>
              <a:t>Текстурно-структурный метод</a:t>
            </a:r>
            <a:endParaRPr lang="ru-RU" sz="1600" dirty="0"/>
          </a:p>
          <a:p>
            <a:pPr marL="82296" indent="0">
              <a:buNone/>
            </a:pPr>
            <a:r>
              <a:rPr lang="ru-RU" sz="1600" dirty="0"/>
              <a:t>Текстурно-структурный метод применен для описания предоставленных образцов, включает определение структур и текстур вмещающих пород </a:t>
            </a:r>
            <a:r>
              <a:rPr lang="ru-RU" sz="1600" dirty="0" err="1"/>
              <a:t>Григорьевского</a:t>
            </a:r>
            <a:r>
              <a:rPr lang="ru-RU" sz="1600" dirty="0"/>
              <a:t> участка. Для достижения этой цели было подготовлено 11 образцов. Образцы предварительно распиливались, одна поверхность пришлифовывалась, фотографировалась</a:t>
            </a:r>
            <a:r>
              <a:rPr lang="ru-RU" sz="1600" dirty="0" smtClean="0"/>
              <a:t>.</a:t>
            </a:r>
          </a:p>
          <a:p>
            <a:r>
              <a:rPr lang="ru-RU" sz="1600" i="1" dirty="0" smtClean="0"/>
              <a:t>Оптический метод</a:t>
            </a:r>
          </a:p>
          <a:p>
            <a:pPr marL="82296" indent="0">
              <a:buNone/>
            </a:pPr>
            <a:r>
              <a:rPr lang="ru-RU" sz="1600" dirty="0"/>
              <a:t>В ходе работы подготовлено и описано 14 шлифов вмещающих пород </a:t>
            </a:r>
            <a:r>
              <a:rPr lang="ru-RU" sz="1600" dirty="0" err="1"/>
              <a:t>Григорьевского</a:t>
            </a:r>
            <a:r>
              <a:rPr lang="ru-RU" sz="1600" dirty="0"/>
              <a:t> участка. Изучение  микроструктур пород и определение минерального состава велось на  микроскопе для проходящего света </a:t>
            </a:r>
            <a:r>
              <a:rPr lang="ru-RU" sz="1600" dirty="0" err="1"/>
              <a:t>Olympus</a:t>
            </a:r>
            <a:r>
              <a:rPr lang="ru-RU" sz="1600" dirty="0"/>
              <a:t> BX-51. Фотографии шлифов сделаны с помощью камеры </a:t>
            </a:r>
            <a:r>
              <a:rPr lang="en-US" sz="1600" dirty="0" err="1"/>
              <a:t>DeltaPix</a:t>
            </a:r>
            <a:r>
              <a:rPr lang="en-US" sz="1600" dirty="0"/>
              <a:t> </a:t>
            </a:r>
            <a:r>
              <a:rPr lang="en-US" sz="1600" dirty="0" err="1"/>
              <a:t>Invenio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i="1" dirty="0" err="1" smtClean="0"/>
              <a:t>Термобарогеохимия</a:t>
            </a:r>
            <a:endParaRPr lang="ru-RU" sz="1600" i="1" dirty="0" smtClean="0"/>
          </a:p>
          <a:p>
            <a:pPr marL="82296" indent="0">
              <a:buNone/>
            </a:pPr>
            <a:r>
              <a:rPr lang="ru-RU" sz="1600" dirty="0"/>
              <a:t>Анализы проводились с использованием </a:t>
            </a:r>
            <a:r>
              <a:rPr lang="ru-RU" sz="1600" dirty="0" err="1"/>
              <a:t>микрокриотермокамеры</a:t>
            </a:r>
            <a:r>
              <a:rPr lang="ru-RU" sz="1600" dirty="0"/>
              <a:t> «</a:t>
            </a:r>
            <a:r>
              <a:rPr lang="en-US" sz="1600" dirty="0" err="1"/>
              <a:t>Linkam</a:t>
            </a:r>
            <a:r>
              <a:rPr lang="ru-RU" sz="1600" dirty="0"/>
              <a:t>» </a:t>
            </a:r>
            <a:r>
              <a:rPr lang="en-US" sz="1600" dirty="0"/>
              <a:t>THMSG</a:t>
            </a:r>
            <a:r>
              <a:rPr lang="ru-RU" sz="1600" dirty="0"/>
              <a:t>-600. Нагрев включений проводился до их полной гомогенизации. Температуры гомогенизации фиксировались в момент исчезновения газового пузырька при нагревании препарата в </a:t>
            </a:r>
            <a:r>
              <a:rPr lang="ru-RU" sz="1600" dirty="0" err="1" smtClean="0"/>
              <a:t>термокамере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746634" cy="11429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Геологическое строение Северо-Енисейского района </a:t>
            </a:r>
            <a:r>
              <a:rPr lang="ru-RU" sz="2400" dirty="0" smtClean="0"/>
              <a:t>(по Н.Ф. Васильеву, А.А. Стороженко, 2011 г.) </a:t>
            </a:r>
            <a:endParaRPr lang="ru-RU" sz="2400" dirty="0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867005"/>
              </p:ext>
            </p:extLst>
          </p:nvPr>
        </p:nvGraphicFramePr>
        <p:xfrm>
          <a:off x="179512" y="1052736"/>
          <a:ext cx="3929090" cy="5304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" name="CorelDRAW" r:id="rId3" imgW="4169520" imgH="5720760" progId="">
                  <p:embed/>
                </p:oleObj>
              </mc:Choice>
              <mc:Fallback>
                <p:oleObj name="CorelDRAW" r:id="rId3" imgW="4169520" imgH="57207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052736"/>
                        <a:ext cx="3929090" cy="53046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Компуха\Desktop\район обозначен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5" y="1124744"/>
            <a:ext cx="5076056" cy="53046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Участок работ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5616" y="1524000"/>
            <a:ext cx="3813574" cy="4619644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Этот участок площадью около 30 км</a:t>
            </a:r>
            <a:r>
              <a:rPr lang="ru-RU" baseline="30000" dirty="0" smtClean="0"/>
              <a:t>2</a:t>
            </a:r>
            <a:r>
              <a:rPr lang="ru-RU" dirty="0" smtClean="0"/>
              <a:t>, примыкающий с северо-востока к рудному полю месторождения Советского, давно считается перспективным на поиски рудного золота. Наиболее весомым основанием для этого является наличие богатых россыпей золота в р. </a:t>
            </a:r>
            <a:r>
              <a:rPr lang="ru-RU" dirty="0" err="1" smtClean="0"/>
              <a:t>Оллонокон</a:t>
            </a:r>
            <a:r>
              <a:rPr lang="ru-RU" dirty="0" smtClean="0"/>
              <a:t> и ее левых притоках (ручьях Васильевском, </a:t>
            </a:r>
            <a:r>
              <a:rPr lang="ru-RU" dirty="0" err="1" smtClean="0"/>
              <a:t>Григорьевском</a:t>
            </a:r>
            <a:r>
              <a:rPr lang="ru-RU" dirty="0" smtClean="0"/>
              <a:t> и Гороховом), дренирующих данный участок и отделенных водоразделом от рудного поля месторождения Советского.</a:t>
            </a:r>
          </a:p>
          <a:p>
            <a:endParaRPr lang="ru-RU" dirty="0"/>
          </a:p>
        </p:txBody>
      </p:sp>
      <p:pic>
        <p:nvPicPr>
          <p:cNvPr id="22530" name="Picture 2" descr="C:\Users\Компуха\Desktop\Рисунок1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357298"/>
            <a:ext cx="3643338" cy="47149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7154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Геолого-</a:t>
            </a:r>
            <a:r>
              <a:rPr lang="ru-RU" sz="2800" dirty="0" err="1" smtClean="0"/>
              <a:t>поисковыый</a:t>
            </a:r>
            <a:r>
              <a:rPr lang="ru-RU" sz="2800" dirty="0" smtClean="0"/>
              <a:t> план участка </a:t>
            </a:r>
            <a:r>
              <a:rPr lang="ru-RU" sz="2800" dirty="0" err="1" smtClean="0"/>
              <a:t>Григорьевский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 (по Н.Ф. Васильеву, 2012 г.) 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4064"/>
            <a:ext cx="367240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YweX\Desktop\обозначе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298" y="1108400"/>
            <a:ext cx="5148064" cy="55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16632"/>
            <a:ext cx="7498080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Разрез по линии А-В </a:t>
            </a:r>
            <a:r>
              <a:rPr lang="ru-RU" sz="2200" dirty="0" smtClean="0"/>
              <a:t>участок </a:t>
            </a:r>
            <a:r>
              <a:rPr lang="ru-RU" sz="2200" dirty="0" err="1" smtClean="0"/>
              <a:t>Григорьевский</a:t>
            </a:r>
            <a:endParaRPr lang="ru-RU" sz="2200" dirty="0"/>
          </a:p>
        </p:txBody>
      </p:sp>
      <p:pic>
        <p:nvPicPr>
          <p:cNvPr id="26626" name="Picture 2" descr="C:\Users\Компуха\Desktop\Разрез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7632848" cy="1656184"/>
          </a:xfrm>
          <a:prstGeom prst="rect">
            <a:avLst/>
          </a:prstGeom>
          <a:noFill/>
        </p:spPr>
      </p:pic>
      <p:pic>
        <p:nvPicPr>
          <p:cNvPr id="6" name="Picture 2" descr="C:\Users\Компуха\Desktop\Рисунок1.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924944"/>
            <a:ext cx="7434284" cy="36724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686922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effectLst/>
              </a:rPr>
              <a:t>Особенности состава и строения  вмещающих пород </a:t>
            </a:r>
            <a:r>
              <a:rPr lang="ru-RU" sz="2400" b="1" dirty="0" err="1">
                <a:effectLst/>
              </a:rPr>
              <a:t>Григорьевского</a:t>
            </a:r>
            <a:r>
              <a:rPr lang="ru-RU" sz="2400" b="1" dirty="0">
                <a:effectLst/>
              </a:rPr>
              <a:t> участка </a:t>
            </a:r>
            <a:r>
              <a:rPr lang="ru-RU" sz="2400" b="1" dirty="0" smtClean="0">
                <a:effectLst/>
              </a:rPr>
              <a:t>( </a:t>
            </a:r>
            <a:r>
              <a:rPr lang="ru-RU" sz="2000" dirty="0" smtClean="0">
                <a:effectLst/>
              </a:rPr>
              <a:t>макроскопическое описание</a:t>
            </a:r>
            <a:r>
              <a:rPr lang="ru-RU" sz="2400" b="1" dirty="0" smtClean="0">
                <a:effectLst/>
              </a:rPr>
              <a:t>)</a:t>
            </a:r>
            <a:endParaRPr lang="ru-RU" sz="2400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2808312" cy="466344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1600" b="1" dirty="0"/>
              <a:t>Массивные</a:t>
            </a:r>
            <a:r>
              <a:rPr lang="ru-RU" sz="1600" dirty="0"/>
              <a:t> текстуры широко распространены среди кварцевых песчаников </a:t>
            </a:r>
            <a:r>
              <a:rPr lang="ru-RU" sz="1600" dirty="0" err="1"/>
              <a:t>Чапской</a:t>
            </a:r>
            <a:r>
              <a:rPr lang="ru-RU" sz="1600" dirty="0"/>
              <a:t> серии Суворовской свиты и </a:t>
            </a:r>
            <a:r>
              <a:rPr lang="ru-RU" sz="1600" dirty="0" err="1" smtClean="0"/>
              <a:t>метапесчаников</a:t>
            </a:r>
            <a:r>
              <a:rPr lang="ru-RU" sz="1600" dirty="0" smtClean="0"/>
              <a:t> Орловской </a:t>
            </a:r>
            <a:r>
              <a:rPr lang="ru-RU" sz="1600" dirty="0"/>
              <a:t>серии.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2040497" cy="303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196753"/>
            <a:ext cx="1998291" cy="301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34938" y="4211031"/>
            <a:ext cx="2900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Рис. </a:t>
            </a:r>
            <a:r>
              <a:rPr lang="ru-RU" sz="1200" dirty="0" smtClean="0"/>
              <a:t>1 </a:t>
            </a:r>
            <a:r>
              <a:rPr lang="ru-RU" sz="1200" dirty="0"/>
              <a:t>(обр. 1а) Жила кварца в песчанике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04247" y="4211031"/>
            <a:ext cx="1802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Рис.2 </a:t>
            </a:r>
            <a:r>
              <a:rPr lang="ru-RU" sz="1200" dirty="0"/>
              <a:t>(обр. 2а) П</a:t>
            </a:r>
            <a:r>
              <a:rPr lang="ru-RU" sz="1200" dirty="0" smtClean="0"/>
              <a:t>есчаник</a:t>
            </a:r>
            <a:endParaRPr lang="ru-RU" sz="1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78850"/>
            <a:ext cx="2232248" cy="271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6292053"/>
            <a:ext cx="2924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Рис.3 </a:t>
            </a:r>
            <a:r>
              <a:rPr lang="ru-RU" sz="1200" dirty="0"/>
              <a:t>(обр. 9-3) Образец кварцевой жилы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4581128"/>
            <a:ext cx="43745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Массивные текстуры характерны и для кварцевых жил, прорывающих толщу пород в различных направлениях по всему </a:t>
            </a:r>
            <a:r>
              <a:rPr lang="ru-RU" sz="1600" dirty="0" smtClean="0"/>
              <a:t>участку </a:t>
            </a:r>
            <a:r>
              <a:rPr lang="ru-RU" sz="1600" dirty="0"/>
              <a:t>В жиле хорошо различимы трещины с кварцевым заполнителем, более мелкой размерности 0.5-1мм. Так же встречаются отдельные крупные зерна кварца размером до 4мм</a:t>
            </a:r>
          </a:p>
        </p:txBody>
      </p:sp>
    </p:spTree>
    <p:extLst>
      <p:ext uri="{BB962C8B-B14F-4D97-AF65-F5344CB8AC3E}">
        <p14:creationId xmlns:p14="http://schemas.microsoft.com/office/powerpoint/2010/main" val="3281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1060</TotalTime>
  <Words>1625</Words>
  <Application>Microsoft Office PowerPoint</Application>
  <PresentationFormat>Экран (4:3)</PresentationFormat>
  <Paragraphs>123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Солнцестояние</vt:lpstr>
      <vt:lpstr>CorelDRAW</vt:lpstr>
      <vt:lpstr>Минеральный состав и текстурно-структурная характеристика вмещающих пород Григорьевского участка (Красноярский край)</vt:lpstr>
      <vt:lpstr>Цели и задачи работы:</vt:lpstr>
      <vt:lpstr>Район работ</vt:lpstr>
      <vt:lpstr> Методика исследований</vt:lpstr>
      <vt:lpstr>Геологическое строение Северо-Енисейского района (по Н.Ф. Васильеву, А.А. Стороженко, 2011 г.) </vt:lpstr>
      <vt:lpstr>Участок работ</vt:lpstr>
      <vt:lpstr>Геолого-поисковыый план участка Григорьевский  (по Н.Ф. Васильеву, 2012 г.) </vt:lpstr>
      <vt:lpstr>Разрез по линии А-В участок Григорьевский</vt:lpstr>
      <vt:lpstr>Особенности состава и строения  вмещающих пород Григорьевского участка ( макроскопическое описание)</vt:lpstr>
      <vt:lpstr>Презентация PowerPoint</vt:lpstr>
      <vt:lpstr>Презентация PowerPoint</vt:lpstr>
      <vt:lpstr>Структуры и минеральный состав вмещающих пород Григорьевского участка (микроскопическое описание)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Заключение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Geofak</dc:creator>
  <cp:lastModifiedBy>YweX</cp:lastModifiedBy>
  <cp:revision>213</cp:revision>
  <dcterms:created xsi:type="dcterms:W3CDTF">2013-05-16T05:36:21Z</dcterms:created>
  <dcterms:modified xsi:type="dcterms:W3CDTF">2013-06-14T04:19:36Z</dcterms:modified>
</cp:coreProperties>
</file>