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65" r:id="rId1"/>
  </p:sldMasterIdLst>
  <p:sldIdLst>
    <p:sldId id="256" r:id="rId2"/>
    <p:sldId id="261" r:id="rId3"/>
    <p:sldId id="285" r:id="rId4"/>
    <p:sldId id="257" r:id="rId5"/>
    <p:sldId id="259" r:id="rId6"/>
    <p:sldId id="292" r:id="rId7"/>
    <p:sldId id="267" r:id="rId8"/>
    <p:sldId id="294" r:id="rId9"/>
    <p:sldId id="286" r:id="rId10"/>
    <p:sldId id="290" r:id="rId11"/>
    <p:sldId id="295" r:id="rId12"/>
    <p:sldId id="274" r:id="rId13"/>
    <p:sldId id="277" r:id="rId14"/>
    <p:sldId id="287" r:id="rId15"/>
    <p:sldId id="291" r:id="rId16"/>
    <p:sldId id="284" r:id="rId17"/>
    <p:sldId id="288" r:id="rId18"/>
    <p:sldId id="280" r:id="rId19"/>
    <p:sldId id="281" r:id="rId20"/>
    <p:sldId id="282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0066"/>
    <a:srgbClr val="FFCC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63" autoAdjust="0"/>
    <p:restoredTop sz="94599" autoAdjust="0"/>
  </p:normalViewPr>
  <p:slideViewPr>
    <p:cSldViewPr>
      <p:cViewPr varScale="1">
        <p:scale>
          <a:sx n="86" d="100"/>
          <a:sy n="86" d="100"/>
        </p:scale>
        <p:origin x="-147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931EE-E53A-420F-A718-34461C3EBE05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96976-415F-4215-B33B-A5B4EBCB04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C510A-962D-42C9-B744-902699346A80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387F9-68AE-4B11-B0AC-96F8B1EF31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1324A-F38B-4384-9732-D1C9141AE53D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3D064-D551-4314-808A-D11801B95E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6307F-4B10-450F-A7B9-669E0267F1AF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4179D-3637-40A6-AB7E-55CE31E171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813C4-055C-42BC-91CD-778423E252FB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F2336-8E61-4906-9A2D-C3CD841E5E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314E5-EB21-4C01-BD0A-2295A16D4A06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A8B56-8A4F-4C58-9B36-2E00020C11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53C35-01E8-4F7A-AAC5-EEB50A4AADF5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D0EFA-6A54-44E0-977B-CA8DC192F4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4EC10-0A57-48E5-B68C-0A72795BF97F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82BCC-2234-4CBF-8270-44F3B59E7C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9C7E9-FEC1-4B54-95E1-4678AB670617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DF2D0-1941-492A-97D7-7984FEBDE9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061BD-9280-45CA-95E5-FDC56C8B42B1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61D92-92A4-4D08-A9D0-6F55382853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C2AAA-9A8A-432D-A08F-63D9178D1BA3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A6AEC-A1DA-4E5D-8BC7-63647EC74D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0D76D25-517D-4265-B8D1-5F9BE4C93FD4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8B90C6-CAEB-4865-BE19-BE892D87C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76" r:id="rId1"/>
    <p:sldLayoutId id="2147484775" r:id="rId2"/>
    <p:sldLayoutId id="2147484774" r:id="rId3"/>
    <p:sldLayoutId id="2147484773" r:id="rId4"/>
    <p:sldLayoutId id="2147484772" r:id="rId5"/>
    <p:sldLayoutId id="2147484771" r:id="rId6"/>
    <p:sldLayoutId id="2147484770" r:id="rId7"/>
    <p:sldLayoutId id="2147484769" r:id="rId8"/>
    <p:sldLayoutId id="2147484768" r:id="rId9"/>
    <p:sldLayoutId id="2147484767" r:id="rId10"/>
    <p:sldLayoutId id="21474847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533400" y="214313"/>
            <a:ext cx="7851775" cy="1343025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ru-RU" sz="2800" b="1" smtClean="0">
                <a:solidFill>
                  <a:srgbClr val="FFFF66"/>
                </a:solidFill>
                <a:latin typeface="Arial" charset="0"/>
              </a:rPr>
              <a:t>Южно-Уральский Государственный Университет</a:t>
            </a:r>
            <a:br>
              <a:rPr lang="ru-RU" sz="2800" b="1" smtClean="0">
                <a:solidFill>
                  <a:srgbClr val="FFFF66"/>
                </a:solidFill>
                <a:latin typeface="Arial" charset="0"/>
              </a:rPr>
            </a:br>
            <a:r>
              <a:rPr lang="ru-RU" sz="2800" b="1" smtClean="0">
                <a:solidFill>
                  <a:srgbClr val="FFFF66"/>
                </a:solidFill>
                <a:latin typeface="Arial" charset="0"/>
              </a:rPr>
              <a:t>Геологический факультет</a:t>
            </a:r>
            <a:r>
              <a:rPr lang="ru-RU" sz="2800" b="1" smtClean="0">
                <a:solidFill>
                  <a:srgbClr val="FFCC00"/>
                </a:solidFill>
                <a:latin typeface="Arial" charset="0"/>
              </a:rPr>
              <a:t/>
            </a:r>
            <a:br>
              <a:rPr lang="ru-RU" sz="2800" b="1" smtClean="0">
                <a:solidFill>
                  <a:srgbClr val="FFCC00"/>
                </a:solidFill>
                <a:latin typeface="Arial" charset="0"/>
              </a:rPr>
            </a:br>
            <a:endParaRPr lang="ru-RU" sz="2800" b="1" smtClean="0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750" y="2060575"/>
            <a:ext cx="8286750" cy="2376488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FFFF66"/>
                </a:solidFill>
                <a:latin typeface="Arial" charset="0"/>
              </a:rPr>
              <a:t>Минералогия руд и вмещающих пород участка Закол </a:t>
            </a:r>
          </a:p>
          <a:p>
            <a:pPr eaLnBrk="1" hangingPunct="1"/>
            <a:r>
              <a:rPr lang="ru-RU" sz="3600" b="1" smtClean="0">
                <a:solidFill>
                  <a:srgbClr val="FFFF66"/>
                </a:solidFill>
                <a:latin typeface="Arial" charset="0"/>
              </a:rPr>
              <a:t>(Коральвеемский рудный узел, Чукотский АО)</a:t>
            </a:r>
            <a:endParaRPr lang="ru-RU" sz="3600" smtClean="0">
              <a:solidFill>
                <a:srgbClr val="FFFF66"/>
              </a:solidFill>
              <a:latin typeface="Arial" charset="0"/>
            </a:endParaRPr>
          </a:p>
        </p:txBody>
      </p:sp>
      <p:sp>
        <p:nvSpPr>
          <p:cNvPr id="13315" name="TextBox 7"/>
          <p:cNvSpPr txBox="1">
            <a:spLocks noChangeArrowheads="1"/>
          </p:cNvSpPr>
          <p:nvPr/>
        </p:nvSpPr>
        <p:spPr bwMode="auto">
          <a:xfrm>
            <a:off x="1403350" y="5084763"/>
            <a:ext cx="757237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2400">
                <a:solidFill>
                  <a:srgbClr val="FFFF66"/>
                </a:solidFill>
              </a:rPr>
              <a:t>Студент Юровский Е. А. МиГео – 402</a:t>
            </a:r>
          </a:p>
          <a:p>
            <a:pPr algn="r"/>
            <a:r>
              <a:rPr lang="ru-RU" sz="2400">
                <a:solidFill>
                  <a:srgbClr val="FFFF66"/>
                </a:solidFill>
              </a:rPr>
              <a:t>Заведующий кафедрой  </a:t>
            </a:r>
            <a:r>
              <a:rPr lang="ru-RU" sz="2400" u="sng">
                <a:solidFill>
                  <a:srgbClr val="FFFF66"/>
                </a:solidFill>
              </a:rPr>
              <a:t>д.г.-м.н. Белогуб Е.В.</a:t>
            </a:r>
            <a:r>
              <a:rPr lang="ru-RU" sz="2400">
                <a:solidFill>
                  <a:srgbClr val="FFFF66"/>
                </a:solidFill>
              </a:rPr>
              <a:t> </a:t>
            </a:r>
          </a:p>
          <a:p>
            <a:pPr algn="r"/>
            <a:r>
              <a:rPr lang="ru-RU" sz="2400">
                <a:solidFill>
                  <a:srgbClr val="FFFF66"/>
                </a:solidFill>
              </a:rPr>
              <a:t>Руководитель  </a:t>
            </a:r>
            <a:r>
              <a:rPr lang="ru-RU" sz="2400" u="sng">
                <a:solidFill>
                  <a:srgbClr val="FFFF66"/>
                </a:solidFill>
              </a:rPr>
              <a:t>к.г.-м.-н._Аюпова Н.Р.</a:t>
            </a:r>
            <a:endParaRPr lang="ru-RU" sz="2400">
              <a:solidFill>
                <a:srgbClr val="FFFF66"/>
              </a:solidFill>
            </a:endParaRPr>
          </a:p>
          <a:p>
            <a:pPr algn="r"/>
            <a:r>
              <a:rPr lang="ru-RU" sz="2400">
                <a:solidFill>
                  <a:srgbClr val="FFFF66"/>
                </a:solidFill>
              </a:rPr>
              <a:t>Рецензент  </a:t>
            </a:r>
            <a:r>
              <a:rPr lang="ru-RU" sz="2400" u="sng">
                <a:solidFill>
                  <a:srgbClr val="FFFF66"/>
                </a:solidFill>
              </a:rPr>
              <a:t>к.г.-м.н. Новоселов А.К.</a:t>
            </a:r>
            <a:endParaRPr lang="ru-RU" sz="2400">
              <a:solidFill>
                <a:srgbClr val="FFFF66"/>
              </a:solidFill>
            </a:endParaRPr>
          </a:p>
          <a:p>
            <a:pPr algn="r">
              <a:lnSpc>
                <a:spcPct val="80000"/>
              </a:lnSpc>
            </a:pPr>
            <a:r>
              <a:rPr lang="ru-RU" sz="2400">
                <a:solidFill>
                  <a:srgbClr val="FFFF66"/>
                </a:solidFill>
              </a:rPr>
              <a:t>Миасс 2013</a:t>
            </a:r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8572500" y="0"/>
            <a:ext cx="571500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FF0000"/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1325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0888" y="2852738"/>
            <a:ext cx="3313112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3" descr="81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2852738"/>
            <a:ext cx="2419350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 descr="13257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4900613"/>
            <a:ext cx="3419475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8"/>
          <p:cNvSpPr txBox="1">
            <a:spLocks noChangeArrowheads="1"/>
          </p:cNvSpPr>
          <p:nvPr/>
        </p:nvSpPr>
        <p:spPr bwMode="auto">
          <a:xfrm>
            <a:off x="3419475" y="5661025"/>
            <a:ext cx="25717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FFFF66"/>
                </a:solidFill>
              </a:rPr>
              <a:t>апатит-монацитовая ассоциация</a:t>
            </a:r>
          </a:p>
        </p:txBody>
      </p:sp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7019925" y="2997200"/>
            <a:ext cx="1836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0066"/>
                </a:solidFill>
              </a:rPr>
              <a:t>Спектр апатита</a:t>
            </a:r>
          </a:p>
        </p:txBody>
      </p:sp>
      <p:sp>
        <p:nvSpPr>
          <p:cNvPr id="22534" name="Text Box 11"/>
          <p:cNvSpPr txBox="1">
            <a:spLocks noChangeArrowheads="1"/>
          </p:cNvSpPr>
          <p:nvPr/>
        </p:nvSpPr>
        <p:spPr bwMode="auto">
          <a:xfrm>
            <a:off x="6877050" y="5084763"/>
            <a:ext cx="2022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0066"/>
                </a:solidFill>
              </a:rPr>
              <a:t>Спектр монацита</a:t>
            </a:r>
          </a:p>
        </p:txBody>
      </p:sp>
      <p:pic>
        <p:nvPicPr>
          <p:cNvPr id="22535" name="Picture 12" descr="P4060001а"/>
          <p:cNvPicPr>
            <a:picLocks noChangeAspect="1" noChangeArrowheads="1"/>
          </p:cNvPicPr>
          <p:nvPr/>
        </p:nvPicPr>
        <p:blipFill>
          <a:blip r:embed="rId5" cstate="print">
            <a:lum bright="4000"/>
          </a:blip>
          <a:srcRect/>
          <a:stretch>
            <a:fillRect/>
          </a:stretch>
        </p:blipFill>
        <p:spPr bwMode="auto">
          <a:xfrm>
            <a:off x="323850" y="2852738"/>
            <a:ext cx="3024188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Line 15"/>
          <p:cNvSpPr>
            <a:spLocks noChangeShapeType="1"/>
          </p:cNvSpPr>
          <p:nvPr/>
        </p:nvSpPr>
        <p:spPr bwMode="auto">
          <a:xfrm flipH="1" flipV="1">
            <a:off x="2268538" y="4076700"/>
            <a:ext cx="503237" cy="3603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537" name="Line 16"/>
          <p:cNvSpPr>
            <a:spLocks noChangeShapeType="1"/>
          </p:cNvSpPr>
          <p:nvPr/>
        </p:nvSpPr>
        <p:spPr bwMode="auto">
          <a:xfrm>
            <a:off x="4140200" y="3284538"/>
            <a:ext cx="288925" cy="1428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538" name="Line 17"/>
          <p:cNvSpPr>
            <a:spLocks noChangeShapeType="1"/>
          </p:cNvSpPr>
          <p:nvPr/>
        </p:nvSpPr>
        <p:spPr bwMode="auto">
          <a:xfrm>
            <a:off x="3851275" y="4149725"/>
            <a:ext cx="504825" cy="2174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540" name="Line 20"/>
          <p:cNvSpPr>
            <a:spLocks noChangeShapeType="1"/>
          </p:cNvSpPr>
          <p:nvPr/>
        </p:nvSpPr>
        <p:spPr bwMode="auto">
          <a:xfrm flipV="1">
            <a:off x="1187450" y="4724400"/>
            <a:ext cx="288925" cy="1444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541" name="TextBox 19"/>
          <p:cNvSpPr txBox="1">
            <a:spLocks noChangeArrowheads="1"/>
          </p:cNvSpPr>
          <p:nvPr/>
        </p:nvSpPr>
        <p:spPr bwMode="auto">
          <a:xfrm>
            <a:off x="3571868" y="3786190"/>
            <a:ext cx="1071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FFCC00"/>
                </a:solidFill>
              </a:rPr>
              <a:t>Апатит</a:t>
            </a:r>
          </a:p>
        </p:txBody>
      </p:sp>
      <p:sp>
        <p:nvSpPr>
          <p:cNvPr id="22542" name="TextBox 20"/>
          <p:cNvSpPr txBox="1">
            <a:spLocks noChangeArrowheads="1"/>
          </p:cNvSpPr>
          <p:nvPr/>
        </p:nvSpPr>
        <p:spPr bwMode="auto">
          <a:xfrm>
            <a:off x="3571868" y="2857496"/>
            <a:ext cx="1357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FFCC00"/>
                </a:solidFill>
              </a:rPr>
              <a:t>Монацит</a:t>
            </a:r>
          </a:p>
        </p:txBody>
      </p:sp>
      <p:sp>
        <p:nvSpPr>
          <p:cNvPr id="22543" name="TextBox 22"/>
          <p:cNvSpPr txBox="1">
            <a:spLocks noChangeArrowheads="1"/>
          </p:cNvSpPr>
          <p:nvPr/>
        </p:nvSpPr>
        <p:spPr bwMode="auto">
          <a:xfrm>
            <a:off x="250825" y="4149725"/>
            <a:ext cx="857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CC00"/>
                </a:solidFill>
              </a:rPr>
              <a:t>chp</a:t>
            </a:r>
            <a:endParaRPr lang="ru-RU">
              <a:solidFill>
                <a:srgbClr val="FFCC00"/>
              </a:solidFill>
            </a:endParaRPr>
          </a:p>
        </p:txBody>
      </p:sp>
      <p:sp>
        <p:nvSpPr>
          <p:cNvPr id="22544" name="Line 20"/>
          <p:cNvSpPr>
            <a:spLocks noChangeShapeType="1"/>
          </p:cNvSpPr>
          <p:nvPr/>
        </p:nvSpPr>
        <p:spPr bwMode="auto">
          <a:xfrm flipV="1">
            <a:off x="395288" y="4075113"/>
            <a:ext cx="865187" cy="1460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545" name="TextBox 24"/>
          <p:cNvSpPr txBox="1">
            <a:spLocks noChangeArrowheads="1"/>
          </p:cNvSpPr>
          <p:nvPr/>
        </p:nvSpPr>
        <p:spPr bwMode="auto">
          <a:xfrm>
            <a:off x="539750" y="2997200"/>
            <a:ext cx="571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CC00"/>
                </a:solidFill>
              </a:rPr>
              <a:t>spf</a:t>
            </a:r>
            <a:endParaRPr lang="ru-RU">
              <a:solidFill>
                <a:srgbClr val="FFCC00"/>
              </a:solidFill>
            </a:endParaRPr>
          </a:p>
        </p:txBody>
      </p:sp>
      <p:sp>
        <p:nvSpPr>
          <p:cNvPr id="22546" name="TextBox 29"/>
          <p:cNvSpPr txBox="1">
            <a:spLocks noChangeArrowheads="1"/>
          </p:cNvSpPr>
          <p:nvPr/>
        </p:nvSpPr>
        <p:spPr bwMode="auto">
          <a:xfrm>
            <a:off x="8316913" y="0"/>
            <a:ext cx="827087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22547" name="Picture 33" descr="P52301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620713"/>
            <a:ext cx="2879725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8" name="Picture 34" descr="P523013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5600" y="188913"/>
            <a:ext cx="2735263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9" name="Text Box 35"/>
          <p:cNvSpPr txBox="1">
            <a:spLocks noChangeArrowheads="1"/>
          </p:cNvSpPr>
          <p:nvPr/>
        </p:nvSpPr>
        <p:spPr bwMode="auto">
          <a:xfrm>
            <a:off x="323850" y="115888"/>
            <a:ext cx="3433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FFFF66"/>
                </a:solidFill>
              </a:rPr>
              <a:t>Алевропесчаники</a:t>
            </a:r>
            <a:r>
              <a:rPr lang="ru-RU" b="1" dirty="0">
                <a:solidFill>
                  <a:srgbClr val="FFFF66"/>
                </a:solidFill>
              </a:rPr>
              <a:t>, </a:t>
            </a:r>
            <a:r>
              <a:rPr lang="ru-RU" dirty="0">
                <a:solidFill>
                  <a:srgbClr val="FFFF66"/>
                </a:solidFill>
              </a:rPr>
              <a:t>обр. Е-1.0</a:t>
            </a:r>
          </a:p>
        </p:txBody>
      </p:sp>
      <p:sp>
        <p:nvSpPr>
          <p:cNvPr id="22550" name="Text Box 36"/>
          <p:cNvSpPr txBox="1">
            <a:spLocks noChangeArrowheads="1"/>
          </p:cNvSpPr>
          <p:nvPr/>
        </p:nvSpPr>
        <p:spPr bwMode="auto">
          <a:xfrm>
            <a:off x="611188" y="4724400"/>
            <a:ext cx="425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66"/>
                </a:solidFill>
              </a:rPr>
              <a:t>py</a:t>
            </a:r>
            <a:endParaRPr lang="ru-RU">
              <a:solidFill>
                <a:srgbClr val="FFFF66"/>
              </a:solidFill>
            </a:endParaRPr>
          </a:p>
        </p:txBody>
      </p:sp>
      <p:sp>
        <p:nvSpPr>
          <p:cNvPr id="22551" name="Text Box 37"/>
          <p:cNvSpPr txBox="1">
            <a:spLocks noChangeArrowheads="1"/>
          </p:cNvSpPr>
          <p:nvPr/>
        </p:nvSpPr>
        <p:spPr bwMode="auto">
          <a:xfrm>
            <a:off x="3276600" y="692150"/>
            <a:ext cx="1727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66"/>
                </a:solidFill>
              </a:rPr>
              <a:t>Скопления  карбоната </a:t>
            </a:r>
          </a:p>
          <a:p>
            <a:r>
              <a:rPr lang="ru-RU">
                <a:solidFill>
                  <a:srgbClr val="FFFF66"/>
                </a:solidFill>
              </a:rPr>
              <a:t>в основной хлорит-кварцевой массе</a:t>
            </a:r>
          </a:p>
        </p:txBody>
      </p:sp>
      <p:sp>
        <p:nvSpPr>
          <p:cNvPr id="22552" name="Text Box 38"/>
          <p:cNvSpPr txBox="1">
            <a:spLocks noChangeArrowheads="1"/>
          </p:cNvSpPr>
          <p:nvPr/>
        </p:nvSpPr>
        <p:spPr bwMode="auto">
          <a:xfrm>
            <a:off x="5343525" y="2349500"/>
            <a:ext cx="2973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FF66"/>
                </a:solidFill>
              </a:rPr>
              <a:t>Реликты микрофауны</a:t>
            </a:r>
            <a:r>
              <a:rPr lang="ru-RU"/>
              <a:t> </a:t>
            </a:r>
          </a:p>
        </p:txBody>
      </p:sp>
      <p:sp>
        <p:nvSpPr>
          <p:cNvPr id="22553" name="Rectangle 39"/>
          <p:cNvSpPr>
            <a:spLocks noChangeArrowheads="1"/>
          </p:cNvSpPr>
          <p:nvPr/>
        </p:nvSpPr>
        <p:spPr bwMode="auto">
          <a:xfrm>
            <a:off x="1979613" y="4508500"/>
            <a:ext cx="1498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solidFill>
                  <a:srgbClr val="FFFF66"/>
                </a:solidFill>
              </a:rPr>
              <a:t>Углеродистое</a:t>
            </a:r>
          </a:p>
          <a:p>
            <a:r>
              <a:rPr lang="ru-RU" sz="1600">
                <a:solidFill>
                  <a:srgbClr val="FFFF66"/>
                </a:solidFill>
              </a:rPr>
              <a:t> вещество</a:t>
            </a:r>
          </a:p>
        </p:txBody>
      </p:sp>
      <p:sp>
        <p:nvSpPr>
          <p:cNvPr id="22554" name="Text Box 41"/>
          <p:cNvSpPr txBox="1">
            <a:spLocks noChangeArrowheads="1"/>
          </p:cNvSpPr>
          <p:nvPr/>
        </p:nvSpPr>
        <p:spPr bwMode="auto">
          <a:xfrm>
            <a:off x="1042988" y="5516563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solidFill>
                <a:srgbClr val="000066"/>
              </a:solidFill>
            </a:endParaRPr>
          </a:p>
        </p:txBody>
      </p:sp>
      <p:sp>
        <p:nvSpPr>
          <p:cNvPr id="22555" name="Text Box 42"/>
          <p:cNvSpPr txBox="1">
            <a:spLocks noChangeArrowheads="1"/>
          </p:cNvSpPr>
          <p:nvPr/>
        </p:nvSpPr>
        <p:spPr bwMode="auto">
          <a:xfrm>
            <a:off x="0" y="5589588"/>
            <a:ext cx="3495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FF66"/>
                </a:solidFill>
              </a:rPr>
              <a:t>Сульфидная минерализация</a:t>
            </a:r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 flipV="1">
            <a:off x="857224" y="3286124"/>
            <a:ext cx="357190" cy="714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3" descr="Безымянный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908050"/>
            <a:ext cx="295275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Рисунок 5" descr="Безымянный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3789363"/>
            <a:ext cx="2952750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6"/>
          <p:cNvSpPr txBox="1">
            <a:spLocks noChangeArrowheads="1"/>
          </p:cNvSpPr>
          <p:nvPr/>
        </p:nvSpPr>
        <p:spPr bwMode="auto">
          <a:xfrm>
            <a:off x="539750" y="6165850"/>
            <a:ext cx="8064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FFCC00"/>
                </a:solidFill>
              </a:rPr>
              <a:t> </a:t>
            </a:r>
            <a:r>
              <a:rPr lang="ru-RU" b="1">
                <a:solidFill>
                  <a:srgbClr val="FFFF66"/>
                </a:solidFill>
              </a:rPr>
              <a:t>Рудная минерализация, приуроченная к мелкозернистому кварцу</a:t>
            </a:r>
          </a:p>
        </p:txBody>
      </p:sp>
      <p:sp>
        <p:nvSpPr>
          <p:cNvPr id="23556" name="Text Box 16"/>
          <p:cNvSpPr txBox="1">
            <a:spLocks noChangeArrowheads="1"/>
          </p:cNvSpPr>
          <p:nvPr/>
        </p:nvSpPr>
        <p:spPr bwMode="auto">
          <a:xfrm>
            <a:off x="468313" y="3141663"/>
            <a:ext cx="3203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FF66"/>
                </a:solidFill>
              </a:rPr>
              <a:t>Крупнозернистый кварц</a:t>
            </a:r>
          </a:p>
        </p:txBody>
      </p:sp>
      <p:sp>
        <p:nvSpPr>
          <p:cNvPr id="23557" name="Text Box 10"/>
          <p:cNvSpPr txBox="1">
            <a:spLocks noChangeArrowheads="1"/>
          </p:cNvSpPr>
          <p:nvPr/>
        </p:nvSpPr>
        <p:spPr bwMode="auto">
          <a:xfrm>
            <a:off x="250825" y="260350"/>
            <a:ext cx="48371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FFFF66"/>
                </a:solidFill>
              </a:rPr>
              <a:t>Кварцевые жилы, </a:t>
            </a:r>
            <a:r>
              <a:rPr lang="ru-RU" b="1">
                <a:solidFill>
                  <a:srgbClr val="FFFF66"/>
                </a:solidFill>
              </a:rPr>
              <a:t>обр. Е-3</a:t>
            </a:r>
          </a:p>
          <a:p>
            <a:endParaRPr lang="ru-RU" sz="3200" b="1">
              <a:solidFill>
                <a:srgbClr val="FFFF66"/>
              </a:solidFill>
            </a:endParaRPr>
          </a:p>
        </p:txBody>
      </p:sp>
      <p:pic>
        <p:nvPicPr>
          <p:cNvPr id="23558" name="Picture 11" descr="P52300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908050"/>
            <a:ext cx="2925786" cy="2095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2" descr="P52300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3789363"/>
            <a:ext cx="295275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Text Box 14"/>
          <p:cNvSpPr txBox="1">
            <a:spLocks noChangeArrowheads="1"/>
          </p:cNvSpPr>
          <p:nvPr/>
        </p:nvSpPr>
        <p:spPr bwMode="auto">
          <a:xfrm>
            <a:off x="4211638" y="3213100"/>
            <a:ext cx="4725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FFFF66"/>
                </a:solidFill>
              </a:rPr>
              <a:t>Пирит в крупнозернистой массе кварца</a:t>
            </a:r>
          </a:p>
        </p:txBody>
      </p:sp>
      <p:sp>
        <p:nvSpPr>
          <p:cNvPr id="23561" name="TextBox 29"/>
          <p:cNvSpPr txBox="1">
            <a:spLocks noChangeArrowheads="1"/>
          </p:cNvSpPr>
          <p:nvPr/>
        </p:nvSpPr>
        <p:spPr bwMode="auto">
          <a:xfrm>
            <a:off x="8316913" y="0"/>
            <a:ext cx="827087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14612" y="1142984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 мкм</a:t>
            </a:r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928926" y="1142984"/>
            <a:ext cx="42862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58016" y="1142984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 мкм</a:t>
            </a:r>
            <a:endParaRPr lang="ru-RU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7143768" y="1142984"/>
            <a:ext cx="42862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929454" y="4000504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 мкм</a:t>
            </a:r>
            <a:endParaRPr lang="ru-RU" dirty="0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7215206" y="4000504"/>
            <a:ext cx="42862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6" descr="C:\Users\Администратор\Desktop\аншлиф фото\Зак Е 10\P319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1000125"/>
            <a:ext cx="2706687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5" descr="C:\Users\Администратор\Desktop\аншлиф фото\Зак Е 3.0\P319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981075"/>
            <a:ext cx="27717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12"/>
          <p:cNvSpPr txBox="1">
            <a:spLocks noChangeArrowheads="1"/>
          </p:cNvSpPr>
          <p:nvPr/>
        </p:nvSpPr>
        <p:spPr bwMode="auto">
          <a:xfrm>
            <a:off x="4071938" y="3714750"/>
            <a:ext cx="157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4580" name="TextBox 14"/>
          <p:cNvSpPr txBox="1">
            <a:spLocks noChangeArrowheads="1"/>
          </p:cNvSpPr>
          <p:nvPr/>
        </p:nvSpPr>
        <p:spPr bwMode="auto">
          <a:xfrm>
            <a:off x="6643688" y="4143375"/>
            <a:ext cx="2143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4581" name="TextBox 18"/>
          <p:cNvSpPr txBox="1">
            <a:spLocks noChangeArrowheads="1"/>
          </p:cNvSpPr>
          <p:nvPr/>
        </p:nvSpPr>
        <p:spPr bwMode="auto">
          <a:xfrm>
            <a:off x="0" y="3286125"/>
            <a:ext cx="3071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FF66"/>
                </a:solidFill>
                <a:cs typeface="Arial" charset="0"/>
              </a:rPr>
              <a:t>Кристаллы пирита</a:t>
            </a:r>
            <a:r>
              <a:rPr lang="en-US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ru-RU" dirty="0">
                <a:solidFill>
                  <a:srgbClr val="FFFF66"/>
                </a:solidFill>
                <a:cs typeface="Arial" charset="0"/>
              </a:rPr>
              <a:t>в нерудной массе, обр. Е-3 </a:t>
            </a:r>
          </a:p>
        </p:txBody>
      </p:sp>
      <p:sp>
        <p:nvSpPr>
          <p:cNvPr id="24582" name="Text Box 15"/>
          <p:cNvSpPr txBox="1">
            <a:spLocks noChangeArrowheads="1"/>
          </p:cNvSpPr>
          <p:nvPr/>
        </p:nvSpPr>
        <p:spPr bwMode="auto">
          <a:xfrm>
            <a:off x="3571875" y="714375"/>
            <a:ext cx="1571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000066"/>
                </a:solidFill>
              </a:rPr>
              <a:t>Пирит</a:t>
            </a:r>
          </a:p>
        </p:txBody>
      </p:sp>
      <p:sp>
        <p:nvSpPr>
          <p:cNvPr id="24583" name="TextBox 12"/>
          <p:cNvSpPr txBox="1">
            <a:spLocks noChangeArrowheads="1"/>
          </p:cNvSpPr>
          <p:nvPr/>
        </p:nvSpPr>
        <p:spPr bwMode="auto">
          <a:xfrm>
            <a:off x="928688" y="1928813"/>
            <a:ext cx="642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Py</a:t>
            </a:r>
            <a:endParaRPr lang="ru-RU">
              <a:solidFill>
                <a:srgbClr val="FF0000"/>
              </a:solidFill>
            </a:endParaRPr>
          </a:p>
        </p:txBody>
      </p:sp>
      <p:pic>
        <p:nvPicPr>
          <p:cNvPr id="24584" name="Рисунок 30" descr="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005263"/>
            <a:ext cx="2592388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TextBox 33"/>
          <p:cNvSpPr txBox="1">
            <a:spLocks noChangeArrowheads="1"/>
          </p:cNvSpPr>
          <p:nvPr/>
        </p:nvSpPr>
        <p:spPr bwMode="auto">
          <a:xfrm>
            <a:off x="5724525" y="3141663"/>
            <a:ext cx="34194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FF66"/>
                </a:solidFill>
              </a:rPr>
              <a:t>Замещение пирита гематитом. </a:t>
            </a:r>
            <a:r>
              <a:rPr lang="ru-RU" dirty="0" err="1">
                <a:solidFill>
                  <a:srgbClr val="FFFF66"/>
                </a:solidFill>
              </a:rPr>
              <a:t>Темнопольное</a:t>
            </a:r>
            <a:r>
              <a:rPr lang="ru-RU" dirty="0">
                <a:solidFill>
                  <a:srgbClr val="FFFF66"/>
                </a:solidFill>
              </a:rPr>
              <a:t> изображение, обр. Е-10 </a:t>
            </a:r>
          </a:p>
        </p:txBody>
      </p:sp>
      <p:sp>
        <p:nvSpPr>
          <p:cNvPr id="24586" name="TextBox 28"/>
          <p:cNvSpPr txBox="1">
            <a:spLocks noChangeArrowheads="1"/>
          </p:cNvSpPr>
          <p:nvPr/>
        </p:nvSpPr>
        <p:spPr bwMode="auto">
          <a:xfrm>
            <a:off x="6429375" y="1214438"/>
            <a:ext cx="67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Gem</a:t>
            </a:r>
            <a:endParaRPr lang="ru-RU"/>
          </a:p>
        </p:txBody>
      </p:sp>
      <p:sp>
        <p:nvSpPr>
          <p:cNvPr id="24587" name="TextBox 49"/>
          <p:cNvSpPr txBox="1">
            <a:spLocks noChangeArrowheads="1"/>
          </p:cNvSpPr>
          <p:nvPr/>
        </p:nvSpPr>
        <p:spPr bwMode="auto">
          <a:xfrm>
            <a:off x="1285875" y="5357813"/>
            <a:ext cx="642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Asp</a:t>
            </a:r>
            <a:endParaRPr lang="ru-RU">
              <a:solidFill>
                <a:srgbClr val="FF0000"/>
              </a:solidFill>
            </a:endParaRPr>
          </a:p>
        </p:txBody>
      </p:sp>
      <p:cxnSp>
        <p:nvCxnSpPr>
          <p:cNvPr id="51" name="Прямая со стрелкой 50"/>
          <p:cNvCxnSpPr/>
          <p:nvPr/>
        </p:nvCxnSpPr>
        <p:spPr>
          <a:xfrm>
            <a:off x="6786563" y="1571625"/>
            <a:ext cx="428625" cy="357188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rot="16200000" flipV="1">
            <a:off x="857250" y="5000625"/>
            <a:ext cx="428625" cy="42862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0" name="TextBox 36"/>
          <p:cNvSpPr txBox="1">
            <a:spLocks noChangeArrowheads="1"/>
          </p:cNvSpPr>
          <p:nvPr/>
        </p:nvSpPr>
        <p:spPr bwMode="auto">
          <a:xfrm>
            <a:off x="2195513" y="260350"/>
            <a:ext cx="41767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CC00"/>
                </a:solidFill>
              </a:rPr>
              <a:t>Рудные минералы</a:t>
            </a:r>
          </a:p>
        </p:txBody>
      </p:sp>
      <p:sp>
        <p:nvSpPr>
          <p:cNvPr id="24591" name="Text Box 38"/>
          <p:cNvSpPr txBox="1">
            <a:spLocks noChangeArrowheads="1"/>
          </p:cNvSpPr>
          <p:nvPr/>
        </p:nvSpPr>
        <p:spPr bwMode="auto">
          <a:xfrm>
            <a:off x="2928938" y="3286125"/>
            <a:ext cx="32400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FF66"/>
                </a:solidFill>
              </a:rPr>
              <a:t>Пирит после травления с </a:t>
            </a:r>
            <a:r>
              <a:rPr lang="ru-RU" dirty="0" err="1">
                <a:solidFill>
                  <a:srgbClr val="FFFF66"/>
                </a:solidFill>
              </a:rPr>
              <a:t>конц</a:t>
            </a:r>
            <a:r>
              <a:rPr lang="ru-RU" dirty="0">
                <a:solidFill>
                  <a:srgbClr val="FFFF66"/>
                </a:solidFill>
              </a:rPr>
              <a:t>. </a:t>
            </a:r>
            <a:r>
              <a:rPr lang="en-US" dirty="0">
                <a:solidFill>
                  <a:srgbClr val="FFFF66"/>
                </a:solidFill>
              </a:rPr>
              <a:t>HNO</a:t>
            </a:r>
            <a:r>
              <a:rPr lang="en-US" baseline="-25000" dirty="0">
                <a:solidFill>
                  <a:srgbClr val="FFFF66"/>
                </a:solidFill>
              </a:rPr>
              <a:t>3</a:t>
            </a:r>
            <a:r>
              <a:rPr lang="ru-RU" dirty="0">
                <a:solidFill>
                  <a:srgbClr val="FFFF66"/>
                </a:solidFill>
              </a:rPr>
              <a:t>, обр. Е-4</a:t>
            </a:r>
            <a:endParaRPr lang="ru-RU" baseline="-25000" dirty="0">
              <a:solidFill>
                <a:srgbClr val="FFFF66"/>
              </a:solidFill>
            </a:endParaRPr>
          </a:p>
        </p:txBody>
      </p:sp>
      <p:sp>
        <p:nvSpPr>
          <p:cNvPr id="24592" name="Text Box 41"/>
          <p:cNvSpPr txBox="1">
            <a:spLocks noChangeArrowheads="1"/>
          </p:cNvSpPr>
          <p:nvPr/>
        </p:nvSpPr>
        <p:spPr bwMode="auto">
          <a:xfrm>
            <a:off x="5929313" y="5942013"/>
            <a:ext cx="357663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FF66"/>
                </a:solidFill>
              </a:rPr>
              <a:t>Зональные кристаллы арсенопирита после травления в </a:t>
            </a:r>
            <a:r>
              <a:rPr lang="en-US" dirty="0">
                <a:solidFill>
                  <a:srgbClr val="FFFF66"/>
                </a:solidFill>
              </a:rPr>
              <a:t>HNO</a:t>
            </a:r>
            <a:r>
              <a:rPr lang="en-US" baseline="-25000" dirty="0">
                <a:solidFill>
                  <a:srgbClr val="FFFF66"/>
                </a:solidFill>
              </a:rPr>
              <a:t>3</a:t>
            </a:r>
            <a:r>
              <a:rPr lang="ru-RU" dirty="0">
                <a:solidFill>
                  <a:srgbClr val="FFFF66"/>
                </a:solidFill>
              </a:rPr>
              <a:t>, обр. Е-4</a:t>
            </a:r>
            <a:endParaRPr lang="ru-RU" baseline="-25000" dirty="0">
              <a:solidFill>
                <a:srgbClr val="FFFF66"/>
              </a:solidFill>
            </a:endParaRPr>
          </a:p>
        </p:txBody>
      </p:sp>
      <p:pic>
        <p:nvPicPr>
          <p:cNvPr id="24593" name="Picture 2" descr="C:\Users\Администратор\Desktop\фото к диплому\55454545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50" y="1000125"/>
            <a:ext cx="27051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4" name="Picture 4" descr="C:\Users\Администратор\Desktop\фото к диплому\55454545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63" y="4000500"/>
            <a:ext cx="26765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5" name="Picture 5" descr="C:\Users\Администратор\Desktop\фото к диплому\55454545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25" y="4000500"/>
            <a:ext cx="27051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6" name="TextBox 12"/>
          <p:cNvSpPr txBox="1">
            <a:spLocks noChangeArrowheads="1"/>
          </p:cNvSpPr>
          <p:nvPr/>
        </p:nvSpPr>
        <p:spPr bwMode="auto">
          <a:xfrm>
            <a:off x="4500563" y="1928813"/>
            <a:ext cx="642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Py</a:t>
            </a:r>
            <a:endParaRPr lang="ru-RU">
              <a:solidFill>
                <a:srgbClr val="FF0000"/>
              </a:solidFill>
            </a:endParaRPr>
          </a:p>
        </p:txBody>
      </p:sp>
      <p:sp>
        <p:nvSpPr>
          <p:cNvPr id="24597" name="TextBox 12"/>
          <p:cNvSpPr txBox="1">
            <a:spLocks noChangeArrowheads="1"/>
          </p:cNvSpPr>
          <p:nvPr/>
        </p:nvSpPr>
        <p:spPr bwMode="auto">
          <a:xfrm>
            <a:off x="7885113" y="2205038"/>
            <a:ext cx="6429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Py</a:t>
            </a:r>
            <a:endParaRPr lang="ru-RU"/>
          </a:p>
        </p:txBody>
      </p:sp>
      <p:sp>
        <p:nvSpPr>
          <p:cNvPr id="24598" name="TextBox 12"/>
          <p:cNvSpPr txBox="1">
            <a:spLocks noChangeArrowheads="1"/>
          </p:cNvSpPr>
          <p:nvPr/>
        </p:nvSpPr>
        <p:spPr bwMode="auto">
          <a:xfrm>
            <a:off x="4000500" y="4286250"/>
            <a:ext cx="642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Py</a:t>
            </a:r>
            <a:endParaRPr lang="ru-RU">
              <a:solidFill>
                <a:srgbClr val="FF0000"/>
              </a:solidFill>
            </a:endParaRPr>
          </a:p>
        </p:txBody>
      </p:sp>
      <p:sp>
        <p:nvSpPr>
          <p:cNvPr id="24599" name="TextBox 12"/>
          <p:cNvSpPr txBox="1">
            <a:spLocks noChangeArrowheads="1"/>
          </p:cNvSpPr>
          <p:nvPr/>
        </p:nvSpPr>
        <p:spPr bwMode="auto">
          <a:xfrm>
            <a:off x="1643063" y="4857750"/>
            <a:ext cx="642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Py</a:t>
            </a:r>
            <a:endParaRPr lang="ru-RU">
              <a:solidFill>
                <a:srgbClr val="FF0000"/>
              </a:solidFill>
            </a:endParaRPr>
          </a:p>
        </p:txBody>
      </p:sp>
      <p:sp>
        <p:nvSpPr>
          <p:cNvPr id="24600" name="TextBox 49"/>
          <p:cNvSpPr txBox="1">
            <a:spLocks noChangeArrowheads="1"/>
          </p:cNvSpPr>
          <p:nvPr/>
        </p:nvSpPr>
        <p:spPr bwMode="auto">
          <a:xfrm>
            <a:off x="3571875" y="5500688"/>
            <a:ext cx="642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Asp</a:t>
            </a:r>
            <a:endParaRPr lang="ru-RU">
              <a:solidFill>
                <a:srgbClr val="FF0000"/>
              </a:solidFill>
            </a:endParaRPr>
          </a:p>
        </p:txBody>
      </p:sp>
      <p:sp>
        <p:nvSpPr>
          <p:cNvPr id="24601" name="TextBox 49"/>
          <p:cNvSpPr txBox="1">
            <a:spLocks noChangeArrowheads="1"/>
          </p:cNvSpPr>
          <p:nvPr/>
        </p:nvSpPr>
        <p:spPr bwMode="auto">
          <a:xfrm>
            <a:off x="6500813" y="5429250"/>
            <a:ext cx="642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Asp</a:t>
            </a:r>
            <a:endParaRPr lang="ru-RU">
              <a:solidFill>
                <a:srgbClr val="FF0000"/>
              </a:solidFill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 flipV="1">
            <a:off x="7035800" y="5072063"/>
            <a:ext cx="465138" cy="42862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30" idx="1"/>
          </p:cNvCxnSpPr>
          <p:nvPr/>
        </p:nvCxnSpPr>
        <p:spPr>
          <a:xfrm rot="10800000">
            <a:off x="7524750" y="2205038"/>
            <a:ext cx="428625" cy="18415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04" name="TextBox 42"/>
          <p:cNvSpPr txBox="1">
            <a:spLocks noChangeArrowheads="1"/>
          </p:cNvSpPr>
          <p:nvPr/>
        </p:nvSpPr>
        <p:spPr bwMode="auto">
          <a:xfrm>
            <a:off x="3429000" y="5934075"/>
            <a:ext cx="24288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FF66"/>
                </a:solidFill>
              </a:rPr>
              <a:t>Арсенопирит окаймляет пирит, обр. Е-5</a:t>
            </a:r>
          </a:p>
        </p:txBody>
      </p:sp>
      <p:sp>
        <p:nvSpPr>
          <p:cNvPr id="24605" name="TextBox 43"/>
          <p:cNvSpPr txBox="1">
            <a:spLocks noChangeArrowheads="1"/>
          </p:cNvSpPr>
          <p:nvPr/>
        </p:nvSpPr>
        <p:spPr bwMode="auto">
          <a:xfrm>
            <a:off x="285750" y="5934075"/>
            <a:ext cx="2571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FF66"/>
                </a:solidFill>
              </a:rPr>
              <a:t>Выделения пирита с арсенопиритовой оторочкой, обр. Е-5</a:t>
            </a:r>
          </a:p>
        </p:txBody>
      </p:sp>
      <p:sp>
        <p:nvSpPr>
          <p:cNvPr id="24606" name="TextBox 34"/>
          <p:cNvSpPr txBox="1">
            <a:spLocks noChangeArrowheads="1"/>
          </p:cNvSpPr>
          <p:nvPr/>
        </p:nvSpPr>
        <p:spPr bwMode="auto">
          <a:xfrm>
            <a:off x="8215313" y="0"/>
            <a:ext cx="928687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FF0000"/>
                </a:solidFill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Администратор\Desktop\аншлиф фото\Зак Е9 1\P3190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15888"/>
            <a:ext cx="3370262" cy="2527300"/>
          </a:xfrm>
        </p:spPr>
      </p:pic>
      <p:pic>
        <p:nvPicPr>
          <p:cNvPr id="25602" name="Picture 4" descr="C:\Users\Администратор\Desktop\аншлиф фото\Зак Е9 1\P3190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142875"/>
            <a:ext cx="33464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8"/>
          <p:cNvSpPr txBox="1">
            <a:spLocks noChangeArrowheads="1"/>
          </p:cNvSpPr>
          <p:nvPr/>
        </p:nvSpPr>
        <p:spPr bwMode="auto">
          <a:xfrm>
            <a:off x="428625" y="2928938"/>
            <a:ext cx="82153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FF66"/>
                </a:solidFill>
                <a:cs typeface="Arial" charset="0"/>
              </a:rPr>
              <a:t>тонкие выделения золота в </a:t>
            </a:r>
            <a:r>
              <a:rPr lang="ru-RU" dirty="0" err="1">
                <a:solidFill>
                  <a:srgbClr val="FFFF66"/>
                </a:solidFill>
                <a:cs typeface="Arial" charset="0"/>
              </a:rPr>
              <a:t>сростании</a:t>
            </a:r>
            <a:r>
              <a:rPr lang="ru-RU" dirty="0">
                <a:solidFill>
                  <a:srgbClr val="FFFF66"/>
                </a:solidFill>
                <a:cs typeface="Arial" charset="0"/>
              </a:rPr>
              <a:t> пирита с арсенопиритом в кварцевых жилах </a:t>
            </a:r>
          </a:p>
          <a:p>
            <a:pPr algn="ctr"/>
            <a:r>
              <a:rPr lang="ru-RU" dirty="0">
                <a:solidFill>
                  <a:srgbClr val="FFFF66"/>
                </a:solidFill>
                <a:cs typeface="Arial" charset="0"/>
              </a:rPr>
              <a:t>Аншлиф Е-5</a:t>
            </a:r>
          </a:p>
        </p:txBody>
      </p:sp>
      <p:pic>
        <p:nvPicPr>
          <p:cNvPr id="25604" name="Picture 1" descr="C:\Users\Администратор\Desktop\аншлиф фото\Зак Е 5\P31900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3" y="3786188"/>
            <a:ext cx="3286125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" descr="C:\Users\Администратор\Desktop\аншлиф фото\Зак Е 5\P31900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3786188"/>
            <a:ext cx="3286125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Box 7"/>
          <p:cNvSpPr txBox="1">
            <a:spLocks noChangeArrowheads="1"/>
          </p:cNvSpPr>
          <p:nvPr/>
        </p:nvSpPr>
        <p:spPr bwMode="auto">
          <a:xfrm>
            <a:off x="5286375" y="1571625"/>
            <a:ext cx="642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Asp</a:t>
            </a:r>
            <a:endParaRPr lang="ru-RU">
              <a:solidFill>
                <a:srgbClr val="FF0000"/>
              </a:solidFill>
            </a:endParaRPr>
          </a:p>
        </p:txBody>
      </p:sp>
      <p:sp>
        <p:nvSpPr>
          <p:cNvPr id="25607" name="TextBox 8"/>
          <p:cNvSpPr txBox="1">
            <a:spLocks noChangeArrowheads="1"/>
          </p:cNvSpPr>
          <p:nvPr/>
        </p:nvSpPr>
        <p:spPr bwMode="auto">
          <a:xfrm>
            <a:off x="6072188" y="642938"/>
            <a:ext cx="642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Py</a:t>
            </a:r>
            <a:endParaRPr lang="ru-RU">
              <a:solidFill>
                <a:srgbClr val="FF0000"/>
              </a:solidFill>
            </a:endParaRPr>
          </a:p>
        </p:txBody>
      </p:sp>
      <p:sp>
        <p:nvSpPr>
          <p:cNvPr id="25608" name="TextBox 9"/>
          <p:cNvSpPr txBox="1">
            <a:spLocks noChangeArrowheads="1"/>
          </p:cNvSpPr>
          <p:nvPr/>
        </p:nvSpPr>
        <p:spPr bwMode="auto">
          <a:xfrm>
            <a:off x="5643563" y="4786313"/>
            <a:ext cx="642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Asp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25609" name="TextBox 10"/>
          <p:cNvSpPr txBox="1">
            <a:spLocks noChangeArrowheads="1"/>
          </p:cNvSpPr>
          <p:nvPr/>
        </p:nvSpPr>
        <p:spPr bwMode="auto">
          <a:xfrm>
            <a:off x="142875" y="6488113"/>
            <a:ext cx="642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Asp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25610" name="TextBox 11"/>
          <p:cNvSpPr txBox="1">
            <a:spLocks noChangeArrowheads="1"/>
          </p:cNvSpPr>
          <p:nvPr/>
        </p:nvSpPr>
        <p:spPr bwMode="auto">
          <a:xfrm>
            <a:off x="2786063" y="1928813"/>
            <a:ext cx="642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Py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25611" name="TextBox 12"/>
          <p:cNvSpPr txBox="1">
            <a:spLocks noChangeArrowheads="1"/>
          </p:cNvSpPr>
          <p:nvPr/>
        </p:nvSpPr>
        <p:spPr bwMode="auto">
          <a:xfrm>
            <a:off x="6500813" y="4000500"/>
            <a:ext cx="642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Py</a:t>
            </a:r>
            <a:endParaRPr lang="ru-RU" b="1">
              <a:solidFill>
                <a:srgbClr val="FF0000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rot="5400000">
            <a:off x="1678782" y="5179219"/>
            <a:ext cx="500062" cy="28575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581025" y="6357938"/>
            <a:ext cx="276225" cy="223837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6200000" flipH="1">
            <a:off x="2000250" y="5357813"/>
            <a:ext cx="500063" cy="71437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5" name="TextBox 20"/>
          <p:cNvSpPr txBox="1">
            <a:spLocks noChangeArrowheads="1"/>
          </p:cNvSpPr>
          <p:nvPr/>
        </p:nvSpPr>
        <p:spPr bwMode="auto">
          <a:xfrm>
            <a:off x="2000250" y="4714875"/>
            <a:ext cx="642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Au</a:t>
            </a:r>
            <a:endParaRPr lang="ru-RU" b="1">
              <a:solidFill>
                <a:srgbClr val="FF0000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rot="16200000" flipH="1">
            <a:off x="7143750" y="5072063"/>
            <a:ext cx="714375" cy="14287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10800000" flipV="1">
            <a:off x="6929438" y="4714875"/>
            <a:ext cx="357187" cy="28575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8" name="TextBox 25"/>
          <p:cNvSpPr txBox="1">
            <a:spLocks noChangeArrowheads="1"/>
          </p:cNvSpPr>
          <p:nvPr/>
        </p:nvSpPr>
        <p:spPr bwMode="auto">
          <a:xfrm>
            <a:off x="7215188" y="4429125"/>
            <a:ext cx="642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Au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6715125" y="857250"/>
            <a:ext cx="785813" cy="857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620" name="TextBox 27"/>
          <p:cNvSpPr txBox="1">
            <a:spLocks noChangeArrowheads="1"/>
          </p:cNvSpPr>
          <p:nvPr/>
        </p:nvSpPr>
        <p:spPr bwMode="auto">
          <a:xfrm>
            <a:off x="7643813" y="571500"/>
            <a:ext cx="642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Au</a:t>
            </a:r>
            <a:endParaRPr lang="ru-RU" b="1">
              <a:solidFill>
                <a:srgbClr val="FF0000"/>
              </a:solidFill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rot="10800000" flipV="1">
            <a:off x="7358063" y="857250"/>
            <a:ext cx="500062" cy="42862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вал 29"/>
          <p:cNvSpPr/>
          <p:nvPr/>
        </p:nvSpPr>
        <p:spPr>
          <a:xfrm>
            <a:off x="1785938" y="928688"/>
            <a:ext cx="785812" cy="857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623" name="TextBox 30"/>
          <p:cNvSpPr txBox="1">
            <a:spLocks noChangeArrowheads="1"/>
          </p:cNvSpPr>
          <p:nvPr/>
        </p:nvSpPr>
        <p:spPr bwMode="auto">
          <a:xfrm>
            <a:off x="2643188" y="642938"/>
            <a:ext cx="642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Au</a:t>
            </a:r>
            <a:endParaRPr lang="ru-RU" b="1">
              <a:solidFill>
                <a:srgbClr val="FF0000"/>
              </a:solidFill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 rot="10800000" flipV="1">
            <a:off x="2357438" y="928688"/>
            <a:ext cx="500062" cy="357187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25" name="TextBox 33"/>
          <p:cNvSpPr txBox="1">
            <a:spLocks noChangeArrowheads="1"/>
          </p:cNvSpPr>
          <p:nvPr/>
        </p:nvSpPr>
        <p:spPr bwMode="auto">
          <a:xfrm>
            <a:off x="1000125" y="4429125"/>
            <a:ext cx="642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Py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1214438" y="5286375"/>
            <a:ext cx="1857375" cy="1143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643688" y="4714875"/>
            <a:ext cx="571500" cy="6429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7215188" y="5286375"/>
            <a:ext cx="714375" cy="6429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629" name="TextBox 30"/>
          <p:cNvSpPr txBox="1">
            <a:spLocks noChangeArrowheads="1"/>
          </p:cNvSpPr>
          <p:nvPr/>
        </p:nvSpPr>
        <p:spPr bwMode="auto">
          <a:xfrm>
            <a:off x="8358188" y="0"/>
            <a:ext cx="785812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FF0000"/>
                </a:solidFill>
              </a:rPr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3"/>
          <p:cNvSpPr txBox="1">
            <a:spLocks noChangeArrowheads="1"/>
          </p:cNvSpPr>
          <p:nvPr/>
        </p:nvSpPr>
        <p:spPr bwMode="auto">
          <a:xfrm>
            <a:off x="785813" y="857250"/>
            <a:ext cx="2857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6626" name="Рисунок 4" descr="Безымянный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85750"/>
            <a:ext cx="2409825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7"/>
          <p:cNvSpPr txBox="1">
            <a:spLocks noChangeArrowheads="1"/>
          </p:cNvSpPr>
          <p:nvPr/>
        </p:nvSpPr>
        <p:spPr bwMode="auto">
          <a:xfrm>
            <a:off x="857250" y="3071813"/>
            <a:ext cx="7143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FFFF66"/>
                </a:solidFill>
              </a:rPr>
              <a:t>Таблица 4.1. Состав самородного золота участка Закол</a:t>
            </a:r>
          </a:p>
          <a:p>
            <a:endParaRPr lang="ru-RU" dirty="0">
              <a:solidFill>
                <a:srgbClr val="FFCC00"/>
              </a:solidFill>
            </a:endParaRPr>
          </a:p>
        </p:txBody>
      </p:sp>
      <p:grpSp>
        <p:nvGrpSpPr>
          <p:cNvPr id="26628" name="Группа 24"/>
          <p:cNvGrpSpPr>
            <a:grpSpLocks/>
          </p:cNvGrpSpPr>
          <p:nvPr/>
        </p:nvGrpSpPr>
        <p:grpSpPr bwMode="auto">
          <a:xfrm>
            <a:off x="971550" y="188913"/>
            <a:ext cx="2457450" cy="2252662"/>
            <a:chOff x="971550" y="188913"/>
            <a:chExt cx="2457450" cy="2252653"/>
          </a:xfrm>
        </p:grpSpPr>
        <p:sp>
          <p:nvSpPr>
            <p:cNvPr id="26688" name="TextBox 9"/>
            <p:cNvSpPr txBox="1">
              <a:spLocks noChangeArrowheads="1"/>
            </p:cNvSpPr>
            <p:nvPr/>
          </p:nvSpPr>
          <p:spPr bwMode="auto">
            <a:xfrm>
              <a:off x="1071538" y="2071678"/>
              <a:ext cx="7143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Py</a:t>
              </a:r>
              <a:endParaRPr lang="ru-RU">
                <a:solidFill>
                  <a:srgbClr val="FF0000"/>
                </a:solidFill>
              </a:endParaRPr>
            </a:p>
          </p:txBody>
        </p:sp>
        <p:grpSp>
          <p:nvGrpSpPr>
            <p:cNvPr id="26689" name="Группа 23"/>
            <p:cNvGrpSpPr>
              <a:grpSpLocks/>
            </p:cNvGrpSpPr>
            <p:nvPr/>
          </p:nvGrpSpPr>
          <p:grpSpPr bwMode="auto">
            <a:xfrm>
              <a:off x="971550" y="188913"/>
              <a:ext cx="2457450" cy="1649412"/>
              <a:chOff x="971550" y="188913"/>
              <a:chExt cx="2457450" cy="1649412"/>
            </a:xfrm>
          </p:grpSpPr>
          <p:sp>
            <p:nvSpPr>
              <p:cNvPr id="26690" name="TextBox 8"/>
              <p:cNvSpPr txBox="1">
                <a:spLocks noChangeArrowheads="1"/>
              </p:cNvSpPr>
              <p:nvPr/>
            </p:nvSpPr>
            <p:spPr bwMode="auto">
              <a:xfrm>
                <a:off x="2214563" y="1285875"/>
                <a:ext cx="1214437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400">
                    <a:solidFill>
                      <a:srgbClr val="FF0000"/>
                    </a:solidFill>
                  </a:rPr>
                  <a:t> </a:t>
                </a:r>
                <a:r>
                  <a:rPr lang="en-US">
                    <a:solidFill>
                      <a:srgbClr val="FF0000"/>
                    </a:solidFill>
                  </a:rPr>
                  <a:t>Au</a:t>
                </a:r>
                <a:endParaRPr lang="ru-RU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1" name="Прямая со стрелкой 10"/>
              <p:cNvCxnSpPr>
                <a:stCxn id="26690" idx="1"/>
              </p:cNvCxnSpPr>
              <p:nvPr/>
            </p:nvCxnSpPr>
            <p:spPr>
              <a:xfrm rot="10800000" flipV="1">
                <a:off x="1500188" y="1516057"/>
                <a:ext cx="714375" cy="5556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Овал 31"/>
              <p:cNvSpPr/>
              <p:nvPr/>
            </p:nvSpPr>
            <p:spPr>
              <a:xfrm>
                <a:off x="971550" y="981072"/>
                <a:ext cx="785813" cy="85724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1476375" y="188913"/>
                <a:ext cx="785813" cy="85724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34" name="Прямая со стрелкой 33"/>
              <p:cNvCxnSpPr/>
              <p:nvPr/>
            </p:nvCxnSpPr>
            <p:spPr>
              <a:xfrm rot="16200000" flipV="1">
                <a:off x="1964533" y="892965"/>
                <a:ext cx="571498" cy="357187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629" name="Группа 25"/>
          <p:cNvGrpSpPr>
            <a:grpSpLocks/>
          </p:cNvGrpSpPr>
          <p:nvPr/>
        </p:nvGrpSpPr>
        <p:grpSpPr bwMode="auto">
          <a:xfrm>
            <a:off x="5435600" y="188913"/>
            <a:ext cx="2535238" cy="2852737"/>
            <a:chOff x="5435600" y="188913"/>
            <a:chExt cx="2535238" cy="2852737"/>
          </a:xfrm>
        </p:grpSpPr>
        <p:pic>
          <p:nvPicPr>
            <p:cNvPr id="26683" name="Рисунок 5" descr="Безымянный2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35600" y="188913"/>
              <a:ext cx="2535238" cy="2852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Прямая со стрелкой 13"/>
            <p:cNvCxnSpPr/>
            <p:nvPr/>
          </p:nvCxnSpPr>
          <p:spPr>
            <a:xfrm rot="16200000" flipH="1">
              <a:off x="6465094" y="892969"/>
              <a:ext cx="571500" cy="21431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85" name="TextBox 25"/>
            <p:cNvSpPr txBox="1">
              <a:spLocks noChangeArrowheads="1"/>
            </p:cNvSpPr>
            <p:nvPr/>
          </p:nvSpPr>
          <p:spPr bwMode="auto">
            <a:xfrm>
              <a:off x="7215188" y="2357438"/>
              <a:ext cx="7143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Py</a:t>
              </a:r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26686" name="TextBox 28"/>
            <p:cNvSpPr txBox="1">
              <a:spLocks noChangeArrowheads="1"/>
            </p:cNvSpPr>
            <p:nvPr/>
          </p:nvSpPr>
          <p:spPr bwMode="auto">
            <a:xfrm>
              <a:off x="6286500" y="285750"/>
              <a:ext cx="121443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 </a:t>
              </a:r>
              <a:r>
                <a:rPr lang="en-US">
                  <a:solidFill>
                    <a:srgbClr val="FF0000"/>
                  </a:solidFill>
                </a:rPr>
                <a:t>Au</a:t>
              </a:r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37" name="Овал 36"/>
            <p:cNvSpPr/>
            <p:nvPr/>
          </p:nvSpPr>
          <p:spPr>
            <a:xfrm>
              <a:off x="6372225" y="1052513"/>
              <a:ext cx="1428750" cy="135731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6630" name="Text Box 59"/>
          <p:cNvSpPr txBox="1">
            <a:spLocks noChangeArrowheads="1"/>
          </p:cNvSpPr>
          <p:nvPr/>
        </p:nvSpPr>
        <p:spPr bwMode="auto">
          <a:xfrm>
            <a:off x="107950" y="634047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FFFF66"/>
                </a:solidFill>
              </a:rPr>
              <a:t>Анализы выполнены в Институте минералогии </a:t>
            </a:r>
            <a:r>
              <a:rPr lang="ru-RU" sz="1400" dirty="0" err="1">
                <a:solidFill>
                  <a:srgbClr val="FFFF66"/>
                </a:solidFill>
              </a:rPr>
              <a:t>УрО</a:t>
            </a:r>
            <a:r>
              <a:rPr lang="ru-RU" sz="1400" dirty="0">
                <a:solidFill>
                  <a:srgbClr val="FFFF66"/>
                </a:solidFill>
              </a:rPr>
              <a:t> РАН на приборе на приборе </a:t>
            </a:r>
            <a:r>
              <a:rPr lang="en-US" sz="1400" dirty="0">
                <a:solidFill>
                  <a:srgbClr val="FFFF66"/>
                </a:solidFill>
              </a:rPr>
              <a:t>VEGA</a:t>
            </a:r>
            <a:r>
              <a:rPr lang="ru-RU" sz="1400" dirty="0">
                <a:solidFill>
                  <a:srgbClr val="FFFF66"/>
                </a:solidFill>
              </a:rPr>
              <a:t>3 </a:t>
            </a:r>
            <a:r>
              <a:rPr lang="en-US" sz="1400" dirty="0" err="1">
                <a:solidFill>
                  <a:srgbClr val="FFFF66"/>
                </a:solidFill>
              </a:rPr>
              <a:t>Tescan</a:t>
            </a:r>
            <a:r>
              <a:rPr lang="ru-RU" sz="1400" dirty="0">
                <a:solidFill>
                  <a:srgbClr val="FFFF66"/>
                </a:solidFill>
              </a:rPr>
              <a:t> с </a:t>
            </a:r>
            <a:r>
              <a:rPr lang="ru-RU" sz="1400" dirty="0" err="1">
                <a:solidFill>
                  <a:srgbClr val="FFFF66"/>
                </a:solidFill>
              </a:rPr>
              <a:t>энергодисперсионным</a:t>
            </a:r>
            <a:r>
              <a:rPr lang="ru-RU" sz="1400" dirty="0">
                <a:solidFill>
                  <a:srgbClr val="FFFF66"/>
                </a:solidFill>
              </a:rPr>
              <a:t> анализатором. Аналитик Блинов И.А.  Золото относительно низкопробное.</a:t>
            </a:r>
          </a:p>
        </p:txBody>
      </p:sp>
      <p:sp>
        <p:nvSpPr>
          <p:cNvPr id="26631" name="TextBox 17"/>
          <p:cNvSpPr txBox="1">
            <a:spLocks noChangeArrowheads="1"/>
          </p:cNvSpPr>
          <p:nvPr/>
        </p:nvSpPr>
        <p:spPr bwMode="auto">
          <a:xfrm>
            <a:off x="2857500" y="428625"/>
            <a:ext cx="250031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FF66"/>
                </a:solidFill>
              </a:rPr>
              <a:t>Мельчайшие включения самородного золота в пирите, обр. Е-5</a:t>
            </a:r>
          </a:p>
          <a:p>
            <a:endParaRPr lang="ru-RU" dirty="0"/>
          </a:p>
        </p:txBody>
      </p:sp>
      <p:sp>
        <p:nvSpPr>
          <p:cNvPr id="26632" name="TextBox 21"/>
          <p:cNvSpPr txBox="1">
            <a:spLocks noChangeArrowheads="1"/>
          </p:cNvSpPr>
          <p:nvPr/>
        </p:nvSpPr>
        <p:spPr bwMode="auto">
          <a:xfrm>
            <a:off x="8286750" y="0"/>
            <a:ext cx="857250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FF0000"/>
                </a:solidFill>
              </a:rPr>
              <a:t>14</a:t>
            </a: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714375" y="3571875"/>
          <a:ext cx="7143800" cy="2500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60"/>
                <a:gridCol w="1428760"/>
                <a:gridCol w="1428760"/>
                <a:gridCol w="1428760"/>
                <a:gridCol w="1428760"/>
              </a:tblGrid>
              <a:tr h="5645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Номер анализа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Ag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Au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Кристаллохимическая формула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 smtClean="0">
                          <a:latin typeface="Arial" pitchFamily="34" charset="0"/>
                          <a:cs typeface="Arial" pitchFamily="34" charset="0"/>
                        </a:rPr>
                        <a:t>Пробность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26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13255a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24.97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75.03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Au</a:t>
                      </a:r>
                      <a:r>
                        <a:rPr kumimoji="0" lang="ru-RU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0.62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Ag</a:t>
                      </a:r>
                      <a:r>
                        <a:rPr kumimoji="0" lang="ru-RU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0.38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750.3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26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13255b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25.3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74.7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Au</a:t>
                      </a:r>
                      <a:r>
                        <a:rPr kumimoji="0" lang="ru-RU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0.62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Ag</a:t>
                      </a:r>
                      <a:r>
                        <a:rPr kumimoji="0" lang="ru-RU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0.38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747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26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13255j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26.34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73.66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Au</a:t>
                      </a:r>
                      <a:r>
                        <a:rPr kumimoji="0" lang="fr-FR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0.60</a:t>
                      </a: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Ag</a:t>
                      </a:r>
                      <a:r>
                        <a:rPr kumimoji="0" lang="fr-FR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0.40</a:t>
                      </a: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736.6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26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13255k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26.6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73.4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Au</a:t>
                      </a:r>
                      <a:r>
                        <a:rPr kumimoji="0" lang="fr-FR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0.60</a:t>
                      </a: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Ag</a:t>
                      </a:r>
                      <a:r>
                        <a:rPr kumimoji="0" lang="fr-FR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0.40</a:t>
                      </a: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734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26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13255f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25.66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74.34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Au</a:t>
                      </a:r>
                      <a:r>
                        <a:rPr kumimoji="0" lang="fr-FR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0.61</a:t>
                      </a: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Ag</a:t>
                      </a:r>
                      <a:r>
                        <a:rPr kumimoji="0" lang="fr-FR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0.39</a:t>
                      </a: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743.4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26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13256a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24.86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75.14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Au</a:t>
                      </a:r>
                      <a:r>
                        <a:rPr kumimoji="0" lang="fr-FR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0.62</a:t>
                      </a: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Ag</a:t>
                      </a:r>
                      <a:r>
                        <a:rPr kumimoji="0" lang="fr-FR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0.38</a:t>
                      </a: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751.4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13256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250"/>
            <a:ext cx="38830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3" descr="81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852738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 descr="81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0" y="0"/>
            <a:ext cx="283845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81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75388" y="0"/>
            <a:ext cx="2868612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000500" y="4643438"/>
          <a:ext cx="5143500" cy="1757045"/>
        </p:xfrm>
        <a:graphic>
          <a:graphicData uri="http://schemas.openxmlformats.org/drawingml/2006/table">
            <a:tbl>
              <a:tblPr/>
              <a:tblGrid>
                <a:gridCol w="1028700"/>
                <a:gridCol w="1028700"/>
                <a:gridCol w="1028700"/>
                <a:gridCol w="1028700"/>
                <a:gridCol w="1028700"/>
              </a:tblGrid>
              <a:tr h="250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номер анализа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Кристаллохимическая формула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13255c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45.91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0.36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53.73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ru-RU" sz="11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1.99</a:t>
                      </a: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</a:t>
                      </a:r>
                      <a:r>
                        <a:rPr kumimoji="0" lang="ru-RU" sz="11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ru-RU" sz="11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13255d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45.68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1.44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52.88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Fe(S</a:t>
                      </a:r>
                      <a:r>
                        <a:rPr kumimoji="0" lang="pt-BR" sz="11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1.98</a:t>
                      </a: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</a:t>
                      </a:r>
                      <a:r>
                        <a:rPr kumimoji="0" lang="pt-BR" sz="11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0.02</a:t>
                      </a: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pt-BR" sz="11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13255g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46.27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53.73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FeS</a:t>
                      </a:r>
                      <a:r>
                        <a:rPr kumimoji="0" lang="pt-BR" sz="11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13256b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45.81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0.48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53.71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Fe(S</a:t>
                      </a:r>
                      <a:r>
                        <a:rPr kumimoji="0" lang="pt-BR" sz="11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1.99</a:t>
                      </a: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</a:t>
                      </a:r>
                      <a:r>
                        <a:rPr kumimoji="0" lang="pt-BR" sz="11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</a:t>
                      </a: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pt-BR" sz="11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13256c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43.83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6.51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49.67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Fe(S</a:t>
                      </a:r>
                      <a:r>
                        <a:rPr kumimoji="0" lang="pt-BR" sz="11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1.89</a:t>
                      </a: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</a:t>
                      </a:r>
                      <a:r>
                        <a:rPr kumimoji="0" lang="pt-BR" sz="11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0.11</a:t>
                      </a: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pt-BR" sz="11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27697" name="TextBox 8"/>
          <p:cNvSpPr txBox="1">
            <a:spLocks noChangeArrowheads="1"/>
          </p:cNvSpPr>
          <p:nvPr/>
        </p:nvSpPr>
        <p:spPr bwMode="auto">
          <a:xfrm>
            <a:off x="6156325" y="3214688"/>
            <a:ext cx="2987675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FFFF66"/>
                </a:solidFill>
              </a:rPr>
              <a:t>Включение </a:t>
            </a:r>
            <a:r>
              <a:rPr lang="ru-RU" sz="1400" b="1" dirty="0" err="1">
                <a:solidFill>
                  <a:srgbClr val="FFFF66"/>
                </a:solidFill>
              </a:rPr>
              <a:t>пираргирита</a:t>
            </a:r>
            <a:r>
              <a:rPr lang="ru-RU" sz="1400" b="1" dirty="0">
                <a:solidFill>
                  <a:srgbClr val="FFFF66"/>
                </a:solidFill>
              </a:rPr>
              <a:t> (е) в золотосодержащем пирите и галенита (</a:t>
            </a:r>
            <a:r>
              <a:rPr lang="en-US" sz="1400" b="1" dirty="0">
                <a:solidFill>
                  <a:srgbClr val="FFFF66"/>
                </a:solidFill>
              </a:rPr>
              <a:t>d</a:t>
            </a:r>
            <a:r>
              <a:rPr lang="ru-RU" sz="1400" b="1" dirty="0">
                <a:solidFill>
                  <a:srgbClr val="FFFF66"/>
                </a:solidFill>
              </a:rPr>
              <a:t>) в </a:t>
            </a:r>
            <a:r>
              <a:rPr lang="ru-RU" sz="1400" b="1" dirty="0" err="1">
                <a:solidFill>
                  <a:srgbClr val="FFFF66"/>
                </a:solidFill>
              </a:rPr>
              <a:t>мышьяксодержащем</a:t>
            </a:r>
            <a:r>
              <a:rPr lang="ru-RU" sz="1400" b="1" dirty="0">
                <a:solidFill>
                  <a:srgbClr val="FFFF66"/>
                </a:solidFill>
              </a:rPr>
              <a:t> пирите, </a:t>
            </a:r>
            <a:r>
              <a:rPr lang="ru-RU" sz="1400" b="1" dirty="0" err="1">
                <a:solidFill>
                  <a:srgbClr val="FFFF66"/>
                </a:solidFill>
              </a:rPr>
              <a:t>обр</a:t>
            </a:r>
            <a:r>
              <a:rPr lang="ru-RU" sz="1400" b="1" dirty="0">
                <a:solidFill>
                  <a:srgbClr val="FFFF66"/>
                </a:solidFill>
              </a:rPr>
              <a:t> Е-3</a:t>
            </a:r>
          </a:p>
        </p:txBody>
      </p:sp>
      <p:sp>
        <p:nvSpPr>
          <p:cNvPr id="27698" name="TextBox 9"/>
          <p:cNvSpPr txBox="1">
            <a:spLocks noChangeArrowheads="1"/>
          </p:cNvSpPr>
          <p:nvPr/>
        </p:nvSpPr>
        <p:spPr bwMode="auto">
          <a:xfrm>
            <a:off x="323850" y="6553200"/>
            <a:ext cx="3000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FFFF66"/>
                </a:solidFill>
              </a:rPr>
              <a:t>спектр </a:t>
            </a:r>
            <a:r>
              <a:rPr lang="ru-RU" sz="1400" b="1" dirty="0" err="1">
                <a:solidFill>
                  <a:srgbClr val="FFFF66"/>
                </a:solidFill>
              </a:rPr>
              <a:t>пираргирита</a:t>
            </a:r>
            <a:endParaRPr lang="ru-RU" sz="1400" b="1" dirty="0">
              <a:solidFill>
                <a:srgbClr val="FFFF66"/>
              </a:solidFill>
            </a:endParaRPr>
          </a:p>
        </p:txBody>
      </p:sp>
      <p:sp>
        <p:nvSpPr>
          <p:cNvPr id="27699" name="TextBox 10"/>
          <p:cNvSpPr txBox="1">
            <a:spLocks noChangeArrowheads="1"/>
          </p:cNvSpPr>
          <p:nvPr/>
        </p:nvSpPr>
        <p:spPr bwMode="auto">
          <a:xfrm>
            <a:off x="0" y="3357563"/>
            <a:ext cx="62150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rgbClr val="FFFF66"/>
                </a:solidFill>
              </a:rPr>
              <a:t>Зональное строение пирита в кварцевых жилах: в центральной части – пирит с включениями самородного золота (темно-серое); промежуточная зона – </a:t>
            </a:r>
            <a:r>
              <a:rPr lang="ru-RU" sz="1200" b="1" dirty="0" err="1">
                <a:solidFill>
                  <a:srgbClr val="FFFF66"/>
                </a:solidFill>
              </a:rPr>
              <a:t>мышьяксодержащий</a:t>
            </a:r>
            <a:r>
              <a:rPr lang="ru-RU" sz="1200" b="1" dirty="0">
                <a:solidFill>
                  <a:srgbClr val="FFFF66"/>
                </a:solidFill>
              </a:rPr>
              <a:t> пирит (светло-серое); оторочка – арсенопирит (белое), обр. Е-5.</a:t>
            </a:r>
          </a:p>
        </p:txBody>
      </p:sp>
      <p:sp>
        <p:nvSpPr>
          <p:cNvPr id="27700" name="TextBox 11"/>
          <p:cNvSpPr txBox="1">
            <a:spLocks noChangeArrowheads="1"/>
          </p:cNvSpPr>
          <p:nvPr/>
        </p:nvSpPr>
        <p:spPr bwMode="auto">
          <a:xfrm>
            <a:off x="4000500" y="4076700"/>
            <a:ext cx="51435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600" dirty="0">
              <a:solidFill>
                <a:srgbClr val="FFCC00"/>
              </a:solidFill>
            </a:endParaRPr>
          </a:p>
          <a:p>
            <a:pPr algn="ctr"/>
            <a:r>
              <a:rPr lang="ru-RU" sz="1600" dirty="0">
                <a:solidFill>
                  <a:srgbClr val="FFFF66"/>
                </a:solidFill>
              </a:rPr>
              <a:t>Состав </a:t>
            </a:r>
            <a:r>
              <a:rPr lang="ru-RU" sz="1600" dirty="0" err="1">
                <a:solidFill>
                  <a:srgbClr val="FFFF66"/>
                </a:solidFill>
              </a:rPr>
              <a:t>мышьяксодержащей</a:t>
            </a:r>
            <a:r>
              <a:rPr lang="ru-RU" sz="1600" dirty="0">
                <a:solidFill>
                  <a:srgbClr val="FFFF66"/>
                </a:solidFill>
              </a:rPr>
              <a:t> пиритовой каймы</a:t>
            </a:r>
          </a:p>
          <a:p>
            <a:endParaRPr lang="ru-RU" sz="1600" dirty="0">
              <a:solidFill>
                <a:srgbClr val="FFCC00"/>
              </a:solidFill>
            </a:endParaRPr>
          </a:p>
        </p:txBody>
      </p:sp>
      <p:sp>
        <p:nvSpPr>
          <p:cNvPr id="27701" name="TextBox 11"/>
          <p:cNvSpPr txBox="1">
            <a:spLocks noChangeArrowheads="1"/>
          </p:cNvSpPr>
          <p:nvPr/>
        </p:nvSpPr>
        <p:spPr bwMode="auto">
          <a:xfrm>
            <a:off x="1500188" y="1643063"/>
            <a:ext cx="642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Py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27702" name="TextBox 11"/>
          <p:cNvSpPr txBox="1">
            <a:spLocks noChangeArrowheads="1"/>
          </p:cNvSpPr>
          <p:nvPr/>
        </p:nvSpPr>
        <p:spPr bwMode="auto">
          <a:xfrm>
            <a:off x="6357938" y="1143000"/>
            <a:ext cx="642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Py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27703" name="TextBox 11"/>
          <p:cNvSpPr txBox="1">
            <a:spLocks noChangeArrowheads="1"/>
          </p:cNvSpPr>
          <p:nvPr/>
        </p:nvSpPr>
        <p:spPr bwMode="auto">
          <a:xfrm>
            <a:off x="4500563" y="1714500"/>
            <a:ext cx="642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Py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27704" name="TextBox 30"/>
          <p:cNvSpPr txBox="1">
            <a:spLocks noChangeArrowheads="1"/>
          </p:cNvSpPr>
          <p:nvPr/>
        </p:nvSpPr>
        <p:spPr bwMode="auto">
          <a:xfrm>
            <a:off x="3786188" y="1285875"/>
            <a:ext cx="642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Au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214813" y="0"/>
            <a:ext cx="1357312" cy="1214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706" name="Line 54"/>
          <p:cNvSpPr>
            <a:spLocks noChangeShapeType="1"/>
          </p:cNvSpPr>
          <p:nvPr/>
        </p:nvSpPr>
        <p:spPr bwMode="auto">
          <a:xfrm flipV="1">
            <a:off x="4078288" y="785813"/>
            <a:ext cx="422275" cy="5000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707" name="Line 54"/>
          <p:cNvSpPr>
            <a:spLocks noChangeShapeType="1"/>
          </p:cNvSpPr>
          <p:nvPr/>
        </p:nvSpPr>
        <p:spPr bwMode="auto">
          <a:xfrm flipV="1">
            <a:off x="4214813" y="1357313"/>
            <a:ext cx="1208087" cy="1428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708" name="Line 54"/>
          <p:cNvSpPr>
            <a:spLocks noChangeShapeType="1"/>
          </p:cNvSpPr>
          <p:nvPr/>
        </p:nvSpPr>
        <p:spPr bwMode="auto">
          <a:xfrm>
            <a:off x="3954463" y="1643063"/>
            <a:ext cx="46037" cy="3571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709" name="TextBox 23"/>
          <p:cNvSpPr txBox="1">
            <a:spLocks noChangeArrowheads="1"/>
          </p:cNvSpPr>
          <p:nvPr/>
        </p:nvSpPr>
        <p:spPr bwMode="auto">
          <a:xfrm>
            <a:off x="6643688" y="1643063"/>
            <a:ext cx="7858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CC00"/>
                </a:solidFill>
              </a:rPr>
              <a:t>(d)</a:t>
            </a:r>
          </a:p>
          <a:p>
            <a:pPr algn="ctr"/>
            <a:r>
              <a:rPr lang="en-US">
                <a:solidFill>
                  <a:srgbClr val="FFCC00"/>
                </a:solidFill>
              </a:rPr>
              <a:t>Gal</a:t>
            </a:r>
            <a:endParaRPr lang="ru-RU">
              <a:solidFill>
                <a:srgbClr val="FFCC00"/>
              </a:solidFill>
            </a:endParaRPr>
          </a:p>
        </p:txBody>
      </p:sp>
      <p:sp>
        <p:nvSpPr>
          <p:cNvPr id="27710" name="TextBox 24"/>
          <p:cNvSpPr txBox="1">
            <a:spLocks noChangeArrowheads="1"/>
          </p:cNvSpPr>
          <p:nvPr/>
        </p:nvSpPr>
        <p:spPr bwMode="auto">
          <a:xfrm>
            <a:off x="6786563" y="0"/>
            <a:ext cx="4286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CC00"/>
                </a:solidFill>
              </a:rPr>
              <a:t>e</a:t>
            </a:r>
          </a:p>
          <a:p>
            <a:endParaRPr lang="ru-RU" sz="2800">
              <a:solidFill>
                <a:srgbClr val="FFCC00"/>
              </a:solidFill>
            </a:endParaRPr>
          </a:p>
        </p:txBody>
      </p:sp>
      <p:sp>
        <p:nvSpPr>
          <p:cNvPr id="27711" name="TextBox 11"/>
          <p:cNvSpPr txBox="1">
            <a:spLocks noChangeArrowheads="1"/>
          </p:cNvSpPr>
          <p:nvPr/>
        </p:nvSpPr>
        <p:spPr bwMode="auto">
          <a:xfrm>
            <a:off x="7643813" y="1143000"/>
            <a:ext cx="1285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Py</a:t>
            </a:r>
            <a:r>
              <a:rPr lang="ru-RU" b="1">
                <a:solidFill>
                  <a:srgbClr val="FF0000"/>
                </a:solidFill>
              </a:rPr>
              <a:t> с </a:t>
            </a:r>
            <a:r>
              <a:rPr lang="en-US" b="1">
                <a:solidFill>
                  <a:srgbClr val="FF0000"/>
                </a:solidFill>
              </a:rPr>
              <a:t>Asp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27712" name="TextBox 11"/>
          <p:cNvSpPr txBox="1">
            <a:spLocks noChangeArrowheads="1"/>
          </p:cNvSpPr>
          <p:nvPr/>
        </p:nvSpPr>
        <p:spPr bwMode="auto">
          <a:xfrm>
            <a:off x="3143250" y="428625"/>
            <a:ext cx="1285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Py</a:t>
            </a:r>
            <a:r>
              <a:rPr lang="ru-RU" b="1">
                <a:solidFill>
                  <a:srgbClr val="FF0000"/>
                </a:solidFill>
              </a:rPr>
              <a:t> с </a:t>
            </a:r>
            <a:r>
              <a:rPr lang="en-US" b="1">
                <a:solidFill>
                  <a:srgbClr val="FF0000"/>
                </a:solidFill>
              </a:rPr>
              <a:t>Asp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27713" name="TextBox 11"/>
          <p:cNvSpPr txBox="1">
            <a:spLocks noChangeArrowheads="1"/>
          </p:cNvSpPr>
          <p:nvPr/>
        </p:nvSpPr>
        <p:spPr bwMode="auto">
          <a:xfrm>
            <a:off x="0" y="642938"/>
            <a:ext cx="785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Asp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27714" name="Line 54"/>
          <p:cNvSpPr>
            <a:spLocks noChangeShapeType="1"/>
          </p:cNvSpPr>
          <p:nvPr/>
        </p:nvSpPr>
        <p:spPr bwMode="auto">
          <a:xfrm flipV="1">
            <a:off x="571500" y="571500"/>
            <a:ext cx="500063" cy="2857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715" name="Line 54"/>
          <p:cNvSpPr>
            <a:spLocks noChangeShapeType="1"/>
          </p:cNvSpPr>
          <p:nvPr/>
        </p:nvSpPr>
        <p:spPr bwMode="auto">
          <a:xfrm>
            <a:off x="500063" y="1000125"/>
            <a:ext cx="357187" cy="5715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cxnSp>
        <p:nvCxnSpPr>
          <p:cNvPr id="27" name="Прямая со стрелкой 26"/>
          <p:cNvCxnSpPr/>
          <p:nvPr/>
        </p:nvCxnSpPr>
        <p:spPr>
          <a:xfrm rot="5400000">
            <a:off x="6679407" y="535781"/>
            <a:ext cx="285750" cy="71437"/>
          </a:xfrm>
          <a:prstGeom prst="straightConnector1">
            <a:avLst/>
          </a:prstGeom>
          <a:ln w="28575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7286625" y="1857375"/>
            <a:ext cx="500063" cy="357188"/>
          </a:xfrm>
          <a:prstGeom prst="straightConnector1">
            <a:avLst/>
          </a:prstGeom>
          <a:ln w="28575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18" name="TextBox 33"/>
          <p:cNvSpPr txBox="1">
            <a:spLocks noChangeArrowheads="1"/>
          </p:cNvSpPr>
          <p:nvPr/>
        </p:nvSpPr>
        <p:spPr bwMode="auto">
          <a:xfrm>
            <a:off x="8358188" y="0"/>
            <a:ext cx="785812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FF0000"/>
                </a:solidFill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Диаграмма 4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2763" y="1052513"/>
            <a:ext cx="4821237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Box 6"/>
          <p:cNvSpPr txBox="1">
            <a:spLocks noChangeArrowheads="1"/>
          </p:cNvSpPr>
          <p:nvPr/>
        </p:nvSpPr>
        <p:spPr bwMode="auto">
          <a:xfrm>
            <a:off x="1000125" y="0"/>
            <a:ext cx="70723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 err="1">
                <a:solidFill>
                  <a:srgbClr val="FFFF66"/>
                </a:solidFill>
              </a:rPr>
              <a:t>Рентгено-флуоресцентный</a:t>
            </a:r>
            <a:r>
              <a:rPr lang="ru-RU" sz="2800" b="1" dirty="0">
                <a:solidFill>
                  <a:srgbClr val="FFFF66"/>
                </a:solidFill>
              </a:rPr>
              <a:t> анализ</a:t>
            </a:r>
            <a:endParaRPr lang="ru-RU" sz="2800" dirty="0">
              <a:solidFill>
                <a:srgbClr val="FFFF66"/>
              </a:solidFill>
            </a:endParaRPr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4357688" y="4508500"/>
            <a:ext cx="47863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FF66"/>
                </a:solidFill>
                <a:cs typeface="Arial" charset="0"/>
              </a:rPr>
              <a:t>Графики распределения содержаний </a:t>
            </a:r>
            <a:r>
              <a:rPr lang="en-US" dirty="0">
                <a:solidFill>
                  <a:srgbClr val="FFFF66"/>
                </a:solidFill>
                <a:cs typeface="Arial" charset="0"/>
              </a:rPr>
              <a:t>Ti</a:t>
            </a:r>
            <a:r>
              <a:rPr lang="ru-RU" dirty="0">
                <a:solidFill>
                  <a:srgbClr val="FFFF66"/>
                </a:solidFill>
                <a:cs typeface="Arial" charset="0"/>
              </a:rPr>
              <a:t>, </a:t>
            </a:r>
            <a:r>
              <a:rPr lang="en-US" dirty="0">
                <a:solidFill>
                  <a:srgbClr val="FFFF66"/>
                </a:solidFill>
                <a:cs typeface="Arial" charset="0"/>
              </a:rPr>
              <a:t>As</a:t>
            </a:r>
            <a:r>
              <a:rPr lang="ru-RU" dirty="0">
                <a:solidFill>
                  <a:srgbClr val="FFFF66"/>
                </a:solidFill>
                <a:cs typeface="Arial" charset="0"/>
              </a:rPr>
              <a:t>, </a:t>
            </a:r>
            <a:r>
              <a:rPr lang="en-US" dirty="0" err="1">
                <a:solidFill>
                  <a:srgbClr val="FFFF66"/>
                </a:solidFill>
                <a:cs typeface="Arial" charset="0"/>
              </a:rPr>
              <a:t>Mn</a:t>
            </a:r>
            <a:r>
              <a:rPr lang="ru-RU" dirty="0">
                <a:solidFill>
                  <a:srgbClr val="FFFF66"/>
                </a:solidFill>
                <a:cs typeface="Arial" charset="0"/>
              </a:rPr>
              <a:t>, </a:t>
            </a:r>
            <a:r>
              <a:rPr lang="en-US" dirty="0">
                <a:solidFill>
                  <a:srgbClr val="FFFF66"/>
                </a:solidFill>
                <a:cs typeface="Arial" charset="0"/>
              </a:rPr>
              <a:t>Ti </a:t>
            </a:r>
            <a:r>
              <a:rPr lang="ru-RU" dirty="0">
                <a:solidFill>
                  <a:srgbClr val="FFFF66"/>
                </a:solidFill>
                <a:cs typeface="Arial" charset="0"/>
              </a:rPr>
              <a:t>в кварцевых жилах и вмещающих породах и участка Закол. По данным </a:t>
            </a:r>
            <a:r>
              <a:rPr lang="ru-RU" dirty="0" err="1" smtClean="0">
                <a:solidFill>
                  <a:srgbClr val="FFFF66"/>
                </a:solidFill>
                <a:cs typeface="Arial" charset="0"/>
              </a:rPr>
              <a:t>РФА-анализов</a:t>
            </a:r>
            <a:endParaRPr lang="ru-RU" dirty="0">
              <a:solidFill>
                <a:srgbClr val="FFFF66"/>
              </a:solidFill>
              <a:cs typeface="Arial" charset="0"/>
            </a:endParaRPr>
          </a:p>
        </p:txBody>
      </p:sp>
      <p:sp>
        <p:nvSpPr>
          <p:cNvPr id="28676" name="TextBox 8"/>
          <p:cNvSpPr txBox="1">
            <a:spLocks noChangeArrowheads="1"/>
          </p:cNvSpPr>
          <p:nvPr/>
        </p:nvSpPr>
        <p:spPr bwMode="auto">
          <a:xfrm>
            <a:off x="179388" y="6092825"/>
            <a:ext cx="403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FF66"/>
                </a:solidFill>
              </a:rPr>
              <a:t>Таблица содержания</a:t>
            </a:r>
            <a:r>
              <a:rPr lang="en-US" dirty="0">
                <a:solidFill>
                  <a:srgbClr val="FFFF66"/>
                </a:solidFill>
              </a:rPr>
              <a:t> </a:t>
            </a:r>
            <a:r>
              <a:rPr lang="ru-RU" dirty="0">
                <a:solidFill>
                  <a:srgbClr val="FFFF66"/>
                </a:solidFill>
              </a:rPr>
              <a:t>основных компонентов в породах </a:t>
            </a:r>
            <a:r>
              <a:rPr lang="ru-RU" dirty="0" err="1">
                <a:solidFill>
                  <a:srgbClr val="FFFF66"/>
                </a:solidFill>
              </a:rPr>
              <a:t>уч</a:t>
            </a:r>
            <a:r>
              <a:rPr lang="ru-RU" dirty="0">
                <a:solidFill>
                  <a:srgbClr val="FFFF66"/>
                </a:solidFill>
              </a:rPr>
              <a:t>. Закол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071938" y="1000125"/>
            <a:ext cx="5072062" cy="28575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000066"/>
                </a:solidFill>
              </a:rPr>
              <a:t>Среднее содержание элементов в породах </a:t>
            </a:r>
            <a:r>
              <a:rPr lang="ru-RU" sz="1400" dirty="0" err="1">
                <a:solidFill>
                  <a:srgbClr val="000066"/>
                </a:solidFill>
              </a:rPr>
              <a:t>уч</a:t>
            </a:r>
            <a:r>
              <a:rPr lang="ru-RU" sz="1400" dirty="0">
                <a:solidFill>
                  <a:srgbClr val="000066"/>
                </a:solidFill>
              </a:rPr>
              <a:t>. Закол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59338" y="3644901"/>
            <a:ext cx="427042" cy="42704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66"/>
                </a:solidFill>
              </a:rPr>
              <a:t>Fe</a:t>
            </a:r>
            <a:endParaRPr lang="ru-RU" dirty="0">
              <a:solidFill>
                <a:srgbClr val="000066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72132" y="3643314"/>
            <a:ext cx="492135" cy="42704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66"/>
                </a:solidFill>
              </a:rPr>
              <a:t>As</a:t>
            </a:r>
            <a:endParaRPr lang="ru-RU" dirty="0">
              <a:solidFill>
                <a:srgbClr val="000066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15074" y="3643314"/>
            <a:ext cx="512751" cy="42862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000066"/>
                </a:solidFill>
              </a:rPr>
              <a:t>Mn</a:t>
            </a:r>
            <a:endParaRPr lang="ru-RU" dirty="0">
              <a:solidFill>
                <a:srgbClr val="000066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29454" y="3643314"/>
            <a:ext cx="571504" cy="42862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66"/>
                </a:solidFill>
              </a:rPr>
              <a:t>Ti</a:t>
            </a:r>
            <a:endParaRPr lang="ru-RU" dirty="0">
              <a:solidFill>
                <a:srgbClr val="000066"/>
              </a:solidFill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214313" y="571500"/>
          <a:ext cx="4000527" cy="5429303"/>
        </p:xfrm>
        <a:graphic>
          <a:graphicData uri="http://schemas.openxmlformats.org/drawingml/2006/table">
            <a:tbl>
              <a:tblPr/>
              <a:tblGrid>
                <a:gridCol w="444503"/>
                <a:gridCol w="444503"/>
                <a:gridCol w="444503"/>
                <a:gridCol w="444503"/>
                <a:gridCol w="444503"/>
                <a:gridCol w="444503"/>
                <a:gridCol w="444503"/>
                <a:gridCol w="444503"/>
                <a:gridCol w="444503"/>
              </a:tblGrid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№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образец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Fe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As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Mn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Ti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Cu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Zn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Au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Кварцевые жили (Участок Закол)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1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Е9/1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4263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3075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514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2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Е9/2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1527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885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19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3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Е9/3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2078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528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411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4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Е9/4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4323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1725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752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5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Е9/5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1869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973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7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6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Е3/1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21695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4586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1664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7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Е3/2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8775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4357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182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4572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8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8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Е3/3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8822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5339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9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Е4/1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42422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1956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16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10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Е4/2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22415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3322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11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Е4/3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2151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370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12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Е5/1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40984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2634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1010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6171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56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13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Е5/2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16463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1154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среднее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13675.92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latin typeface="Arial Cyr"/>
                        </a:rPr>
                        <a:t>2377.23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latin typeface="Arial Cyr"/>
                      </a:endParaRP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latin typeface="Arial Cyr"/>
                        </a:rPr>
                        <a:t>220.69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latin typeface="Arial Cyr"/>
                      </a:endParaRP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latin typeface="Arial Cyr"/>
                        </a:rPr>
                        <a:t>954.38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latin typeface="Arial Cyr"/>
                      </a:endParaRP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latin typeface="Arial Cyr"/>
                        </a:rPr>
                        <a:t>4.307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latin typeface="Arial Cyr"/>
                      </a:endParaRP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latin typeface="Arial Cyr"/>
                        </a:rPr>
                        <a:t>5.46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latin typeface="Arial Cyr"/>
                      </a:endParaRP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Кварцевые жили (Месторождение </a:t>
                      </a:r>
                      <a:r>
                        <a:rPr lang="ru-RU" sz="800" b="1" i="0" u="none" strike="noStrike" dirty="0" err="1">
                          <a:solidFill>
                            <a:schemeClr val="tx1"/>
                          </a:solidFill>
                          <a:latin typeface="Arial Cyr"/>
                        </a:rPr>
                        <a:t>Кекура</a:t>
                      </a:r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)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14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Ю1/1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1158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811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198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15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Ю1/2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10524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8843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1439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12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среднее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5841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4827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719.5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105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latin typeface="Arial Cyr"/>
                        </a:rPr>
                        <a:t>Сильно</a:t>
                      </a:r>
                      <a:r>
                        <a:rPr lang="ru-RU" sz="800" b="1" i="0" u="none" strike="noStrike" baseline="0" dirty="0" smtClean="0">
                          <a:solidFill>
                            <a:schemeClr val="tx1"/>
                          </a:solidFill>
                          <a:latin typeface="Arial Cyr"/>
                        </a:rPr>
                        <a:t> измененная метасоматическая порода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latin typeface="Arial Cyr"/>
                        </a:rPr>
                        <a:t>(Участок </a:t>
                      </a:r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Закол)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16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Е6/1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54209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51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825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5496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17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Е6/2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55301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36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765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7952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54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18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Е7/1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116215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1332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15335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60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29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Е9/1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46946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125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988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4445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29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30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Е9/2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44328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122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470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4889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43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31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Е9/3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3509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1636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611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среднее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53418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latin typeface="Arial Cyr"/>
                        </a:rPr>
                        <a:t>328.33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latin typeface="Arial Cyr"/>
                      </a:endParaRP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latin typeface="Arial Cyr"/>
                        </a:rPr>
                        <a:t>831.83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latin typeface="Arial Cyr"/>
                      </a:endParaRP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latin typeface="Arial Cyr"/>
                        </a:rPr>
                        <a:t>6352.83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latin typeface="Arial Cyr"/>
                      </a:endParaRP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latin typeface="Arial Cyr"/>
                        </a:rPr>
                        <a:t>16.166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latin typeface="Arial Cyr"/>
                      </a:endParaRP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latin typeface="Arial Cyr"/>
                        </a:rPr>
                        <a:t>14.833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latin typeface="Arial Cyr"/>
                      </a:endParaRP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latin typeface="Arial Cyr"/>
                        </a:rPr>
                        <a:t>Алевропесчаники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latin typeface="Arial Cyr"/>
                        </a:rPr>
                        <a:t>(Участок </a:t>
                      </a:r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Закол)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19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Е1.0/1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52770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2035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5851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74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20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Е1.0/2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47534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2025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4702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63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21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Е1.0/3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58690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2791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4741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22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Е11/1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61713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22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575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8374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94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23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Е11/2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45316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554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6940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74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24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Е11/3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47201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763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5582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80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среднее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52204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latin typeface="Arial Cyr"/>
                        </a:rPr>
                        <a:t>3.666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latin typeface="Arial Cyr"/>
                      </a:endParaRP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latin typeface="Arial Cyr"/>
                        </a:rPr>
                        <a:t>1457.16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latin typeface="Arial Cyr"/>
                      </a:endParaRP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latin typeface="Arial Cyr"/>
                        </a:rPr>
                        <a:t>6031.66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latin typeface="Arial Cyr"/>
                      </a:endParaRP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latin typeface="Arial Cyr"/>
                        </a:rPr>
                        <a:t>64.166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latin typeface="Arial Cyr"/>
                      </a:endParaRP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latin typeface="Arial Cyr"/>
                        </a:rPr>
                        <a:t>Вулканокластическая</a:t>
                      </a:r>
                      <a:r>
                        <a:rPr lang="ru-RU" sz="800" b="1" i="0" u="none" strike="noStrike" baseline="0" dirty="0" smtClean="0">
                          <a:solidFill>
                            <a:schemeClr val="tx1"/>
                          </a:solidFill>
                          <a:latin typeface="Arial Cyr"/>
                        </a:rPr>
                        <a:t> порода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latin typeface="Arial Cyr"/>
                        </a:rPr>
                        <a:t>(Участок </a:t>
                      </a:r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Закол)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25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Е10/1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34107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89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804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2045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26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Е10/2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29210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110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501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2937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27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Е10/3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40048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129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593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4034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1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28</a:t>
                      </a:r>
                    </a:p>
                  </a:txBody>
                  <a:tcPr marL="5684" marR="5684" marT="56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Е10/4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34344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31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589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5699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49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9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среднее</a:t>
                      </a:r>
                    </a:p>
                  </a:txBody>
                  <a:tcPr marL="5684" marR="5684" marT="56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5684" marR="5684" marT="5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34427.25</a:t>
                      </a:r>
                    </a:p>
                  </a:txBody>
                  <a:tcPr marL="5684" marR="5684" marT="5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latin typeface="Arial Cyr"/>
                        </a:rPr>
                        <a:t>89.75</a:t>
                      </a:r>
                    </a:p>
                  </a:txBody>
                  <a:tcPr marL="5684" marR="5684" marT="5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621.75</a:t>
                      </a:r>
                    </a:p>
                  </a:txBody>
                  <a:tcPr marL="5684" marR="5684" marT="5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3678.75</a:t>
                      </a:r>
                    </a:p>
                  </a:txBody>
                  <a:tcPr marL="5684" marR="5684" marT="5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12.25</a:t>
                      </a:r>
                    </a:p>
                  </a:txBody>
                  <a:tcPr marL="5684" marR="5684" marT="5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5684" marR="5684" marT="5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9114" name="TextBox 14"/>
          <p:cNvSpPr txBox="1">
            <a:spLocks noChangeArrowheads="1"/>
          </p:cNvSpPr>
          <p:nvPr/>
        </p:nvSpPr>
        <p:spPr bwMode="auto">
          <a:xfrm>
            <a:off x="8358188" y="0"/>
            <a:ext cx="785812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FF0000"/>
                </a:solidFill>
              </a:rPr>
              <a:t>16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4" descr="1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642938"/>
            <a:ext cx="3338513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Рисунок 6" descr="Е9-1а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90550"/>
            <a:ext cx="3313112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8"/>
          <p:cNvSpPr txBox="1">
            <a:spLocks noChangeArrowheads="1"/>
          </p:cNvSpPr>
          <p:nvPr/>
        </p:nvSpPr>
        <p:spPr bwMode="auto">
          <a:xfrm>
            <a:off x="785813" y="6215063"/>
            <a:ext cx="42862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srgbClr val="000066"/>
                </a:solidFill>
              </a:rPr>
              <a:t>Диаграмма температуры гомогенизации кварца обр. Е-9</a:t>
            </a:r>
            <a:r>
              <a:rPr lang="ru-RU" sz="1200"/>
              <a:t>.</a:t>
            </a:r>
          </a:p>
          <a:p>
            <a:endParaRPr lang="ru-RU"/>
          </a:p>
        </p:txBody>
      </p:sp>
      <p:sp>
        <p:nvSpPr>
          <p:cNvPr id="29700" name="TextBox 10"/>
          <p:cNvSpPr txBox="1">
            <a:spLocks noChangeArrowheads="1"/>
          </p:cNvSpPr>
          <p:nvPr/>
        </p:nvSpPr>
        <p:spPr bwMode="auto">
          <a:xfrm>
            <a:off x="1908175" y="188913"/>
            <a:ext cx="5072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FF66"/>
                </a:solidFill>
              </a:rPr>
              <a:t>Флюидные включения в кварце, </a:t>
            </a:r>
            <a:r>
              <a:rPr lang="ru-RU" dirty="0" err="1">
                <a:solidFill>
                  <a:srgbClr val="FFFF66"/>
                </a:solidFill>
              </a:rPr>
              <a:t>обр</a:t>
            </a:r>
            <a:r>
              <a:rPr lang="ru-RU" dirty="0">
                <a:solidFill>
                  <a:srgbClr val="FFFF66"/>
                </a:solidFill>
              </a:rPr>
              <a:t> Е-9 </a:t>
            </a:r>
          </a:p>
        </p:txBody>
      </p:sp>
      <p:sp>
        <p:nvSpPr>
          <p:cNvPr id="8" name="Овал 7"/>
          <p:cNvSpPr/>
          <p:nvPr/>
        </p:nvSpPr>
        <p:spPr>
          <a:xfrm>
            <a:off x="1928813" y="1500188"/>
            <a:ext cx="857250" cy="9286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9702" name="Picture 2" descr="Graph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2275" y="3716338"/>
            <a:ext cx="62674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 Box 9"/>
          <p:cNvSpPr txBox="1">
            <a:spLocks noChangeArrowheads="1"/>
          </p:cNvSpPr>
          <p:nvPr/>
        </p:nvSpPr>
        <p:spPr bwMode="auto">
          <a:xfrm>
            <a:off x="1816100" y="29448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9704" name="Line 10"/>
          <p:cNvSpPr>
            <a:spLocks noChangeShapeType="1"/>
          </p:cNvSpPr>
          <p:nvPr/>
        </p:nvSpPr>
        <p:spPr bwMode="auto">
          <a:xfrm>
            <a:off x="3214688" y="857250"/>
            <a:ext cx="3603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05" name="Text Box 11"/>
          <p:cNvSpPr txBox="1">
            <a:spLocks noChangeArrowheads="1"/>
          </p:cNvSpPr>
          <p:nvPr/>
        </p:nvSpPr>
        <p:spPr bwMode="auto">
          <a:xfrm>
            <a:off x="3000375" y="857250"/>
            <a:ext cx="915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10 мкм</a:t>
            </a:r>
          </a:p>
        </p:txBody>
      </p:sp>
      <p:sp>
        <p:nvSpPr>
          <p:cNvPr id="29706" name="Text Box 12"/>
          <p:cNvSpPr txBox="1">
            <a:spLocks noChangeArrowheads="1"/>
          </p:cNvSpPr>
          <p:nvPr/>
        </p:nvSpPr>
        <p:spPr bwMode="auto">
          <a:xfrm>
            <a:off x="971550" y="3213100"/>
            <a:ext cx="7699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66"/>
                </a:solidFill>
              </a:rPr>
              <a:t>Гистограмма распределения температур гомогенизации в кварце</a:t>
            </a:r>
          </a:p>
        </p:txBody>
      </p:sp>
      <p:sp>
        <p:nvSpPr>
          <p:cNvPr id="29707" name="Line 10"/>
          <p:cNvSpPr>
            <a:spLocks noChangeShapeType="1"/>
          </p:cNvSpPr>
          <p:nvPr/>
        </p:nvSpPr>
        <p:spPr bwMode="auto">
          <a:xfrm>
            <a:off x="7358063" y="857250"/>
            <a:ext cx="3603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08" name="Text Box 11"/>
          <p:cNvSpPr txBox="1">
            <a:spLocks noChangeArrowheads="1"/>
          </p:cNvSpPr>
          <p:nvPr/>
        </p:nvSpPr>
        <p:spPr bwMode="auto">
          <a:xfrm>
            <a:off x="7143750" y="857250"/>
            <a:ext cx="915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10 мкм</a:t>
            </a:r>
          </a:p>
        </p:txBody>
      </p:sp>
      <p:sp>
        <p:nvSpPr>
          <p:cNvPr id="29709" name="TextBox 13"/>
          <p:cNvSpPr txBox="1">
            <a:spLocks noChangeArrowheads="1"/>
          </p:cNvSpPr>
          <p:nvPr/>
        </p:nvSpPr>
        <p:spPr bwMode="auto">
          <a:xfrm>
            <a:off x="8215313" y="0"/>
            <a:ext cx="928687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FF0000"/>
                </a:solidFill>
              </a:rPr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2627313" y="0"/>
            <a:ext cx="4402137" cy="479425"/>
          </a:xfrm>
        </p:spPr>
        <p:txBody>
          <a:bodyPr/>
          <a:lstStyle/>
          <a:p>
            <a:pPr eaLnBrk="1" hangingPunct="1"/>
            <a:r>
              <a:rPr lang="ru-RU" sz="3700" b="1" smtClean="0">
                <a:solidFill>
                  <a:srgbClr val="FFFF66"/>
                </a:solidFill>
              </a:rPr>
              <a:t>Заключение</a:t>
            </a:r>
          </a:p>
        </p:txBody>
      </p:sp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0" y="476250"/>
            <a:ext cx="9144000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1600" dirty="0">
                <a:solidFill>
                  <a:srgbClr val="FFFF66"/>
                </a:solidFill>
              </a:rPr>
              <a:t>Установлено, что наименее измененными породами на участке являются </a:t>
            </a:r>
            <a:r>
              <a:rPr lang="ru-RU" sz="1600" dirty="0" err="1">
                <a:solidFill>
                  <a:srgbClr val="FFFF66"/>
                </a:solidFill>
              </a:rPr>
              <a:t>алевропесчаники</a:t>
            </a:r>
            <a:r>
              <a:rPr lang="ru-RU" sz="1600" dirty="0">
                <a:solidFill>
                  <a:srgbClr val="FFFF66"/>
                </a:solidFill>
              </a:rPr>
              <a:t>, в которых определены такие минералы как апатит, монацит и установлены </a:t>
            </a:r>
            <a:r>
              <a:rPr lang="ru-RU" sz="1600" dirty="0" err="1">
                <a:solidFill>
                  <a:srgbClr val="FFFF66"/>
                </a:solidFill>
              </a:rPr>
              <a:t>микрофаунистические</a:t>
            </a:r>
            <a:r>
              <a:rPr lang="ru-RU" sz="1600" dirty="0">
                <a:solidFill>
                  <a:srgbClr val="FFFF66"/>
                </a:solidFill>
              </a:rPr>
              <a:t> остатки и углеродистое вещество. </a:t>
            </a:r>
            <a:r>
              <a:rPr lang="ru-RU" sz="1600" dirty="0" err="1">
                <a:solidFill>
                  <a:srgbClr val="FFFF66"/>
                </a:solidFill>
              </a:rPr>
              <a:t>Вулканокластические</a:t>
            </a:r>
            <a:r>
              <a:rPr lang="ru-RU" sz="1600" dirty="0">
                <a:solidFill>
                  <a:srgbClr val="FFFF66"/>
                </a:solidFill>
              </a:rPr>
              <a:t> породы и вулканиты кислого состава интенсивно </a:t>
            </a:r>
            <a:r>
              <a:rPr lang="ru-RU" sz="1600" dirty="0" err="1">
                <a:solidFill>
                  <a:srgbClr val="FFFF66"/>
                </a:solidFill>
              </a:rPr>
              <a:t>хлоритизированы</a:t>
            </a:r>
            <a:r>
              <a:rPr lang="ru-RU" sz="1600" dirty="0">
                <a:solidFill>
                  <a:srgbClr val="FFFF66"/>
                </a:solidFill>
              </a:rPr>
              <a:t>, </a:t>
            </a:r>
            <a:r>
              <a:rPr lang="ru-RU" sz="1600" dirty="0" err="1">
                <a:solidFill>
                  <a:srgbClr val="FFFF66"/>
                </a:solidFill>
              </a:rPr>
              <a:t>серицитизированы</a:t>
            </a:r>
            <a:r>
              <a:rPr lang="ru-RU" sz="1600" dirty="0">
                <a:solidFill>
                  <a:srgbClr val="FFFF66"/>
                </a:solidFill>
              </a:rPr>
              <a:t>, </a:t>
            </a:r>
            <a:r>
              <a:rPr lang="ru-RU" sz="1600" dirty="0" err="1">
                <a:solidFill>
                  <a:srgbClr val="FFFF66"/>
                </a:solidFill>
              </a:rPr>
              <a:t>карбонатизированы</a:t>
            </a:r>
            <a:r>
              <a:rPr lang="ru-RU" sz="1600" dirty="0">
                <a:solidFill>
                  <a:srgbClr val="FFFF66"/>
                </a:solidFill>
              </a:rPr>
              <a:t> и </a:t>
            </a:r>
            <a:r>
              <a:rPr lang="ru-RU" sz="1600" dirty="0" err="1">
                <a:solidFill>
                  <a:srgbClr val="FFFF66"/>
                </a:solidFill>
              </a:rPr>
              <a:t>сульфидизированы</a:t>
            </a:r>
            <a:r>
              <a:rPr lang="ru-RU" sz="1600" dirty="0">
                <a:solidFill>
                  <a:srgbClr val="FFFF66"/>
                </a:solidFill>
              </a:rPr>
              <a:t>. </a:t>
            </a:r>
            <a:r>
              <a:rPr lang="ru-RU" sz="1600" dirty="0" err="1">
                <a:solidFill>
                  <a:srgbClr val="FFFF66"/>
                </a:solidFill>
              </a:rPr>
              <a:t>Метасоматиты</a:t>
            </a:r>
            <a:r>
              <a:rPr lang="ru-RU" sz="1600" dirty="0">
                <a:solidFill>
                  <a:srgbClr val="FFFF66"/>
                </a:solidFill>
              </a:rPr>
              <a:t> по кислым вулканитам сложены хлоритом, альбитом, кальцитом, кварцем, пиритом и арсенопиритом. Минеральный состав </a:t>
            </a:r>
            <a:r>
              <a:rPr lang="ru-RU" sz="1600" dirty="0" err="1">
                <a:solidFill>
                  <a:srgbClr val="FFFF66"/>
                </a:solidFill>
              </a:rPr>
              <a:t>метасоматитов</a:t>
            </a:r>
            <a:r>
              <a:rPr lang="ru-RU" sz="1600" dirty="0">
                <a:solidFill>
                  <a:srgbClr val="FFFF66"/>
                </a:solidFill>
              </a:rPr>
              <a:t> характерен для процессов </a:t>
            </a:r>
            <a:r>
              <a:rPr lang="ru-RU" sz="1600" dirty="0" err="1">
                <a:solidFill>
                  <a:srgbClr val="FFFF66"/>
                </a:solidFill>
              </a:rPr>
              <a:t>пропилитизации</a:t>
            </a:r>
            <a:r>
              <a:rPr lang="ru-RU" sz="1600" dirty="0">
                <a:solidFill>
                  <a:srgbClr val="FFFF66"/>
                </a:solidFill>
              </a:rPr>
              <a:t>. </a:t>
            </a:r>
          </a:p>
          <a:p>
            <a:pPr marL="342900" indent="-342900"/>
            <a:endParaRPr lang="ru-RU" sz="1600" dirty="0">
              <a:solidFill>
                <a:srgbClr val="FFFF66"/>
              </a:solidFill>
            </a:endParaRPr>
          </a:p>
          <a:p>
            <a:pPr marL="342900" indent="-342900"/>
            <a:r>
              <a:rPr lang="ru-RU" sz="1600" dirty="0">
                <a:solidFill>
                  <a:srgbClr val="FFFF66"/>
                </a:solidFill>
              </a:rPr>
              <a:t>2</a:t>
            </a:r>
            <a:r>
              <a:rPr lang="ru-RU" sz="1600" dirty="0">
                <a:solidFill>
                  <a:srgbClr val="FFCC00"/>
                </a:solidFill>
              </a:rPr>
              <a:t>. </a:t>
            </a:r>
            <a:r>
              <a:rPr lang="ru-RU" sz="1600" dirty="0">
                <a:solidFill>
                  <a:srgbClr val="FFFF66"/>
                </a:solidFill>
              </a:rPr>
              <a:t>Изучение вещественного состава рудной минерализации участка Закол показало, что золоторудная минерализация приурочена к </a:t>
            </a:r>
            <a:r>
              <a:rPr lang="ru-RU" sz="1600" dirty="0" err="1">
                <a:solidFill>
                  <a:srgbClr val="FFFF66"/>
                </a:solidFill>
              </a:rPr>
              <a:t>пирит-арсенопиритовой</a:t>
            </a:r>
            <a:r>
              <a:rPr lang="ru-RU" sz="1600" dirty="0">
                <a:solidFill>
                  <a:srgbClr val="FFFF66"/>
                </a:solidFill>
              </a:rPr>
              <a:t> ассоциации и представлена мельчайшими включениями самородного золота. В центральной части этой ассоциации находится пирит с включениями самородного золота, который окаймляется </a:t>
            </a:r>
            <a:r>
              <a:rPr lang="ru-RU" sz="1600" dirty="0" err="1">
                <a:solidFill>
                  <a:srgbClr val="FFFF66"/>
                </a:solidFill>
              </a:rPr>
              <a:t>мышьяксодержащим</a:t>
            </a:r>
            <a:r>
              <a:rPr lang="ru-RU" sz="1600" dirty="0">
                <a:solidFill>
                  <a:srgbClr val="FFFF66"/>
                </a:solidFill>
              </a:rPr>
              <a:t> пиритом. В свою очередь </a:t>
            </a:r>
            <a:r>
              <a:rPr lang="ru-RU" sz="1600" dirty="0" err="1">
                <a:solidFill>
                  <a:srgbClr val="FFFF66"/>
                </a:solidFill>
              </a:rPr>
              <a:t>мышьякскодержащий</a:t>
            </a:r>
            <a:r>
              <a:rPr lang="ru-RU" sz="1600" dirty="0">
                <a:solidFill>
                  <a:srgbClr val="FFFF66"/>
                </a:solidFill>
              </a:rPr>
              <a:t> пирит имеет арсенопиритовую оторочку. Таким образом, образование золотосодержащего пирита происходило раньше, чем ассоциации </a:t>
            </a:r>
            <a:r>
              <a:rPr lang="ru-RU" sz="1600" dirty="0" err="1">
                <a:solidFill>
                  <a:srgbClr val="FFFF66"/>
                </a:solidFill>
              </a:rPr>
              <a:t>мышьяксодержащего</a:t>
            </a:r>
            <a:r>
              <a:rPr lang="ru-RU" sz="1600" dirty="0">
                <a:solidFill>
                  <a:srgbClr val="FFFF66"/>
                </a:solidFill>
              </a:rPr>
              <a:t> пирита с арсенопиритом. </a:t>
            </a:r>
          </a:p>
          <a:p>
            <a:pPr marL="342900" indent="-342900"/>
            <a:endParaRPr lang="ru-RU" sz="1600" dirty="0">
              <a:solidFill>
                <a:srgbClr val="FFFF66"/>
              </a:solidFill>
            </a:endParaRPr>
          </a:p>
          <a:p>
            <a:pPr marL="342900" indent="-342900"/>
            <a:r>
              <a:rPr lang="ru-RU" sz="1600" dirty="0">
                <a:solidFill>
                  <a:srgbClr val="FFFF66"/>
                </a:solidFill>
              </a:rPr>
              <a:t>3. По результатам </a:t>
            </a:r>
            <a:r>
              <a:rPr lang="ru-RU" sz="1600" dirty="0" err="1">
                <a:solidFill>
                  <a:srgbClr val="FFFF66"/>
                </a:solidFill>
              </a:rPr>
              <a:t>термобарогеохимических</a:t>
            </a:r>
            <a:r>
              <a:rPr lang="ru-RU" sz="1600" dirty="0">
                <a:solidFill>
                  <a:srgbClr val="FFFF66"/>
                </a:solidFill>
              </a:rPr>
              <a:t> исследований формирование кварцевых жил и, вероятно, мобилизация золота в пирите происходило при температурах рудообразующих растворов в интервале температур 180-110°. </a:t>
            </a:r>
          </a:p>
          <a:p>
            <a:pPr marL="342900" indent="-342900"/>
            <a:endParaRPr lang="ru-RU" sz="1600" dirty="0">
              <a:solidFill>
                <a:srgbClr val="FFFF66"/>
              </a:solidFill>
            </a:endParaRPr>
          </a:p>
          <a:p>
            <a:pPr marL="342900" indent="-342900"/>
            <a:r>
              <a:rPr lang="ru-RU" sz="1600" dirty="0">
                <a:solidFill>
                  <a:srgbClr val="FFFF66"/>
                </a:solidFill>
              </a:rPr>
              <a:t>4. При разработке жильных зон участка, учитывая микроскопические размеры самородного золота в пирите предполагаемая схема извлечения золота должна быть направлена на разработку новых технологий, отличающихся от технологий извлечения на месторождений </a:t>
            </a:r>
            <a:r>
              <a:rPr lang="ru-RU" sz="1600" dirty="0" err="1">
                <a:solidFill>
                  <a:srgbClr val="FFFF66"/>
                </a:solidFill>
              </a:rPr>
              <a:t>Кекура</a:t>
            </a:r>
            <a:r>
              <a:rPr lang="ru-RU" sz="1600" dirty="0">
                <a:solidFill>
                  <a:srgbClr val="FFFF66"/>
                </a:solidFill>
              </a:rPr>
              <a:t> .</a:t>
            </a:r>
          </a:p>
        </p:txBody>
      </p:sp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8215313" y="0"/>
            <a:ext cx="928687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FF0000"/>
                </a:solidFill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4"/>
          <p:cNvSpPr txBox="1">
            <a:spLocks noChangeArrowheads="1"/>
          </p:cNvSpPr>
          <p:nvPr/>
        </p:nvSpPr>
        <p:spPr bwMode="auto">
          <a:xfrm>
            <a:off x="323850" y="1052513"/>
            <a:ext cx="8494713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rgbClr val="FFFF66"/>
                </a:solidFill>
              </a:rPr>
              <a:t>Автор искренне признателен</a:t>
            </a:r>
            <a:r>
              <a:rPr lang="en-US" sz="2000" b="1" i="1" dirty="0">
                <a:solidFill>
                  <a:srgbClr val="FFFF66"/>
                </a:solidFill>
              </a:rPr>
              <a:t>:</a:t>
            </a:r>
          </a:p>
          <a:p>
            <a:endParaRPr lang="en-US" sz="2000" b="1" i="1" dirty="0">
              <a:solidFill>
                <a:srgbClr val="FFFF66"/>
              </a:solidFill>
            </a:endParaRPr>
          </a:p>
          <a:p>
            <a:pPr>
              <a:buFontTx/>
              <a:buChar char="•"/>
            </a:pPr>
            <a:r>
              <a:rPr lang="ru-RU" sz="2000" b="1" i="1" dirty="0">
                <a:solidFill>
                  <a:srgbClr val="FFFF66"/>
                </a:solidFill>
              </a:rPr>
              <a:t> горнорудной компании ЗАО «Новые Технологии Чукотки», в частности геологу </a:t>
            </a:r>
            <a:r>
              <a:rPr lang="ru-RU" sz="2000" b="1" i="1" dirty="0" err="1">
                <a:solidFill>
                  <a:srgbClr val="FFFF66"/>
                </a:solidFill>
              </a:rPr>
              <a:t>Сабирову</a:t>
            </a:r>
            <a:r>
              <a:rPr lang="ru-RU" sz="2000" b="1" i="1" dirty="0">
                <a:solidFill>
                  <a:srgbClr val="FFFF66"/>
                </a:solidFill>
              </a:rPr>
              <a:t> М.Г., где автор проходил преддипломную практику, </a:t>
            </a:r>
            <a:endParaRPr lang="en-US" sz="2000" b="1" i="1" dirty="0">
              <a:solidFill>
                <a:srgbClr val="FFFF66"/>
              </a:solidFill>
            </a:endParaRPr>
          </a:p>
          <a:p>
            <a:pPr>
              <a:buFontTx/>
              <a:buChar char="•"/>
            </a:pPr>
            <a:endParaRPr lang="en-US" sz="2000" b="1" i="1" dirty="0">
              <a:solidFill>
                <a:srgbClr val="FFFF66"/>
              </a:solidFill>
            </a:endParaRPr>
          </a:p>
          <a:p>
            <a:pPr>
              <a:buFontTx/>
              <a:buChar char="•"/>
            </a:pPr>
            <a:r>
              <a:rPr lang="ru-RU" sz="2000" b="1" i="1" dirty="0">
                <a:solidFill>
                  <a:srgbClr val="FFFF66"/>
                </a:solidFill>
              </a:rPr>
              <a:t>своему научному руководителю </a:t>
            </a:r>
            <a:r>
              <a:rPr lang="ru-RU" sz="2000" b="1" i="1" dirty="0" err="1">
                <a:solidFill>
                  <a:srgbClr val="FFFF66"/>
                </a:solidFill>
              </a:rPr>
              <a:t>к.г.-м.н</a:t>
            </a:r>
            <a:r>
              <a:rPr lang="ru-RU" sz="2000" b="1" i="1" dirty="0">
                <a:solidFill>
                  <a:srgbClr val="FFFF66"/>
                </a:solidFill>
              </a:rPr>
              <a:t>. Н.Р. </a:t>
            </a:r>
            <a:r>
              <a:rPr lang="ru-RU" sz="2000" b="1" i="1" dirty="0" err="1">
                <a:solidFill>
                  <a:srgbClr val="FFFF66"/>
                </a:solidFill>
              </a:rPr>
              <a:t>Аюповой</a:t>
            </a:r>
            <a:r>
              <a:rPr lang="ru-RU" sz="2000" b="1" i="1" dirty="0">
                <a:solidFill>
                  <a:srgbClr val="FFFF66"/>
                </a:solidFill>
              </a:rPr>
              <a:t> за советы и практическую помощь в процессе работы, </a:t>
            </a:r>
            <a:endParaRPr lang="en-US" sz="2000" b="1" i="1" dirty="0">
              <a:solidFill>
                <a:srgbClr val="FFFF66"/>
              </a:solidFill>
            </a:endParaRPr>
          </a:p>
          <a:p>
            <a:pPr>
              <a:buFontTx/>
              <a:buChar char="•"/>
            </a:pPr>
            <a:endParaRPr lang="en-US" sz="2000" b="1" i="1" dirty="0">
              <a:solidFill>
                <a:srgbClr val="FFFF66"/>
              </a:solidFill>
            </a:endParaRPr>
          </a:p>
          <a:p>
            <a:pPr>
              <a:buFontTx/>
              <a:buChar char="•"/>
            </a:pPr>
            <a:r>
              <a:rPr lang="ru-RU" sz="2000" b="1" i="1" dirty="0" err="1">
                <a:solidFill>
                  <a:srgbClr val="FFFF66"/>
                </a:solidFill>
              </a:rPr>
              <a:t>д.г.-м.н</a:t>
            </a:r>
            <a:r>
              <a:rPr lang="ru-RU" sz="2000" b="1" i="1" dirty="0">
                <a:solidFill>
                  <a:srgbClr val="FFFF66"/>
                </a:solidFill>
              </a:rPr>
              <a:t>. Белогуб Е.В., </a:t>
            </a:r>
            <a:r>
              <a:rPr lang="ru-RU" sz="2000" b="1" i="1" dirty="0" err="1">
                <a:solidFill>
                  <a:srgbClr val="FFFF66"/>
                </a:solidFill>
              </a:rPr>
              <a:t>к.г.-м.н</a:t>
            </a:r>
            <a:r>
              <a:rPr lang="ru-RU" sz="2000" b="1" i="1" dirty="0">
                <a:solidFill>
                  <a:srgbClr val="FFFF66"/>
                </a:solidFill>
              </a:rPr>
              <a:t>. Кабановой Л.Я. и </a:t>
            </a:r>
            <a:r>
              <a:rPr lang="ru-RU" sz="2000" b="1" i="1" dirty="0" err="1">
                <a:solidFill>
                  <a:srgbClr val="FFFF66"/>
                </a:solidFill>
              </a:rPr>
              <a:t>к.г.-м.н</a:t>
            </a:r>
            <a:r>
              <a:rPr lang="ru-RU" sz="2000" b="1" i="1" dirty="0">
                <a:solidFill>
                  <a:srgbClr val="FFFF66"/>
                </a:solidFill>
              </a:rPr>
              <a:t>. </a:t>
            </a:r>
            <a:r>
              <a:rPr lang="ru-RU" sz="2000" b="1" i="1" dirty="0" err="1">
                <a:solidFill>
                  <a:srgbClr val="FFFF66"/>
                </a:solidFill>
              </a:rPr>
              <a:t>Юминову</a:t>
            </a:r>
            <a:r>
              <a:rPr lang="ru-RU" sz="2000" b="1" i="1" dirty="0">
                <a:solidFill>
                  <a:srgbClr val="FFFF66"/>
                </a:solidFill>
              </a:rPr>
              <a:t> А.М. за консультации, </a:t>
            </a:r>
            <a:endParaRPr lang="en-US" sz="2000" b="1" i="1" dirty="0">
              <a:solidFill>
                <a:srgbClr val="FFFF66"/>
              </a:solidFill>
            </a:endParaRPr>
          </a:p>
          <a:p>
            <a:pPr>
              <a:buFontTx/>
              <a:buChar char="•"/>
            </a:pPr>
            <a:endParaRPr lang="en-US" sz="2000" b="1" i="1" dirty="0">
              <a:solidFill>
                <a:srgbClr val="FFFF66"/>
              </a:solidFill>
            </a:endParaRPr>
          </a:p>
          <a:p>
            <a:pPr>
              <a:buFontTx/>
              <a:buChar char="•"/>
            </a:pPr>
            <a:r>
              <a:rPr lang="ru-RU" sz="2000" b="1" i="1" dirty="0">
                <a:solidFill>
                  <a:srgbClr val="FFFF66"/>
                </a:solidFill>
              </a:rPr>
              <a:t>аналитикам </a:t>
            </a:r>
            <a:r>
              <a:rPr lang="ru-RU" sz="2000" b="1" i="1" dirty="0" err="1">
                <a:solidFill>
                  <a:srgbClr val="FFFF66"/>
                </a:solidFill>
              </a:rPr>
              <a:t>Блинову</a:t>
            </a:r>
            <a:r>
              <a:rPr lang="ru-RU" sz="2000" b="1" i="1" dirty="0">
                <a:solidFill>
                  <a:srgbClr val="FFFF66"/>
                </a:solidFill>
              </a:rPr>
              <a:t> И.А., Зенович Е.   Рябухиной Т. </a:t>
            </a:r>
            <a:endParaRPr lang="en-US" sz="2000" b="1" i="1" dirty="0">
              <a:solidFill>
                <a:srgbClr val="FFFF66"/>
              </a:solidFill>
            </a:endParaRPr>
          </a:p>
          <a:p>
            <a:pPr>
              <a:buFontTx/>
              <a:buChar char="•"/>
            </a:pPr>
            <a:r>
              <a:rPr lang="ru-RU" sz="2000" b="1" i="1" dirty="0">
                <a:solidFill>
                  <a:srgbClr val="FFFF66"/>
                </a:solidFill>
              </a:rPr>
              <a:t>работникам шлифовальной мастерской </a:t>
            </a:r>
            <a:r>
              <a:rPr lang="ru-RU" sz="2000" b="1" i="1" dirty="0" err="1">
                <a:solidFill>
                  <a:srgbClr val="FFFF66"/>
                </a:solidFill>
              </a:rPr>
              <a:t>ИМин</a:t>
            </a:r>
            <a:r>
              <a:rPr lang="ru-RU" sz="2000" b="1" i="1" dirty="0">
                <a:solidFill>
                  <a:srgbClr val="FFFF66"/>
                </a:solidFill>
              </a:rPr>
              <a:t> </a:t>
            </a:r>
            <a:r>
              <a:rPr lang="ru-RU" sz="2000" b="1" i="1" dirty="0" err="1">
                <a:solidFill>
                  <a:srgbClr val="FFFF66"/>
                </a:solidFill>
              </a:rPr>
              <a:t>УрО</a:t>
            </a:r>
            <a:r>
              <a:rPr lang="ru-RU" sz="2000" b="1" i="1" dirty="0">
                <a:solidFill>
                  <a:srgbClr val="FFFF66"/>
                </a:solidFill>
              </a:rPr>
              <a:t> РАН</a:t>
            </a:r>
            <a:r>
              <a:rPr lang="en-US" sz="2000" b="1" i="1" dirty="0">
                <a:solidFill>
                  <a:srgbClr val="FFFF66"/>
                </a:solidFill>
              </a:rPr>
              <a:t> </a:t>
            </a:r>
            <a:r>
              <a:rPr lang="ru-RU" sz="2000" b="1" i="1" dirty="0" err="1">
                <a:solidFill>
                  <a:srgbClr val="FFFF66"/>
                </a:solidFill>
              </a:rPr>
              <a:t>Аюпову</a:t>
            </a:r>
            <a:r>
              <a:rPr lang="ru-RU" sz="2000" b="1" i="1" dirty="0">
                <a:solidFill>
                  <a:srgbClr val="FFFF66"/>
                </a:solidFill>
              </a:rPr>
              <a:t> Р.А. и Кислюк И.В. </a:t>
            </a:r>
          </a:p>
        </p:txBody>
      </p:sp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8286750" y="0"/>
            <a:ext cx="857250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19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Администратор\Desktop\Узелкарт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5000"/>
          </a:blip>
          <a:srcRect/>
          <a:stretch>
            <a:fillRect/>
          </a:stretch>
        </p:blipFill>
        <p:spPr>
          <a:xfrm>
            <a:off x="3348038" y="1412875"/>
            <a:ext cx="5643562" cy="5140325"/>
          </a:xfrm>
        </p:spPr>
      </p:pic>
      <p:sp>
        <p:nvSpPr>
          <p:cNvPr id="14338" name="TextBox 25"/>
          <p:cNvSpPr txBox="1">
            <a:spLocks noChangeArrowheads="1"/>
          </p:cNvSpPr>
          <p:nvPr/>
        </p:nvSpPr>
        <p:spPr bwMode="auto">
          <a:xfrm>
            <a:off x="3492500" y="115888"/>
            <a:ext cx="54721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FF66"/>
                </a:solidFill>
              </a:rPr>
              <a:t>Металлогеническое районирование </a:t>
            </a:r>
            <a:r>
              <a:rPr lang="ru-RU" b="1" dirty="0" err="1">
                <a:solidFill>
                  <a:srgbClr val="FFFF66"/>
                </a:solidFill>
              </a:rPr>
              <a:t>Стадухинского</a:t>
            </a:r>
            <a:r>
              <a:rPr lang="ru-RU" b="1" dirty="0">
                <a:solidFill>
                  <a:srgbClr val="FFFF66"/>
                </a:solidFill>
              </a:rPr>
              <a:t> рудно-россыпного района (Уютов и др., 2009).</a:t>
            </a:r>
            <a:endParaRPr lang="ru-RU" dirty="0">
              <a:solidFill>
                <a:srgbClr val="FFFF66"/>
              </a:solidFill>
            </a:endParaRPr>
          </a:p>
        </p:txBody>
      </p:sp>
      <p:pic>
        <p:nvPicPr>
          <p:cNvPr id="14339" name="Рисунок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95613"/>
            <a:ext cx="313213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19"/>
          <p:cNvSpPr txBox="1">
            <a:spLocks noChangeArrowheads="1"/>
          </p:cNvSpPr>
          <p:nvPr/>
        </p:nvSpPr>
        <p:spPr bwMode="auto">
          <a:xfrm>
            <a:off x="1600200" y="23685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4341" name="Line 4"/>
          <p:cNvSpPr>
            <a:spLocks noChangeShapeType="1"/>
          </p:cNvSpPr>
          <p:nvPr/>
        </p:nvSpPr>
        <p:spPr bwMode="auto">
          <a:xfrm>
            <a:off x="1908175" y="4149725"/>
            <a:ext cx="1428750" cy="285750"/>
          </a:xfrm>
          <a:prstGeom prst="line">
            <a:avLst/>
          </a:prstGeom>
          <a:noFill/>
          <a:ln w="6985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42" name="Text Box 18"/>
          <p:cNvSpPr txBox="1">
            <a:spLocks noChangeArrowheads="1"/>
          </p:cNvSpPr>
          <p:nvPr/>
        </p:nvSpPr>
        <p:spPr bwMode="auto">
          <a:xfrm>
            <a:off x="1684338" y="3500438"/>
            <a:ext cx="1316037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Билибино</a:t>
            </a:r>
          </a:p>
        </p:txBody>
      </p:sp>
      <p:sp>
        <p:nvSpPr>
          <p:cNvPr id="14343" name="Text Box 20"/>
          <p:cNvSpPr txBox="1">
            <a:spLocks noChangeArrowheads="1"/>
          </p:cNvSpPr>
          <p:nvPr/>
        </p:nvSpPr>
        <p:spPr bwMode="auto">
          <a:xfrm>
            <a:off x="684213" y="4143375"/>
            <a:ext cx="912812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Кекура</a:t>
            </a:r>
          </a:p>
        </p:txBody>
      </p:sp>
      <p:sp>
        <p:nvSpPr>
          <p:cNvPr id="14344" name="Text Box 21"/>
          <p:cNvSpPr txBox="1">
            <a:spLocks noChangeArrowheads="1"/>
          </p:cNvSpPr>
          <p:nvPr/>
        </p:nvSpPr>
        <p:spPr bwMode="auto">
          <a:xfrm>
            <a:off x="428625" y="5357813"/>
            <a:ext cx="26876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66"/>
                </a:solidFill>
              </a:rPr>
              <a:t>Месторождение </a:t>
            </a:r>
            <a:r>
              <a:rPr lang="ru-RU" dirty="0" err="1">
                <a:solidFill>
                  <a:srgbClr val="FFFF66"/>
                </a:solidFill>
              </a:rPr>
              <a:t>Кекура</a:t>
            </a:r>
            <a:endParaRPr lang="ru-RU" dirty="0">
              <a:solidFill>
                <a:srgbClr val="FFFF66"/>
              </a:solidFill>
            </a:endParaRPr>
          </a:p>
          <a:p>
            <a:r>
              <a:rPr lang="ru-RU" dirty="0">
                <a:solidFill>
                  <a:srgbClr val="FFFF66"/>
                </a:solidFill>
              </a:rPr>
              <a:t>Запасы по категории</a:t>
            </a:r>
          </a:p>
          <a:p>
            <a:r>
              <a:rPr lang="ru-RU" dirty="0">
                <a:solidFill>
                  <a:srgbClr val="FFFF66"/>
                </a:solidFill>
              </a:rPr>
              <a:t>С1+С2 86 т</a:t>
            </a:r>
          </a:p>
        </p:txBody>
      </p:sp>
      <p:grpSp>
        <p:nvGrpSpPr>
          <p:cNvPr id="14345" name="Группа 22"/>
          <p:cNvGrpSpPr>
            <a:grpSpLocks/>
          </p:cNvGrpSpPr>
          <p:nvPr/>
        </p:nvGrpSpPr>
        <p:grpSpPr bwMode="auto">
          <a:xfrm>
            <a:off x="3713163" y="1911350"/>
            <a:ext cx="4894262" cy="4048125"/>
            <a:chOff x="3712421" y="1911533"/>
            <a:chExt cx="4895688" cy="4048180"/>
          </a:xfrm>
        </p:grpSpPr>
        <p:sp>
          <p:nvSpPr>
            <p:cNvPr id="22" name="Овал 21"/>
            <p:cNvSpPr/>
            <p:nvPr/>
          </p:nvSpPr>
          <p:spPr>
            <a:xfrm>
              <a:off x="4857341" y="3572081"/>
              <a:ext cx="142917" cy="14287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357" name="Line 4"/>
            <p:cNvSpPr>
              <a:spLocks noChangeShapeType="1"/>
            </p:cNvSpPr>
            <p:nvPr/>
          </p:nvSpPr>
          <p:spPr bwMode="auto">
            <a:xfrm flipH="1">
              <a:off x="5357818" y="3429000"/>
              <a:ext cx="1214437" cy="357187"/>
            </a:xfrm>
            <a:prstGeom prst="line">
              <a:avLst/>
            </a:prstGeom>
            <a:noFill/>
            <a:ln w="69850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72341" y="3286327"/>
              <a:ext cx="1143333" cy="457206"/>
            </a:xfrm>
            <a:prstGeom prst="rect">
              <a:avLst/>
            </a:prstGeom>
            <a:noFill/>
            <a:ln w="3175"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2400" b="1" dirty="0">
                  <a:solidFill>
                    <a:srgbClr val="FF0000"/>
                  </a:solidFill>
                </a:rPr>
                <a:t>Закол</a:t>
              </a:r>
            </a:p>
          </p:txBody>
        </p:sp>
        <p:sp>
          <p:nvSpPr>
            <p:cNvPr id="14359" name="TextBox 14"/>
            <p:cNvSpPr txBox="1">
              <a:spLocks noChangeArrowheads="1"/>
            </p:cNvSpPr>
            <p:nvPr/>
          </p:nvSpPr>
          <p:spPr bwMode="auto">
            <a:xfrm rot="1080000">
              <a:off x="5289769" y="1911533"/>
              <a:ext cx="17859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 b="1">
                  <a:solidFill>
                    <a:srgbClr val="000066"/>
                  </a:solidFill>
                </a:rPr>
                <a:t>Анюйская СФЗ</a:t>
              </a:r>
            </a:p>
          </p:txBody>
        </p:sp>
        <p:sp>
          <p:nvSpPr>
            <p:cNvPr id="14360" name="TextBox 15"/>
            <p:cNvSpPr txBox="1">
              <a:spLocks noChangeArrowheads="1"/>
            </p:cNvSpPr>
            <p:nvPr/>
          </p:nvSpPr>
          <p:spPr bwMode="auto">
            <a:xfrm rot="1140000">
              <a:off x="6822172" y="4062814"/>
              <a:ext cx="1785937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 b="1">
                  <a:solidFill>
                    <a:srgbClr val="000066"/>
                  </a:solidFill>
                </a:rPr>
                <a:t>Южно-Анюйская СФЗ</a:t>
              </a:r>
            </a:p>
          </p:txBody>
        </p:sp>
        <p:sp>
          <p:nvSpPr>
            <p:cNvPr id="14361" name="TextBox 16"/>
            <p:cNvSpPr txBox="1">
              <a:spLocks noChangeArrowheads="1"/>
            </p:cNvSpPr>
            <p:nvPr/>
          </p:nvSpPr>
          <p:spPr bwMode="auto">
            <a:xfrm rot="1500000">
              <a:off x="5270470" y="5420085"/>
              <a:ext cx="1714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 b="1">
                  <a:solidFill>
                    <a:srgbClr val="000066"/>
                  </a:solidFill>
                </a:rPr>
                <a:t>Алучинская </a:t>
              </a:r>
              <a:r>
                <a:rPr lang="en-US" sz="1400" b="1">
                  <a:solidFill>
                    <a:srgbClr val="000066"/>
                  </a:solidFill>
                </a:rPr>
                <a:t>C</a:t>
              </a:r>
              <a:r>
                <a:rPr lang="ru-RU" sz="1400" b="1">
                  <a:solidFill>
                    <a:srgbClr val="000066"/>
                  </a:solidFill>
                </a:rPr>
                <a:t>ФЗ</a:t>
              </a:r>
            </a:p>
          </p:txBody>
        </p:sp>
        <p:sp>
          <p:nvSpPr>
            <p:cNvPr id="14362" name="TextBox 17"/>
            <p:cNvSpPr txBox="1">
              <a:spLocks noChangeArrowheads="1"/>
            </p:cNvSpPr>
            <p:nvPr/>
          </p:nvSpPr>
          <p:spPr bwMode="auto">
            <a:xfrm rot="1260000">
              <a:off x="3712421" y="5654913"/>
              <a:ext cx="1714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 b="1">
                  <a:solidFill>
                    <a:srgbClr val="000066"/>
                  </a:solidFill>
                </a:rPr>
                <a:t>Олойская </a:t>
              </a:r>
              <a:r>
                <a:rPr lang="en-US" sz="1400" b="1">
                  <a:solidFill>
                    <a:srgbClr val="000066"/>
                  </a:solidFill>
                </a:rPr>
                <a:t>C</a:t>
              </a:r>
              <a:r>
                <a:rPr lang="ru-RU" sz="1400" b="1">
                  <a:solidFill>
                    <a:srgbClr val="000066"/>
                  </a:solidFill>
                </a:rPr>
                <a:t>ФЗ</a:t>
              </a:r>
            </a:p>
          </p:txBody>
        </p:sp>
        <p:sp>
          <p:nvSpPr>
            <p:cNvPr id="14363" name="Line 4"/>
            <p:cNvSpPr>
              <a:spLocks noChangeShapeType="1"/>
            </p:cNvSpPr>
            <p:nvPr/>
          </p:nvSpPr>
          <p:spPr bwMode="auto">
            <a:xfrm>
              <a:off x="4500562" y="2714620"/>
              <a:ext cx="357186" cy="857250"/>
            </a:xfrm>
            <a:prstGeom prst="line">
              <a:avLst/>
            </a:prstGeom>
            <a:noFill/>
            <a:ln w="69850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64" name="TextBox 28"/>
            <p:cNvSpPr txBox="1">
              <a:spLocks noChangeArrowheads="1"/>
            </p:cNvSpPr>
            <p:nvPr/>
          </p:nvSpPr>
          <p:spPr bwMode="auto">
            <a:xfrm>
              <a:off x="3857620" y="2143116"/>
              <a:ext cx="12176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b="1">
                  <a:solidFill>
                    <a:srgbClr val="C00000"/>
                  </a:solidFill>
                </a:rPr>
                <a:t>Кекура</a:t>
              </a:r>
            </a:p>
          </p:txBody>
        </p:sp>
        <p:sp>
          <p:nvSpPr>
            <p:cNvPr id="21" name="Овал 20"/>
            <p:cNvSpPr/>
            <p:nvPr/>
          </p:nvSpPr>
          <p:spPr>
            <a:xfrm>
              <a:off x="5143175" y="3786396"/>
              <a:ext cx="142917" cy="14287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4346" name="TextBox 25"/>
          <p:cNvSpPr txBox="1">
            <a:spLocks noChangeArrowheads="1"/>
          </p:cNvSpPr>
          <p:nvPr/>
        </p:nvSpPr>
        <p:spPr bwMode="auto">
          <a:xfrm>
            <a:off x="6929438" y="1500188"/>
            <a:ext cx="142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0</a:t>
            </a:r>
            <a:endParaRPr lang="ru-RU"/>
          </a:p>
        </p:txBody>
      </p:sp>
      <p:cxnSp>
        <p:nvCxnSpPr>
          <p:cNvPr id="29" name="Прямая соединительная линия 28"/>
          <p:cNvCxnSpPr>
            <a:stCxn id="14346" idx="3"/>
          </p:cNvCxnSpPr>
          <p:nvPr/>
        </p:nvCxnSpPr>
        <p:spPr>
          <a:xfrm>
            <a:off x="7072313" y="1684338"/>
            <a:ext cx="1587" cy="3159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8" name="TextBox 29"/>
          <p:cNvSpPr txBox="1">
            <a:spLocks noChangeArrowheads="1"/>
          </p:cNvSpPr>
          <p:nvPr/>
        </p:nvSpPr>
        <p:spPr bwMode="auto">
          <a:xfrm>
            <a:off x="7500938" y="1500188"/>
            <a:ext cx="571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10</a:t>
            </a:r>
            <a:endParaRPr lang="ru-RU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rot="5400000">
            <a:off x="7501732" y="1928019"/>
            <a:ext cx="285750" cy="158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5400000">
            <a:off x="8144669" y="1928019"/>
            <a:ext cx="285750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1" name="TextBox 35"/>
          <p:cNvSpPr txBox="1">
            <a:spLocks noChangeArrowheads="1"/>
          </p:cNvSpPr>
          <p:nvPr/>
        </p:nvSpPr>
        <p:spPr bwMode="auto">
          <a:xfrm>
            <a:off x="8072438" y="1500188"/>
            <a:ext cx="500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20</a:t>
            </a:r>
            <a:endParaRPr lang="ru-RU"/>
          </a:p>
        </p:txBody>
      </p:sp>
      <p:pic>
        <p:nvPicPr>
          <p:cNvPr id="14352" name="Picture 3" descr="G:\106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74"/>
            <a:ext cx="2815024" cy="200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3" name="Line 4"/>
          <p:cNvSpPr>
            <a:spLocks noChangeShapeType="1"/>
          </p:cNvSpPr>
          <p:nvPr/>
        </p:nvSpPr>
        <p:spPr bwMode="auto">
          <a:xfrm>
            <a:off x="1258888" y="908050"/>
            <a:ext cx="217487" cy="2736850"/>
          </a:xfrm>
          <a:prstGeom prst="line">
            <a:avLst/>
          </a:prstGeom>
          <a:noFill/>
          <a:ln w="6985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54" name="TextBox 31"/>
          <p:cNvSpPr txBox="1">
            <a:spLocks noChangeArrowheads="1"/>
          </p:cNvSpPr>
          <p:nvPr/>
        </p:nvSpPr>
        <p:spPr bwMode="auto">
          <a:xfrm>
            <a:off x="8715375" y="0"/>
            <a:ext cx="428625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355" name="Oval 34"/>
          <p:cNvSpPr>
            <a:spLocks noChangeArrowheads="1"/>
          </p:cNvSpPr>
          <p:nvPr/>
        </p:nvSpPr>
        <p:spPr bwMode="auto">
          <a:xfrm>
            <a:off x="4284663" y="3068638"/>
            <a:ext cx="1295400" cy="1008062"/>
          </a:xfrm>
          <a:prstGeom prst="ellips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Содержимое 2"/>
          <p:cNvSpPr>
            <a:spLocks noGrp="1"/>
          </p:cNvSpPr>
          <p:nvPr>
            <p:ph idx="1"/>
          </p:nvPr>
        </p:nvSpPr>
        <p:spPr>
          <a:xfrm>
            <a:off x="1500188" y="1000125"/>
            <a:ext cx="6786562" cy="8509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4000" smtClean="0">
                <a:solidFill>
                  <a:srgbClr val="FF0000"/>
                </a:solidFill>
                <a:latin typeface="Arial" charset="0"/>
                <a:cs typeface="Arial" charset="0"/>
              </a:rPr>
              <a:t>Благодарю за внимание!!!</a:t>
            </a:r>
            <a:endParaRPr lang="ru-RU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Администратор\Desktop\стадухин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76250"/>
            <a:ext cx="4151312" cy="462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Box 16"/>
          <p:cNvSpPr txBox="1">
            <a:spLocks noChangeArrowheads="1"/>
          </p:cNvSpPr>
          <p:nvPr/>
        </p:nvSpPr>
        <p:spPr bwMode="auto">
          <a:xfrm>
            <a:off x="5651500" y="3500438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000066"/>
                </a:solidFill>
              </a:rPr>
              <a:t>Гвардейский</a:t>
            </a:r>
          </a:p>
        </p:txBody>
      </p:sp>
      <p:sp>
        <p:nvSpPr>
          <p:cNvPr id="15363" name="Text Box 21"/>
          <p:cNvSpPr txBox="1">
            <a:spLocks noChangeArrowheads="1"/>
          </p:cNvSpPr>
          <p:nvPr/>
        </p:nvSpPr>
        <p:spPr bwMode="auto">
          <a:xfrm>
            <a:off x="1042988" y="5373688"/>
            <a:ext cx="46402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CC00"/>
                </a:solidFill>
              </a:rPr>
              <a:t>Схема размещения участка Закол </a:t>
            </a:r>
          </a:p>
          <a:p>
            <a:pPr algn="ctr"/>
            <a:r>
              <a:rPr lang="ru-RU" sz="2000" b="1">
                <a:solidFill>
                  <a:srgbClr val="FFCC00"/>
                </a:solidFill>
              </a:rPr>
              <a:t>в пределах Коральвеемского рудного узла </a:t>
            </a:r>
            <a:r>
              <a:rPr lang="ru-RU" b="1">
                <a:solidFill>
                  <a:srgbClr val="FFCC00"/>
                </a:solidFill>
              </a:rPr>
              <a:t>(Уютов и др., 2009).</a:t>
            </a:r>
          </a:p>
        </p:txBody>
      </p:sp>
      <p:sp>
        <p:nvSpPr>
          <p:cNvPr id="15364" name="TextBox 7"/>
          <p:cNvSpPr txBox="1">
            <a:spLocks noChangeArrowheads="1"/>
          </p:cNvSpPr>
          <p:nvPr/>
        </p:nvSpPr>
        <p:spPr bwMode="auto">
          <a:xfrm>
            <a:off x="134938" y="1922463"/>
            <a:ext cx="1208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C00000"/>
                </a:solidFill>
              </a:rPr>
              <a:t>Кекура</a:t>
            </a:r>
          </a:p>
        </p:txBody>
      </p:sp>
      <p:sp>
        <p:nvSpPr>
          <p:cNvPr id="15365" name="Line 4"/>
          <p:cNvSpPr>
            <a:spLocks noChangeShapeType="1"/>
          </p:cNvSpPr>
          <p:nvPr/>
        </p:nvSpPr>
        <p:spPr bwMode="auto">
          <a:xfrm flipH="1">
            <a:off x="2020888" y="1401763"/>
            <a:ext cx="912812" cy="260350"/>
          </a:xfrm>
          <a:prstGeom prst="line">
            <a:avLst/>
          </a:prstGeom>
          <a:noFill/>
          <a:ln w="6985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Line 4"/>
          <p:cNvSpPr>
            <a:spLocks noChangeShapeType="1"/>
          </p:cNvSpPr>
          <p:nvPr/>
        </p:nvSpPr>
        <p:spPr bwMode="auto">
          <a:xfrm flipV="1">
            <a:off x="987425" y="1597025"/>
            <a:ext cx="547688" cy="390525"/>
          </a:xfrm>
          <a:prstGeom prst="line">
            <a:avLst/>
          </a:prstGeom>
          <a:noFill/>
          <a:ln w="6985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367" name="TextBox 10"/>
          <p:cNvSpPr txBox="1">
            <a:spLocks noChangeArrowheads="1"/>
          </p:cNvSpPr>
          <p:nvPr/>
        </p:nvSpPr>
        <p:spPr bwMode="auto">
          <a:xfrm>
            <a:off x="2995613" y="1076325"/>
            <a:ext cx="127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Закол</a:t>
            </a:r>
          </a:p>
        </p:txBody>
      </p:sp>
      <p:sp>
        <p:nvSpPr>
          <p:cNvPr id="13" name="Овал 12"/>
          <p:cNvSpPr/>
          <p:nvPr/>
        </p:nvSpPr>
        <p:spPr>
          <a:xfrm>
            <a:off x="1595438" y="1466850"/>
            <a:ext cx="122237" cy="1301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69" name="TextBox 15"/>
          <p:cNvSpPr txBox="1">
            <a:spLocks noChangeArrowheads="1"/>
          </p:cNvSpPr>
          <p:nvPr/>
        </p:nvSpPr>
        <p:spPr bwMode="auto">
          <a:xfrm rot="-1920000">
            <a:off x="-107950" y="3462338"/>
            <a:ext cx="1825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 b="1">
              <a:solidFill>
                <a:srgbClr val="000066"/>
              </a:solidFill>
            </a:endParaRPr>
          </a:p>
        </p:txBody>
      </p:sp>
      <p:sp>
        <p:nvSpPr>
          <p:cNvPr id="15370" name="Text Box 17"/>
          <p:cNvSpPr txBox="1">
            <a:spLocks noChangeArrowheads="1"/>
          </p:cNvSpPr>
          <p:nvPr/>
        </p:nvSpPr>
        <p:spPr bwMode="auto">
          <a:xfrm flipH="1">
            <a:off x="2449513" y="3355975"/>
            <a:ext cx="350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0</a:t>
            </a:r>
          </a:p>
        </p:txBody>
      </p:sp>
      <p:sp>
        <p:nvSpPr>
          <p:cNvPr id="15371" name="Text Box 18"/>
          <p:cNvSpPr txBox="1">
            <a:spLocks noChangeArrowheads="1"/>
          </p:cNvSpPr>
          <p:nvPr/>
        </p:nvSpPr>
        <p:spPr bwMode="auto">
          <a:xfrm>
            <a:off x="2933700" y="335597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8</a:t>
            </a:r>
          </a:p>
        </p:txBody>
      </p:sp>
      <p:sp>
        <p:nvSpPr>
          <p:cNvPr id="19" name="Овал 18"/>
          <p:cNvSpPr/>
          <p:nvPr/>
        </p:nvSpPr>
        <p:spPr>
          <a:xfrm>
            <a:off x="1838325" y="1597025"/>
            <a:ext cx="122238" cy="1301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73" name="TextBox 19"/>
          <p:cNvSpPr txBox="1">
            <a:spLocks noChangeArrowheads="1"/>
          </p:cNvSpPr>
          <p:nvPr/>
        </p:nvSpPr>
        <p:spPr bwMode="auto">
          <a:xfrm>
            <a:off x="1595438" y="3095625"/>
            <a:ext cx="1338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000066"/>
                </a:solidFill>
              </a:rPr>
              <a:t>Гвардейский</a:t>
            </a:r>
          </a:p>
        </p:txBody>
      </p:sp>
      <p:sp>
        <p:nvSpPr>
          <p:cNvPr id="15374" name="TextBox 20"/>
          <p:cNvSpPr txBox="1">
            <a:spLocks noChangeArrowheads="1"/>
          </p:cNvSpPr>
          <p:nvPr/>
        </p:nvSpPr>
        <p:spPr bwMode="auto">
          <a:xfrm>
            <a:off x="3360738" y="3355975"/>
            <a:ext cx="485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16</a:t>
            </a:r>
          </a:p>
        </p:txBody>
      </p:sp>
      <p:pic>
        <p:nvPicPr>
          <p:cNvPr id="15375" name="Picture 4" descr="G:\Безымянный.jpg"/>
          <p:cNvPicPr>
            <a:picLocks noChangeAspect="1" noChangeArrowheads="1"/>
          </p:cNvPicPr>
          <p:nvPr/>
        </p:nvPicPr>
        <p:blipFill>
          <a:blip r:embed="rId3">
            <a:lum bright="4000"/>
          </a:blip>
          <a:srcRect/>
          <a:stretch>
            <a:fillRect/>
          </a:stretch>
        </p:blipFill>
        <p:spPr bwMode="auto">
          <a:xfrm>
            <a:off x="4859338" y="2205038"/>
            <a:ext cx="4071937" cy="298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6" name="TextBox 27"/>
          <p:cNvSpPr txBox="1">
            <a:spLocks noChangeArrowheads="1"/>
          </p:cNvSpPr>
          <p:nvPr/>
        </p:nvSpPr>
        <p:spPr bwMode="auto">
          <a:xfrm>
            <a:off x="8572500" y="0"/>
            <a:ext cx="571500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Line 4"/>
          <p:cNvSpPr>
            <a:spLocks noChangeShapeType="1"/>
          </p:cNvSpPr>
          <p:nvPr/>
        </p:nvSpPr>
        <p:spPr bwMode="auto">
          <a:xfrm>
            <a:off x="3071802" y="2428868"/>
            <a:ext cx="3143272" cy="1857387"/>
          </a:xfrm>
          <a:prstGeom prst="line">
            <a:avLst/>
          </a:prstGeom>
          <a:noFill/>
          <a:ln w="6985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785813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FFFF66"/>
                </a:solidFill>
                <a:latin typeface="Arial" charset="0"/>
                <a:cs typeface="Arial" charset="0"/>
              </a:rPr>
              <a:t>Цели и задачи</a:t>
            </a:r>
          </a:p>
        </p:txBody>
      </p:sp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500063" y="1500188"/>
            <a:ext cx="8229600" cy="4500562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ru-RU" sz="2400" smtClean="0">
                <a:solidFill>
                  <a:srgbClr val="FFFF66"/>
                </a:solidFill>
                <a:latin typeface="Arial" charset="0"/>
                <a:cs typeface="Arial" charset="0"/>
              </a:rPr>
              <a:t>Цель дипломной работы: установление последовательности и условий образования золоторудных минеральных ассоциаций на участке Закол. </a:t>
            </a:r>
          </a:p>
          <a:p>
            <a:pPr eaLnBrk="1" hangingPunct="1">
              <a:lnSpc>
                <a:spcPct val="70000"/>
              </a:lnSpc>
            </a:pPr>
            <a:endParaRPr lang="ru-RU" sz="2400" smtClean="0">
              <a:solidFill>
                <a:srgbClr val="FFFF66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ru-RU" sz="2400" smtClean="0">
                <a:solidFill>
                  <a:srgbClr val="FFFF66"/>
                </a:solidFill>
                <a:latin typeface="Arial" charset="0"/>
                <a:cs typeface="Arial" charset="0"/>
              </a:rPr>
              <a:t>В задачи работы были включены: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ru-RU" sz="2400" smtClean="0">
                <a:solidFill>
                  <a:srgbClr val="FFFF66"/>
                </a:solidFill>
                <a:latin typeface="Arial" charset="0"/>
                <a:cs typeface="Arial" charset="0"/>
              </a:rPr>
              <a:t> </a:t>
            </a:r>
          </a:p>
          <a:p>
            <a:pPr eaLnBrk="1" hangingPunct="1">
              <a:lnSpc>
                <a:spcPct val="70000"/>
              </a:lnSpc>
              <a:buFont typeface="Wingdings 2" pitchFamily="18" charset="2"/>
              <a:buNone/>
            </a:pPr>
            <a:r>
              <a:rPr lang="ru-RU" sz="2400" smtClean="0">
                <a:solidFill>
                  <a:srgbClr val="FFFF66"/>
                </a:solidFill>
                <a:latin typeface="Arial" charset="0"/>
                <a:cs typeface="Arial" charset="0"/>
              </a:rPr>
              <a:t>      – выявление особенностей геологического строения участка Закол;</a:t>
            </a:r>
          </a:p>
          <a:p>
            <a:pPr eaLnBrk="1" hangingPunct="1">
              <a:lnSpc>
                <a:spcPct val="70000"/>
              </a:lnSpc>
              <a:buFont typeface="Wingdings 2" pitchFamily="18" charset="2"/>
              <a:buNone/>
            </a:pPr>
            <a:r>
              <a:rPr lang="ru-RU" sz="2400" smtClean="0">
                <a:solidFill>
                  <a:srgbClr val="FFFF66"/>
                </a:solidFill>
                <a:latin typeface="Arial" charset="0"/>
                <a:cs typeface="Arial" charset="0"/>
              </a:rPr>
              <a:t>       – характеристика вмещающих пород; </a:t>
            </a:r>
          </a:p>
          <a:p>
            <a:pPr eaLnBrk="1" hangingPunct="1">
              <a:lnSpc>
                <a:spcPct val="70000"/>
              </a:lnSpc>
              <a:buFont typeface="Wingdings 2" pitchFamily="18" charset="2"/>
              <a:buNone/>
            </a:pPr>
            <a:r>
              <a:rPr lang="ru-RU" sz="2400" smtClean="0">
                <a:solidFill>
                  <a:srgbClr val="FFFF66"/>
                </a:solidFill>
                <a:latin typeface="Arial" charset="0"/>
                <a:cs typeface="Arial" charset="0"/>
              </a:rPr>
              <a:t>       – установление минерального состава золоторудных ассоциаций;</a:t>
            </a:r>
          </a:p>
          <a:p>
            <a:pPr eaLnBrk="1" hangingPunct="1">
              <a:lnSpc>
                <a:spcPct val="70000"/>
              </a:lnSpc>
              <a:buFont typeface="Wingdings 2" pitchFamily="18" charset="2"/>
              <a:buNone/>
            </a:pPr>
            <a:r>
              <a:rPr lang="ru-RU" sz="2400" smtClean="0">
                <a:solidFill>
                  <a:srgbClr val="FFFF66"/>
                </a:solidFill>
                <a:latin typeface="Arial" charset="0"/>
                <a:cs typeface="Arial" charset="0"/>
              </a:rPr>
              <a:t>       – оценка условий формирования золоторудных ассоциаций с привлечением термобарогеохимических методов.</a:t>
            </a:r>
          </a:p>
          <a:p>
            <a:pPr eaLnBrk="1" hangingPunct="1">
              <a:lnSpc>
                <a:spcPct val="70000"/>
              </a:lnSpc>
            </a:pPr>
            <a:endParaRPr lang="ru-RU" sz="2400" smtClean="0">
              <a:solidFill>
                <a:srgbClr val="FFFF66"/>
              </a:solidFill>
            </a:endParaRP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611188" y="549275"/>
            <a:ext cx="784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8572500" y="0"/>
            <a:ext cx="571500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FF0000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6921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300" b="1" dirty="0" smtClean="0">
                <a:solidFill>
                  <a:srgbClr val="FFFF66"/>
                </a:solidFill>
              </a:rPr>
              <a:t>Методы исследований</a:t>
            </a:r>
            <a:endParaRPr lang="ru-RU" sz="4100" b="1" dirty="0" smtClean="0">
              <a:solidFill>
                <a:srgbClr val="FFFF66"/>
              </a:solidFill>
            </a:endParaRPr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0" y="763588"/>
            <a:ext cx="9144000" cy="6165850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dirty="0" smtClean="0">
                <a:solidFill>
                  <a:srgbClr val="FFFF66"/>
                </a:solidFill>
              </a:rPr>
              <a:t>Полевые работы</a:t>
            </a:r>
            <a:r>
              <a:rPr lang="en-US" sz="1800" b="1" dirty="0" smtClean="0">
                <a:solidFill>
                  <a:srgbClr val="FFFF66"/>
                </a:solidFill>
              </a:rPr>
              <a:t> </a:t>
            </a:r>
            <a:r>
              <a:rPr lang="ru-RU" sz="1800" b="1" dirty="0" smtClean="0">
                <a:solidFill>
                  <a:srgbClr val="FFFF66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800" b="1" dirty="0" smtClean="0">
                <a:solidFill>
                  <a:srgbClr val="FFFF66"/>
                </a:solidFill>
              </a:rPr>
              <a:t>-  знакомство с фактическим материалом;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800" b="1" dirty="0" smtClean="0">
                <a:solidFill>
                  <a:srgbClr val="FFFF66"/>
                </a:solidFill>
              </a:rPr>
              <a:t>- прохождение маршрутов, описание и зарисовка канав(150 и 151), отбор образцов (16 </a:t>
            </a:r>
            <a:r>
              <a:rPr lang="ru-RU" sz="1800" b="1" dirty="0" err="1" smtClean="0">
                <a:solidFill>
                  <a:srgbClr val="FFFF66"/>
                </a:solidFill>
              </a:rPr>
              <a:t>шт</a:t>
            </a:r>
            <a:r>
              <a:rPr lang="ru-RU" sz="1800" b="1" dirty="0" smtClean="0">
                <a:solidFill>
                  <a:srgbClr val="FFFF66"/>
                </a:solidFill>
              </a:rPr>
              <a:t>).</a:t>
            </a:r>
          </a:p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ru-RU" sz="1800" b="1" dirty="0" smtClean="0">
                <a:solidFill>
                  <a:srgbClr val="FFFF66"/>
                </a:solidFill>
              </a:rPr>
              <a:t>Лабораторные работы: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800" b="1" dirty="0" smtClean="0">
                <a:solidFill>
                  <a:srgbClr val="FFFF66"/>
                </a:solidFill>
              </a:rPr>
              <a:t> Работа с отобранными образцами (16 шт.): распил</a:t>
            </a:r>
            <a:r>
              <a:rPr lang="ru-RU" sz="1800" b="1" dirty="0" smtClean="0">
                <a:solidFill>
                  <a:srgbClr val="FFFF66"/>
                </a:solidFill>
                <a:latin typeface="Arial" charset="0"/>
              </a:rPr>
              <a:t>овка и</a:t>
            </a:r>
            <a:r>
              <a:rPr lang="ru-RU" sz="1800" b="1" dirty="0" smtClean="0">
                <a:solidFill>
                  <a:srgbClr val="FFFF66"/>
                </a:solidFill>
              </a:rPr>
              <a:t> </a:t>
            </a:r>
            <a:r>
              <a:rPr lang="ru-RU" sz="1800" b="1" dirty="0" smtClean="0">
                <a:solidFill>
                  <a:srgbClr val="FFFF66"/>
                </a:solidFill>
                <a:latin typeface="Arial" charset="0"/>
              </a:rPr>
              <a:t>полировка образцов</a:t>
            </a:r>
            <a:r>
              <a:rPr lang="en-US" sz="1800" b="1" dirty="0" smtClean="0">
                <a:solidFill>
                  <a:srgbClr val="FFFF66"/>
                </a:solidFill>
                <a:latin typeface="Arial" charset="0"/>
              </a:rPr>
              <a:t>;</a:t>
            </a:r>
            <a:endParaRPr lang="en-US" sz="1800" b="1" dirty="0" smtClean="0">
              <a:solidFill>
                <a:srgbClr val="FFFF66"/>
              </a:solidFill>
            </a:endParaRPr>
          </a:p>
          <a:p>
            <a:pPr algn="just" eaLnBrk="1" hangingPunct="1">
              <a:spcBef>
                <a:spcPct val="0"/>
              </a:spcBef>
            </a:pPr>
            <a:r>
              <a:rPr lang="ru-RU" sz="1800" b="1" dirty="0" smtClean="0">
                <a:solidFill>
                  <a:srgbClr val="FFFF66"/>
                </a:solidFill>
              </a:rPr>
              <a:t>Изучение рудной минерализации (микроскоп OL</a:t>
            </a:r>
            <a:r>
              <a:rPr lang="en-US" sz="1800" b="1" dirty="0" smtClean="0">
                <a:solidFill>
                  <a:srgbClr val="FFFF66"/>
                </a:solidFill>
              </a:rPr>
              <a:t>YMPUS BX</a:t>
            </a:r>
            <a:r>
              <a:rPr lang="ru-RU" sz="1800" b="1" dirty="0" smtClean="0">
                <a:solidFill>
                  <a:srgbClr val="FFFF66"/>
                </a:solidFill>
              </a:rPr>
              <a:t> 51 с фотокамерой </a:t>
            </a:r>
            <a:r>
              <a:rPr lang="en-US" sz="1800" b="1" dirty="0" smtClean="0">
                <a:solidFill>
                  <a:srgbClr val="FFFF66"/>
                </a:solidFill>
              </a:rPr>
              <a:t>OLYMPUS DP</a:t>
            </a:r>
            <a:r>
              <a:rPr lang="ru-RU" sz="1800" b="1" dirty="0" smtClean="0">
                <a:solidFill>
                  <a:srgbClr val="FFFF66"/>
                </a:solidFill>
              </a:rPr>
              <a:t>12 для получения цифровых микрофотографий , 9 шт. );</a:t>
            </a:r>
            <a:endParaRPr lang="en-US" sz="1800" b="1" dirty="0" smtClean="0">
              <a:solidFill>
                <a:srgbClr val="FFFF66"/>
              </a:solidFill>
            </a:endParaRPr>
          </a:p>
          <a:p>
            <a:pPr algn="just" eaLnBrk="1" hangingPunct="1">
              <a:spcBef>
                <a:spcPct val="0"/>
              </a:spcBef>
            </a:pPr>
            <a:r>
              <a:rPr lang="ru-RU" sz="1800" b="1" dirty="0" smtClean="0">
                <a:solidFill>
                  <a:srgbClr val="FFFF66"/>
                </a:solidFill>
              </a:rPr>
              <a:t>Электронные микроскопические исследования с помощью СЭМ микроскопе </a:t>
            </a:r>
            <a:r>
              <a:rPr lang="en-US" sz="1800" b="1" dirty="0" smtClean="0">
                <a:solidFill>
                  <a:srgbClr val="FFFF66"/>
                </a:solidFill>
              </a:rPr>
              <a:t>VEGA</a:t>
            </a:r>
            <a:r>
              <a:rPr lang="ru-RU" sz="1800" b="1" dirty="0" smtClean="0">
                <a:solidFill>
                  <a:srgbClr val="FFFF66"/>
                </a:solidFill>
              </a:rPr>
              <a:t>3 </a:t>
            </a:r>
            <a:r>
              <a:rPr lang="en-US" sz="1800" b="1" dirty="0" err="1" smtClean="0">
                <a:solidFill>
                  <a:srgbClr val="FFFF66"/>
                </a:solidFill>
              </a:rPr>
              <a:t>Tescan</a:t>
            </a:r>
            <a:r>
              <a:rPr lang="ru-RU" sz="1800" b="1" dirty="0" smtClean="0">
                <a:solidFill>
                  <a:srgbClr val="FFFF66"/>
                </a:solidFill>
              </a:rPr>
              <a:t> с </a:t>
            </a:r>
            <a:r>
              <a:rPr lang="ru-RU" sz="1800" b="1" dirty="0" err="1" smtClean="0">
                <a:solidFill>
                  <a:srgbClr val="FFFF66"/>
                </a:solidFill>
              </a:rPr>
              <a:t>энергодисперсионным</a:t>
            </a:r>
            <a:r>
              <a:rPr lang="ru-RU" sz="1800" b="1" dirty="0" smtClean="0">
                <a:solidFill>
                  <a:srgbClr val="FFFF66"/>
                </a:solidFill>
              </a:rPr>
              <a:t> анализатором с целью уточнения наличия редких минералов и состава золота проведены</a:t>
            </a:r>
            <a:r>
              <a:rPr lang="en-US" sz="1800" b="1" dirty="0" smtClean="0">
                <a:solidFill>
                  <a:srgbClr val="FFFF66"/>
                </a:solidFill>
              </a:rPr>
              <a:t>;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800" b="1" dirty="0" smtClean="0">
                <a:solidFill>
                  <a:srgbClr val="FFFF66"/>
                </a:solidFill>
              </a:rPr>
              <a:t>Петрографическое изучение вмещающих пород (6 шт.) с получением цифровых микрофотографий;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800" b="1" dirty="0" err="1" smtClean="0">
                <a:solidFill>
                  <a:srgbClr val="FFFF66"/>
                </a:solidFill>
              </a:rPr>
              <a:t>Рентгено-флуоресцентный</a:t>
            </a:r>
            <a:r>
              <a:rPr lang="ru-RU" sz="1800" b="1" dirty="0" smtClean="0">
                <a:solidFill>
                  <a:srgbClr val="FFFF66"/>
                </a:solidFill>
              </a:rPr>
              <a:t> анализ каменного материала на основе портативного анализатора фирмы «</a:t>
            </a:r>
            <a:r>
              <a:rPr lang="en-US" sz="1800" b="1" dirty="0" err="1" smtClean="0">
                <a:solidFill>
                  <a:srgbClr val="FFFF66"/>
                </a:solidFill>
              </a:rPr>
              <a:t>InnovaX</a:t>
            </a:r>
            <a:r>
              <a:rPr lang="ru-RU" sz="1800" b="1" dirty="0" smtClean="0">
                <a:solidFill>
                  <a:srgbClr val="FFFF66"/>
                </a:solidFill>
              </a:rPr>
              <a:t>» ( 41 анализ);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800" b="1" dirty="0" smtClean="0">
                <a:solidFill>
                  <a:srgbClr val="FFFF66"/>
                </a:solidFill>
              </a:rPr>
              <a:t>Рентгеноструктурный анализ проб вмещающих пород</a:t>
            </a:r>
            <a:r>
              <a:rPr lang="en-US" sz="1800" b="1" dirty="0" smtClean="0">
                <a:solidFill>
                  <a:srgbClr val="FFFF66"/>
                </a:solidFill>
              </a:rPr>
              <a:t> </a:t>
            </a:r>
            <a:r>
              <a:rPr lang="ru-RU" sz="1800" b="1" dirty="0" smtClean="0">
                <a:solidFill>
                  <a:srgbClr val="FFFF66"/>
                </a:solidFill>
              </a:rPr>
              <a:t>проводился с помощью  </a:t>
            </a:r>
            <a:r>
              <a:rPr lang="ru-RU" sz="1800" b="1" dirty="0" err="1" smtClean="0">
                <a:solidFill>
                  <a:srgbClr val="FFFF66"/>
                </a:solidFill>
              </a:rPr>
              <a:t>дефрактометра</a:t>
            </a:r>
            <a:r>
              <a:rPr lang="ru-RU" sz="1800" b="1" dirty="0" smtClean="0">
                <a:solidFill>
                  <a:srgbClr val="FFFF66"/>
                </a:solidFill>
              </a:rPr>
              <a:t> </a:t>
            </a:r>
            <a:r>
              <a:rPr lang="en-US" sz="1800" b="1" dirty="0" smtClean="0">
                <a:solidFill>
                  <a:srgbClr val="FFFF66"/>
                </a:solidFill>
              </a:rPr>
              <a:t>DRON 2.0</a:t>
            </a:r>
            <a:r>
              <a:rPr lang="ru-RU" sz="1800" b="1" dirty="0" smtClean="0">
                <a:solidFill>
                  <a:srgbClr val="FFFF66"/>
                </a:solidFill>
              </a:rPr>
              <a:t>;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800" b="1" dirty="0" err="1" smtClean="0">
                <a:solidFill>
                  <a:srgbClr val="FFFF66"/>
                </a:solidFill>
              </a:rPr>
              <a:t>Термобарогеохимические</a:t>
            </a:r>
            <a:r>
              <a:rPr lang="ru-RU" sz="1800" b="1" dirty="0" smtClean="0">
                <a:solidFill>
                  <a:srgbClr val="FFFF66"/>
                </a:solidFill>
              </a:rPr>
              <a:t> исследования (</a:t>
            </a:r>
            <a:r>
              <a:rPr lang="ru-RU" sz="1800" b="1" dirty="0" err="1" smtClean="0">
                <a:solidFill>
                  <a:srgbClr val="FFFF66"/>
                </a:solidFill>
              </a:rPr>
              <a:t>микрокриотермокамера</a:t>
            </a:r>
            <a:r>
              <a:rPr lang="ru-RU" sz="1800" b="1" dirty="0" smtClean="0">
                <a:solidFill>
                  <a:srgbClr val="FFFF66"/>
                </a:solidFill>
              </a:rPr>
              <a:t> «</a:t>
            </a:r>
            <a:r>
              <a:rPr lang="en-US" sz="1800" b="1" dirty="0" err="1" smtClean="0">
                <a:solidFill>
                  <a:srgbClr val="FFFF66"/>
                </a:solidFill>
              </a:rPr>
              <a:t>Linkam</a:t>
            </a:r>
            <a:r>
              <a:rPr lang="ru-RU" sz="1800" b="1" dirty="0" smtClean="0">
                <a:solidFill>
                  <a:srgbClr val="FFFF66"/>
                </a:solidFill>
              </a:rPr>
              <a:t>» </a:t>
            </a:r>
            <a:r>
              <a:rPr lang="en-US" sz="1800" b="1" dirty="0" smtClean="0">
                <a:solidFill>
                  <a:srgbClr val="FFFF66"/>
                </a:solidFill>
              </a:rPr>
              <a:t>THMSG</a:t>
            </a:r>
            <a:r>
              <a:rPr lang="ru-RU" sz="1800" b="1" dirty="0" smtClean="0">
                <a:solidFill>
                  <a:srgbClr val="FFFF66"/>
                </a:solidFill>
              </a:rPr>
              <a:t>-600 в лаборатории </a:t>
            </a:r>
            <a:r>
              <a:rPr lang="ru-RU" sz="1800" b="1" dirty="0" err="1" smtClean="0">
                <a:solidFill>
                  <a:srgbClr val="FFFF66"/>
                </a:solidFill>
              </a:rPr>
              <a:t>термобарогеохимии</a:t>
            </a:r>
            <a:r>
              <a:rPr lang="ru-RU" sz="1800" b="1" dirty="0" smtClean="0">
                <a:solidFill>
                  <a:srgbClr val="FFFF66"/>
                </a:solidFill>
              </a:rPr>
              <a:t> геологического факультета </a:t>
            </a:r>
            <a:r>
              <a:rPr lang="ru-RU" sz="1800" b="1" dirty="0" err="1" smtClean="0">
                <a:solidFill>
                  <a:srgbClr val="FFFF66"/>
                </a:solidFill>
              </a:rPr>
              <a:t>ЮУрГУ</a:t>
            </a:r>
            <a:r>
              <a:rPr lang="ru-RU" sz="1800" b="1" dirty="0" smtClean="0">
                <a:solidFill>
                  <a:srgbClr val="FFFF66"/>
                </a:solidFill>
              </a:rPr>
              <a:t> (филиал в г. Миассе) с целью определить физико-химические параметры газово-жидких включений.</a:t>
            </a: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8572500" y="0"/>
            <a:ext cx="571500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5</a:t>
            </a:r>
            <a:endParaRPr lang="ru-RU" sz="4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Администратор\Pictures\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5516563"/>
            <a:ext cx="5715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3" descr="C:\Users\Администратор\Pictures\1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6021388"/>
            <a:ext cx="5572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C:\Users\Администратор\Pictures\1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5516563"/>
            <a:ext cx="53657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8" descr="C:\Users\Администратор\Pictures\1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6308725"/>
            <a:ext cx="571500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9" descr="C:\Users\Администратор\Pictures\1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6534150"/>
            <a:ext cx="571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17"/>
          <p:cNvSpPr txBox="1">
            <a:spLocks noChangeArrowheads="1"/>
          </p:cNvSpPr>
          <p:nvPr/>
        </p:nvSpPr>
        <p:spPr bwMode="auto">
          <a:xfrm>
            <a:off x="1285875" y="0"/>
            <a:ext cx="1747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66"/>
                </a:solidFill>
              </a:rPr>
              <a:t>Канава № 150</a:t>
            </a:r>
          </a:p>
        </p:txBody>
      </p:sp>
      <p:sp>
        <p:nvSpPr>
          <p:cNvPr id="18439" name="Text Box 18"/>
          <p:cNvSpPr txBox="1">
            <a:spLocks noChangeArrowheads="1"/>
          </p:cNvSpPr>
          <p:nvPr/>
        </p:nvSpPr>
        <p:spPr bwMode="auto">
          <a:xfrm>
            <a:off x="1331913" y="2636838"/>
            <a:ext cx="1747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66"/>
                </a:solidFill>
              </a:rPr>
              <a:t>Канава № 151</a:t>
            </a:r>
          </a:p>
        </p:txBody>
      </p:sp>
      <p:pic>
        <p:nvPicPr>
          <p:cNvPr id="18440" name="Picture 24" descr="IMG_70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08625" y="3644900"/>
            <a:ext cx="3389313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25" descr="IMG_70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694" y="857232"/>
            <a:ext cx="333375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2" descr="C:\Users\Администратор\Desktop\фото к диплому\150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7950" y="404813"/>
            <a:ext cx="4716463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3" descr="C:\Users\Администратор\Desktop\фото к диплому\151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950" y="2997200"/>
            <a:ext cx="4857750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4" name="TextBox 18"/>
          <p:cNvSpPr txBox="1">
            <a:spLocks noChangeArrowheads="1"/>
          </p:cNvSpPr>
          <p:nvPr/>
        </p:nvSpPr>
        <p:spPr bwMode="auto">
          <a:xfrm>
            <a:off x="1116013" y="5516563"/>
            <a:ext cx="1985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FFCC00"/>
                </a:solidFill>
              </a:rPr>
              <a:t>- кварцевые жилы</a:t>
            </a:r>
          </a:p>
        </p:txBody>
      </p:sp>
      <p:sp>
        <p:nvSpPr>
          <p:cNvPr id="18445" name="TextBox 19"/>
          <p:cNvSpPr txBox="1">
            <a:spLocks noChangeArrowheads="1"/>
          </p:cNvSpPr>
          <p:nvPr/>
        </p:nvSpPr>
        <p:spPr bwMode="auto">
          <a:xfrm>
            <a:off x="4606925" y="5516563"/>
            <a:ext cx="4068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FFCC00"/>
                </a:solidFill>
              </a:rPr>
              <a:t> - метасоматиты по кислым  вулканитам</a:t>
            </a:r>
          </a:p>
        </p:txBody>
      </p:sp>
      <p:sp>
        <p:nvSpPr>
          <p:cNvPr id="18446" name="TextBox 20"/>
          <p:cNvSpPr txBox="1">
            <a:spLocks noChangeArrowheads="1"/>
          </p:cNvSpPr>
          <p:nvPr/>
        </p:nvSpPr>
        <p:spPr bwMode="auto">
          <a:xfrm>
            <a:off x="1187450" y="6276975"/>
            <a:ext cx="25003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FFCC00"/>
                </a:solidFill>
              </a:rPr>
              <a:t>- кварцевые прожилки в алевропесчаниках</a:t>
            </a:r>
          </a:p>
        </p:txBody>
      </p:sp>
      <p:sp>
        <p:nvSpPr>
          <p:cNvPr id="18447" name="TextBox 21"/>
          <p:cNvSpPr txBox="1">
            <a:spLocks noChangeArrowheads="1"/>
          </p:cNvSpPr>
          <p:nvPr/>
        </p:nvSpPr>
        <p:spPr bwMode="auto">
          <a:xfrm>
            <a:off x="4679950" y="6237288"/>
            <a:ext cx="4464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FFCC00"/>
                </a:solidFill>
              </a:rPr>
              <a:t>- пропилиты с сульфидной минерализацией</a:t>
            </a:r>
          </a:p>
        </p:txBody>
      </p:sp>
      <p:cxnSp>
        <p:nvCxnSpPr>
          <p:cNvPr id="18448" name="Прямая со стрелкой 25"/>
          <p:cNvCxnSpPr>
            <a:cxnSpLocks noChangeShapeType="1"/>
          </p:cNvCxnSpPr>
          <p:nvPr/>
        </p:nvCxnSpPr>
        <p:spPr bwMode="auto">
          <a:xfrm flipH="1" flipV="1">
            <a:off x="3500438" y="1500188"/>
            <a:ext cx="785812" cy="5715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8449" name="TextBox 28"/>
          <p:cNvSpPr txBox="1">
            <a:spLocks noChangeArrowheads="1"/>
          </p:cNvSpPr>
          <p:nvPr/>
        </p:nvSpPr>
        <p:spPr bwMode="auto">
          <a:xfrm>
            <a:off x="3929063" y="2071688"/>
            <a:ext cx="20002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FF0000"/>
                </a:solidFill>
              </a:rPr>
              <a:t>Точки отбора образцов</a:t>
            </a:r>
          </a:p>
        </p:txBody>
      </p:sp>
      <p:sp>
        <p:nvSpPr>
          <p:cNvPr id="18450" name="TextBox 30"/>
          <p:cNvSpPr txBox="1">
            <a:spLocks noChangeArrowheads="1"/>
          </p:cNvSpPr>
          <p:nvPr/>
        </p:nvSpPr>
        <p:spPr bwMode="auto">
          <a:xfrm>
            <a:off x="1187450" y="5949950"/>
            <a:ext cx="2232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FFCC00"/>
                </a:solidFill>
              </a:rPr>
              <a:t>- алевропесчаники</a:t>
            </a:r>
          </a:p>
        </p:txBody>
      </p:sp>
      <p:sp>
        <p:nvSpPr>
          <p:cNvPr id="18451" name="TextBox 31"/>
          <p:cNvSpPr txBox="1">
            <a:spLocks noChangeArrowheads="1"/>
          </p:cNvSpPr>
          <p:nvPr/>
        </p:nvSpPr>
        <p:spPr bwMode="auto">
          <a:xfrm>
            <a:off x="4714875" y="0"/>
            <a:ext cx="478631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solidFill>
                  <a:srgbClr val="FFFF66"/>
                </a:solidFill>
              </a:rPr>
              <a:t>Фрагмент канавы № 151. </a:t>
            </a:r>
          </a:p>
          <a:p>
            <a:pPr algn="ctr"/>
            <a:r>
              <a:rPr lang="ru-RU" sz="1600" dirty="0">
                <a:solidFill>
                  <a:srgbClr val="FFFF66"/>
                </a:solidFill>
              </a:rPr>
              <a:t>Выходы </a:t>
            </a:r>
            <a:r>
              <a:rPr lang="ru-RU" sz="1600" dirty="0" err="1">
                <a:solidFill>
                  <a:srgbClr val="FFFF66"/>
                </a:solidFill>
              </a:rPr>
              <a:t>алевропесчаников</a:t>
            </a:r>
            <a:r>
              <a:rPr lang="ru-RU" sz="1600" dirty="0">
                <a:solidFill>
                  <a:srgbClr val="FFFF66"/>
                </a:solidFill>
              </a:rPr>
              <a:t> </a:t>
            </a:r>
          </a:p>
          <a:p>
            <a:pPr algn="ctr"/>
            <a:r>
              <a:rPr lang="ru-RU" sz="1600" dirty="0">
                <a:solidFill>
                  <a:srgbClr val="FFFF66"/>
                </a:solidFill>
              </a:rPr>
              <a:t>с кварцевыми </a:t>
            </a:r>
            <a:r>
              <a:rPr lang="ru-RU" sz="1600" dirty="0" smtClean="0">
                <a:solidFill>
                  <a:srgbClr val="FFFF66"/>
                </a:solidFill>
              </a:rPr>
              <a:t>прожилками</a:t>
            </a:r>
            <a:r>
              <a:rPr lang="ru-RU" sz="1600" dirty="0" smtClean="0">
                <a:solidFill>
                  <a:srgbClr val="FFCC00"/>
                </a:solidFill>
              </a:rPr>
              <a:t> </a:t>
            </a:r>
            <a:endParaRPr lang="ru-RU" sz="1600" dirty="0">
              <a:solidFill>
                <a:srgbClr val="FFCC00"/>
              </a:solidFill>
            </a:endParaRPr>
          </a:p>
        </p:txBody>
      </p:sp>
      <p:sp>
        <p:nvSpPr>
          <p:cNvPr id="18452" name="TextBox 24"/>
          <p:cNvSpPr txBox="1">
            <a:spLocks noChangeArrowheads="1"/>
          </p:cNvSpPr>
          <p:nvPr/>
        </p:nvSpPr>
        <p:spPr bwMode="auto">
          <a:xfrm>
            <a:off x="8715375" y="0"/>
            <a:ext cx="428625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8453" name="Text Box 27"/>
          <p:cNvSpPr txBox="1">
            <a:spLocks noChangeArrowheads="1"/>
          </p:cNvSpPr>
          <p:nvPr/>
        </p:nvSpPr>
        <p:spPr bwMode="auto">
          <a:xfrm>
            <a:off x="5867400" y="2924175"/>
            <a:ext cx="276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66"/>
                </a:solidFill>
              </a:rPr>
              <a:t>Контакт метасоматитов </a:t>
            </a:r>
          </a:p>
          <a:p>
            <a:r>
              <a:rPr lang="ru-RU">
                <a:solidFill>
                  <a:srgbClr val="FFFF66"/>
                </a:solidFill>
              </a:rPr>
              <a:t>с кварцевой жилой  </a:t>
            </a:r>
          </a:p>
        </p:txBody>
      </p:sp>
      <p:sp>
        <p:nvSpPr>
          <p:cNvPr id="18454" name="Line 28"/>
          <p:cNvSpPr>
            <a:spLocks noChangeShapeType="1"/>
          </p:cNvSpPr>
          <p:nvPr/>
        </p:nvSpPr>
        <p:spPr bwMode="auto">
          <a:xfrm>
            <a:off x="8215338" y="2285992"/>
            <a:ext cx="360363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55" name="Text Box 30"/>
          <p:cNvSpPr txBox="1">
            <a:spLocks noChangeArrowheads="1"/>
          </p:cNvSpPr>
          <p:nvPr/>
        </p:nvSpPr>
        <p:spPr bwMode="auto">
          <a:xfrm>
            <a:off x="8072462" y="1928802"/>
            <a:ext cx="5762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1 м</a:t>
            </a:r>
          </a:p>
        </p:txBody>
      </p:sp>
      <p:sp>
        <p:nvSpPr>
          <p:cNvPr id="18456" name="Text Box 32"/>
          <p:cNvSpPr txBox="1">
            <a:spLocks noChangeArrowheads="1"/>
          </p:cNvSpPr>
          <p:nvPr/>
        </p:nvSpPr>
        <p:spPr bwMode="auto">
          <a:xfrm>
            <a:off x="8243888" y="4941888"/>
            <a:ext cx="5762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1 м</a:t>
            </a:r>
          </a:p>
        </p:txBody>
      </p:sp>
      <p:sp>
        <p:nvSpPr>
          <p:cNvPr id="18457" name="Line 33"/>
          <p:cNvSpPr>
            <a:spLocks noChangeShapeType="1"/>
          </p:cNvSpPr>
          <p:nvPr/>
        </p:nvSpPr>
        <p:spPr bwMode="auto">
          <a:xfrm>
            <a:off x="8388350" y="5300663"/>
            <a:ext cx="360363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 descr="C:\Users\Администратор\Desktop\фото к диплому\5545454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63" y="3643313"/>
            <a:ext cx="22256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C:\Users\Администратор\Desktop\фото к диплому\5545454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13" y="4857750"/>
            <a:ext cx="2473325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11"/>
          <p:cNvSpPr txBox="1">
            <a:spLocks noChangeArrowheads="1"/>
          </p:cNvSpPr>
          <p:nvPr/>
        </p:nvSpPr>
        <p:spPr bwMode="auto">
          <a:xfrm>
            <a:off x="6227763" y="188913"/>
            <a:ext cx="2714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FF66"/>
                </a:solidFill>
              </a:rPr>
              <a:t>Кварцевые жилы</a:t>
            </a:r>
          </a:p>
          <a:p>
            <a:pPr algn="ctr"/>
            <a:endParaRPr lang="ru-RU" b="1" dirty="0">
              <a:solidFill>
                <a:srgbClr val="FFCC00"/>
              </a:solidFill>
            </a:endParaRPr>
          </a:p>
        </p:txBody>
      </p:sp>
      <p:sp>
        <p:nvSpPr>
          <p:cNvPr id="19460" name="TextBox 12"/>
          <p:cNvSpPr txBox="1">
            <a:spLocks noChangeArrowheads="1"/>
          </p:cNvSpPr>
          <p:nvPr/>
        </p:nvSpPr>
        <p:spPr bwMode="auto">
          <a:xfrm>
            <a:off x="2987675" y="115888"/>
            <a:ext cx="26654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err="1">
                <a:solidFill>
                  <a:srgbClr val="FFFF66"/>
                </a:solidFill>
              </a:rPr>
              <a:t>Метасоматиты</a:t>
            </a:r>
            <a:r>
              <a:rPr lang="ru-RU" b="1" dirty="0">
                <a:solidFill>
                  <a:srgbClr val="FFFF66"/>
                </a:solidFill>
              </a:rPr>
              <a:t> по кислым вулканитам</a:t>
            </a:r>
          </a:p>
        </p:txBody>
      </p:sp>
      <p:sp>
        <p:nvSpPr>
          <p:cNvPr id="19461" name="TextBox 13"/>
          <p:cNvSpPr txBox="1">
            <a:spLocks noChangeArrowheads="1"/>
          </p:cNvSpPr>
          <p:nvPr/>
        </p:nvSpPr>
        <p:spPr bwMode="auto">
          <a:xfrm>
            <a:off x="0" y="0"/>
            <a:ext cx="29162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err="1">
                <a:solidFill>
                  <a:srgbClr val="FFFF66"/>
                </a:solidFill>
              </a:rPr>
              <a:t>Алевропесчаники</a:t>
            </a:r>
            <a:r>
              <a:rPr lang="ru-RU" b="1" dirty="0">
                <a:solidFill>
                  <a:srgbClr val="FFFF66"/>
                </a:solidFill>
              </a:rPr>
              <a:t>   и </a:t>
            </a:r>
            <a:r>
              <a:rPr lang="ru-RU" b="1" dirty="0" err="1">
                <a:solidFill>
                  <a:srgbClr val="FFFF66"/>
                </a:solidFill>
              </a:rPr>
              <a:t>вулканокластические</a:t>
            </a:r>
            <a:r>
              <a:rPr lang="ru-RU" b="1" dirty="0">
                <a:solidFill>
                  <a:srgbClr val="FFFF66"/>
                </a:solidFill>
              </a:rPr>
              <a:t> породы</a:t>
            </a:r>
          </a:p>
        </p:txBody>
      </p:sp>
      <p:pic>
        <p:nvPicPr>
          <p:cNvPr id="19462" name="Picture 3" descr="C:\Users\Администратор\Desktop\e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2708275"/>
            <a:ext cx="214312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C:\Users\Администратор\Desktop\j,h\е1.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981075"/>
            <a:ext cx="1857375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0" descr="C:\Users\Администратор\Desktop\j,h\Е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8038" y="981075"/>
            <a:ext cx="2071687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2" descr="C:\Users\Администратор\Desktop\e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3663" y="620713"/>
            <a:ext cx="215423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3" descr="C:\Users\Администратор\Desktop\прил.6 -гео план м-б 1_2000 -участок Закол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388" y="3573463"/>
            <a:ext cx="2214562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Прямая соединительная линия 15"/>
          <p:cNvCxnSpPr/>
          <p:nvPr/>
        </p:nvCxnSpPr>
        <p:spPr>
          <a:xfrm rot="16200000" flipH="1">
            <a:off x="-550068" y="3393281"/>
            <a:ext cx="6858000" cy="71437"/>
          </a:xfrm>
          <a:prstGeom prst="line">
            <a:avLst/>
          </a:prstGeom>
          <a:ln w="31750">
            <a:solidFill>
              <a:srgbClr val="FF0000"/>
            </a:solidFill>
          </a:ln>
          <a:effectLst>
            <a:outerShdw blurRad="50800" dist="50800" dir="5400000" algn="ctr" rotWithShape="0">
              <a:srgbClr val="FF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16200000" flipH="1">
            <a:off x="2402682" y="3393281"/>
            <a:ext cx="6858000" cy="71437"/>
          </a:xfrm>
          <a:prstGeom prst="line">
            <a:avLst/>
          </a:prstGeom>
          <a:ln w="31750">
            <a:solidFill>
              <a:srgbClr val="FF0000"/>
            </a:solidFill>
          </a:ln>
          <a:effectLst>
            <a:outerShdw blurRad="50800" dist="50800" dir="5400000" algn="ctr" rotWithShape="0">
              <a:srgbClr val="FF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9" name="TextBox 14"/>
          <p:cNvSpPr txBox="1">
            <a:spLocks noChangeArrowheads="1"/>
          </p:cNvSpPr>
          <p:nvPr/>
        </p:nvSpPr>
        <p:spPr bwMode="auto">
          <a:xfrm>
            <a:off x="6011863" y="2205038"/>
            <a:ext cx="1223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FF66"/>
                </a:solidFill>
              </a:rPr>
              <a:t>Обр. Е-5</a:t>
            </a:r>
          </a:p>
        </p:txBody>
      </p:sp>
      <p:sp>
        <p:nvSpPr>
          <p:cNvPr id="19470" name="TextBox 16"/>
          <p:cNvSpPr txBox="1">
            <a:spLocks noChangeArrowheads="1"/>
          </p:cNvSpPr>
          <p:nvPr/>
        </p:nvSpPr>
        <p:spPr bwMode="auto">
          <a:xfrm>
            <a:off x="6011863" y="4365625"/>
            <a:ext cx="1285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FF66"/>
                </a:solidFill>
              </a:rPr>
              <a:t>Обр. Е-3</a:t>
            </a:r>
          </a:p>
        </p:txBody>
      </p:sp>
      <p:sp>
        <p:nvSpPr>
          <p:cNvPr id="19471" name="TextBox 17"/>
          <p:cNvSpPr txBox="1">
            <a:spLocks noChangeArrowheads="1"/>
          </p:cNvSpPr>
          <p:nvPr/>
        </p:nvSpPr>
        <p:spPr bwMode="auto">
          <a:xfrm>
            <a:off x="714375" y="6572250"/>
            <a:ext cx="1500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66"/>
                </a:solidFill>
              </a:rPr>
              <a:t>Обр. Е-4</a:t>
            </a:r>
          </a:p>
        </p:txBody>
      </p:sp>
      <p:sp>
        <p:nvSpPr>
          <p:cNvPr id="19472" name="TextBox 19"/>
          <p:cNvSpPr txBox="1">
            <a:spLocks noChangeArrowheads="1"/>
          </p:cNvSpPr>
          <p:nvPr/>
        </p:nvSpPr>
        <p:spPr bwMode="auto">
          <a:xfrm>
            <a:off x="4357688" y="3857625"/>
            <a:ext cx="1152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FF66"/>
                </a:solidFill>
              </a:rPr>
              <a:t>Обр. Е-9</a:t>
            </a:r>
            <a:endParaRPr lang="ru-RU" dirty="0">
              <a:solidFill>
                <a:srgbClr val="FFFF66"/>
              </a:solidFill>
            </a:endParaRPr>
          </a:p>
        </p:txBody>
      </p:sp>
      <p:sp>
        <p:nvSpPr>
          <p:cNvPr id="19473" name="TextBox 20"/>
          <p:cNvSpPr txBox="1">
            <a:spLocks noChangeArrowheads="1"/>
          </p:cNvSpPr>
          <p:nvPr/>
        </p:nvSpPr>
        <p:spPr bwMode="auto">
          <a:xfrm>
            <a:off x="3348038" y="1052513"/>
            <a:ext cx="1139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FF66"/>
                </a:solidFill>
              </a:rPr>
              <a:t>Обр. Е-6</a:t>
            </a:r>
            <a:endParaRPr lang="ru-RU" dirty="0">
              <a:solidFill>
                <a:srgbClr val="FFFF66"/>
              </a:solidFill>
            </a:endParaRPr>
          </a:p>
        </p:txBody>
      </p:sp>
      <p:sp>
        <p:nvSpPr>
          <p:cNvPr id="19474" name="TextBox 21"/>
          <p:cNvSpPr txBox="1">
            <a:spLocks noChangeArrowheads="1"/>
          </p:cNvSpPr>
          <p:nvPr/>
        </p:nvSpPr>
        <p:spPr bwMode="auto">
          <a:xfrm>
            <a:off x="6084888" y="5949950"/>
            <a:ext cx="1428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FF66"/>
                </a:solidFill>
              </a:rPr>
              <a:t>Обр. Е-4</a:t>
            </a:r>
            <a:endParaRPr lang="ru-RU" dirty="0">
              <a:solidFill>
                <a:srgbClr val="FFFF66"/>
              </a:solidFill>
            </a:endParaRPr>
          </a:p>
        </p:txBody>
      </p:sp>
      <p:sp>
        <p:nvSpPr>
          <p:cNvPr id="19475" name="TextBox 22"/>
          <p:cNvSpPr txBox="1">
            <a:spLocks noChangeArrowheads="1"/>
          </p:cNvSpPr>
          <p:nvPr/>
        </p:nvSpPr>
        <p:spPr bwMode="auto">
          <a:xfrm>
            <a:off x="323850" y="5734050"/>
            <a:ext cx="1387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FF66"/>
                </a:solidFill>
              </a:rPr>
              <a:t>Обр. Е-10</a:t>
            </a:r>
            <a:endParaRPr lang="ru-RU" dirty="0">
              <a:solidFill>
                <a:srgbClr val="FFFF66"/>
              </a:solidFill>
            </a:endParaRPr>
          </a:p>
        </p:txBody>
      </p:sp>
      <p:sp>
        <p:nvSpPr>
          <p:cNvPr id="19476" name="TextBox 23"/>
          <p:cNvSpPr txBox="1">
            <a:spLocks noChangeArrowheads="1"/>
          </p:cNvSpPr>
          <p:nvPr/>
        </p:nvSpPr>
        <p:spPr bwMode="auto">
          <a:xfrm>
            <a:off x="323850" y="2997200"/>
            <a:ext cx="1597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FF66"/>
                </a:solidFill>
              </a:rPr>
              <a:t>Обр. Е-1.0</a:t>
            </a:r>
            <a:endParaRPr lang="ru-RU" dirty="0">
              <a:solidFill>
                <a:srgbClr val="FFFF66"/>
              </a:solidFill>
            </a:endParaRPr>
          </a:p>
        </p:txBody>
      </p:sp>
      <p:sp>
        <p:nvSpPr>
          <p:cNvPr id="19477" name="TextBox 21"/>
          <p:cNvSpPr txBox="1">
            <a:spLocks noChangeArrowheads="1"/>
          </p:cNvSpPr>
          <p:nvPr/>
        </p:nvSpPr>
        <p:spPr bwMode="auto">
          <a:xfrm>
            <a:off x="8643938" y="0"/>
            <a:ext cx="500062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FF0000"/>
                </a:solidFill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5"/>
          <p:cNvSpPr txBox="1">
            <a:spLocks noChangeArrowheads="1"/>
          </p:cNvSpPr>
          <p:nvPr/>
        </p:nvSpPr>
        <p:spPr bwMode="auto">
          <a:xfrm>
            <a:off x="1166813" y="207963"/>
            <a:ext cx="6515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FF66"/>
                </a:solidFill>
              </a:rPr>
              <a:t>Минеральный состав вмещающих пород</a:t>
            </a:r>
            <a:r>
              <a:rPr lang="ru-RU" dirty="0"/>
              <a:t> </a:t>
            </a:r>
          </a:p>
        </p:txBody>
      </p:sp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179388" y="1125538"/>
            <a:ext cx="2455862" cy="564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rgbClr val="FFFF66"/>
                </a:solidFill>
              </a:rPr>
              <a:t>Алевропесчаники</a:t>
            </a:r>
            <a:endParaRPr lang="ru-RU" sz="2000" b="1" dirty="0">
              <a:solidFill>
                <a:srgbClr val="FFFF66"/>
              </a:solidFill>
            </a:endParaRPr>
          </a:p>
          <a:p>
            <a:endParaRPr lang="ru-RU" sz="2000" b="1" dirty="0">
              <a:solidFill>
                <a:srgbClr val="FFFF66"/>
              </a:solidFill>
            </a:endParaRPr>
          </a:p>
          <a:p>
            <a:endParaRPr lang="ru-RU" sz="2000" b="1" dirty="0">
              <a:solidFill>
                <a:srgbClr val="FFFF66"/>
              </a:solidFill>
            </a:endParaRPr>
          </a:p>
          <a:p>
            <a:endParaRPr lang="ru-RU" sz="2000" b="1" dirty="0">
              <a:solidFill>
                <a:srgbClr val="FFFF66"/>
              </a:solidFill>
            </a:endParaRPr>
          </a:p>
          <a:p>
            <a:endParaRPr lang="ru-RU" sz="2000" b="1" dirty="0">
              <a:solidFill>
                <a:srgbClr val="FFFF66"/>
              </a:solidFill>
            </a:endParaRPr>
          </a:p>
          <a:p>
            <a:r>
              <a:rPr lang="ru-RU" sz="2800" b="1" dirty="0">
                <a:solidFill>
                  <a:srgbClr val="FFFF66"/>
                </a:solidFill>
              </a:rPr>
              <a:t>Кварц</a:t>
            </a:r>
          </a:p>
          <a:p>
            <a:r>
              <a:rPr lang="ru-RU" sz="2800" b="1" dirty="0">
                <a:solidFill>
                  <a:srgbClr val="FFFF66"/>
                </a:solidFill>
              </a:rPr>
              <a:t>Хлорит</a:t>
            </a:r>
          </a:p>
          <a:p>
            <a:r>
              <a:rPr lang="ru-RU" sz="2800" b="1" dirty="0">
                <a:solidFill>
                  <a:srgbClr val="FFFF66"/>
                </a:solidFill>
              </a:rPr>
              <a:t>Альбит</a:t>
            </a:r>
          </a:p>
          <a:p>
            <a:r>
              <a:rPr lang="ru-RU" sz="2000" b="1" dirty="0">
                <a:solidFill>
                  <a:srgbClr val="FFFF66"/>
                </a:solidFill>
              </a:rPr>
              <a:t>Апатит</a:t>
            </a:r>
          </a:p>
          <a:p>
            <a:r>
              <a:rPr lang="ru-RU" sz="2000" b="1" dirty="0">
                <a:solidFill>
                  <a:srgbClr val="FFFF66"/>
                </a:solidFill>
              </a:rPr>
              <a:t>Монацит</a:t>
            </a:r>
          </a:p>
          <a:p>
            <a:r>
              <a:rPr lang="ru-RU" sz="2000" b="1" dirty="0">
                <a:solidFill>
                  <a:srgbClr val="FFFF66"/>
                </a:solidFill>
              </a:rPr>
              <a:t>Биотит</a:t>
            </a:r>
          </a:p>
          <a:p>
            <a:r>
              <a:rPr lang="ru-RU" sz="2000" b="1" dirty="0" err="1">
                <a:solidFill>
                  <a:srgbClr val="FFFF66"/>
                </a:solidFill>
              </a:rPr>
              <a:t>Лейкоксен</a:t>
            </a:r>
            <a:endParaRPr lang="ru-RU" sz="2000" b="1" dirty="0">
              <a:solidFill>
                <a:srgbClr val="FFFF66"/>
              </a:solidFill>
            </a:endParaRPr>
          </a:p>
          <a:p>
            <a:r>
              <a:rPr lang="ru-RU" sz="2000" b="1" dirty="0">
                <a:solidFill>
                  <a:srgbClr val="FFFF66"/>
                </a:solidFill>
              </a:rPr>
              <a:t>Углеродистое </a:t>
            </a:r>
          </a:p>
          <a:p>
            <a:r>
              <a:rPr lang="ru-RU" sz="2000" b="1" dirty="0">
                <a:solidFill>
                  <a:srgbClr val="FFFF66"/>
                </a:solidFill>
              </a:rPr>
              <a:t>Вещество</a:t>
            </a:r>
          </a:p>
          <a:p>
            <a:r>
              <a:rPr lang="ru-RU" sz="2000" b="1" dirty="0">
                <a:solidFill>
                  <a:srgbClr val="FFFF66"/>
                </a:solidFill>
              </a:rPr>
              <a:t>Пирит</a:t>
            </a:r>
          </a:p>
          <a:p>
            <a:r>
              <a:rPr lang="ru-RU" sz="2000" b="1" dirty="0">
                <a:solidFill>
                  <a:srgbClr val="FFFF66"/>
                </a:solidFill>
              </a:rPr>
              <a:t>Сфалерит</a:t>
            </a:r>
          </a:p>
          <a:p>
            <a:r>
              <a:rPr lang="ru-RU" sz="2000" b="1" dirty="0">
                <a:solidFill>
                  <a:srgbClr val="FFFF66"/>
                </a:solidFill>
              </a:rPr>
              <a:t>Халькопирит</a:t>
            </a:r>
          </a:p>
        </p:txBody>
      </p: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6084888" y="1052513"/>
            <a:ext cx="2601912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FF66"/>
                </a:solidFill>
              </a:rPr>
              <a:t>Метасоматиты по </a:t>
            </a:r>
          </a:p>
          <a:p>
            <a:r>
              <a:rPr lang="ru-RU" sz="2000" b="1">
                <a:solidFill>
                  <a:srgbClr val="FFFF66"/>
                </a:solidFill>
              </a:rPr>
              <a:t>вулканитам </a:t>
            </a:r>
          </a:p>
          <a:p>
            <a:r>
              <a:rPr lang="ru-RU" sz="2000" b="1">
                <a:solidFill>
                  <a:srgbClr val="FFFF66"/>
                </a:solidFill>
              </a:rPr>
              <a:t>кислого состава</a:t>
            </a:r>
          </a:p>
          <a:p>
            <a:endParaRPr lang="ru-RU" sz="2000" b="1">
              <a:solidFill>
                <a:srgbClr val="FFFF66"/>
              </a:solidFill>
            </a:endParaRPr>
          </a:p>
          <a:p>
            <a:endParaRPr lang="ru-RU" sz="2000" b="1">
              <a:solidFill>
                <a:srgbClr val="FFFF66"/>
              </a:solidFill>
            </a:endParaRPr>
          </a:p>
          <a:p>
            <a:r>
              <a:rPr lang="ru-RU" sz="2800" b="1">
                <a:solidFill>
                  <a:srgbClr val="FFFF66"/>
                </a:solidFill>
              </a:rPr>
              <a:t>Хлорит</a:t>
            </a:r>
          </a:p>
          <a:p>
            <a:r>
              <a:rPr lang="ru-RU" sz="2800" b="1">
                <a:solidFill>
                  <a:srgbClr val="FFFF66"/>
                </a:solidFill>
              </a:rPr>
              <a:t>Альбит</a:t>
            </a:r>
          </a:p>
          <a:p>
            <a:r>
              <a:rPr lang="ru-RU" sz="2800" b="1">
                <a:solidFill>
                  <a:srgbClr val="FFFF66"/>
                </a:solidFill>
              </a:rPr>
              <a:t>Кальцит</a:t>
            </a:r>
          </a:p>
          <a:p>
            <a:r>
              <a:rPr lang="ru-RU" sz="2800" b="1">
                <a:solidFill>
                  <a:srgbClr val="FFFF66"/>
                </a:solidFill>
              </a:rPr>
              <a:t>Кварц</a:t>
            </a:r>
          </a:p>
          <a:p>
            <a:r>
              <a:rPr lang="ru-RU" sz="2800" b="1">
                <a:solidFill>
                  <a:srgbClr val="FFFF66"/>
                </a:solidFill>
              </a:rPr>
              <a:t>Пирит</a:t>
            </a:r>
          </a:p>
          <a:p>
            <a:r>
              <a:rPr lang="ru-RU" sz="2800" b="1">
                <a:solidFill>
                  <a:srgbClr val="FFFF66"/>
                </a:solidFill>
              </a:rPr>
              <a:t>Арсенопирит</a:t>
            </a:r>
            <a:r>
              <a:rPr lang="ru-RU" sz="2000" b="1">
                <a:solidFill>
                  <a:srgbClr val="FFFF66"/>
                </a:solidFill>
              </a:rPr>
              <a:t> </a:t>
            </a:r>
          </a:p>
          <a:p>
            <a:r>
              <a:rPr lang="ru-RU" sz="2000" b="1">
                <a:solidFill>
                  <a:srgbClr val="FFFF66"/>
                </a:solidFill>
              </a:rPr>
              <a:t>Адуляр </a:t>
            </a:r>
          </a:p>
          <a:p>
            <a:r>
              <a:rPr lang="ru-RU" sz="2000" b="1">
                <a:solidFill>
                  <a:srgbClr val="FFFF66"/>
                </a:solidFill>
              </a:rPr>
              <a:t>Рутил</a:t>
            </a:r>
          </a:p>
        </p:txBody>
      </p:sp>
      <p:sp>
        <p:nvSpPr>
          <p:cNvPr id="20484" name="Text Box 9"/>
          <p:cNvSpPr txBox="1">
            <a:spLocks noChangeArrowheads="1"/>
          </p:cNvSpPr>
          <p:nvPr/>
        </p:nvSpPr>
        <p:spPr bwMode="auto">
          <a:xfrm>
            <a:off x="2987675" y="1052513"/>
            <a:ext cx="2511425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FF66"/>
                </a:solidFill>
              </a:rPr>
              <a:t>Вулканокластиты </a:t>
            </a:r>
          </a:p>
          <a:p>
            <a:r>
              <a:rPr lang="ru-RU" sz="2000" b="1">
                <a:solidFill>
                  <a:srgbClr val="FFFF66"/>
                </a:solidFill>
              </a:rPr>
              <a:t>кислого состава</a:t>
            </a:r>
          </a:p>
          <a:p>
            <a:endParaRPr lang="ru-RU" sz="2000" b="1">
              <a:solidFill>
                <a:srgbClr val="FFFF66"/>
              </a:solidFill>
            </a:endParaRPr>
          </a:p>
          <a:p>
            <a:endParaRPr lang="ru-RU" sz="2000" b="1">
              <a:solidFill>
                <a:srgbClr val="FFFF66"/>
              </a:solidFill>
            </a:endParaRPr>
          </a:p>
          <a:p>
            <a:endParaRPr lang="ru-RU" sz="2000" b="1">
              <a:solidFill>
                <a:srgbClr val="FFFF66"/>
              </a:solidFill>
            </a:endParaRPr>
          </a:p>
          <a:p>
            <a:r>
              <a:rPr lang="ru-RU" sz="2800" b="1">
                <a:solidFill>
                  <a:srgbClr val="FFFF66"/>
                </a:solidFill>
              </a:rPr>
              <a:t>Кварц</a:t>
            </a:r>
          </a:p>
          <a:p>
            <a:r>
              <a:rPr lang="ru-RU" sz="2800" b="1">
                <a:solidFill>
                  <a:srgbClr val="FFFF66"/>
                </a:solidFill>
              </a:rPr>
              <a:t>Хлорит</a:t>
            </a:r>
          </a:p>
          <a:p>
            <a:r>
              <a:rPr lang="ru-RU" sz="2800" b="1">
                <a:solidFill>
                  <a:srgbClr val="FFFF66"/>
                </a:solidFill>
              </a:rPr>
              <a:t>Альбит</a:t>
            </a:r>
          </a:p>
          <a:p>
            <a:r>
              <a:rPr lang="ru-RU" sz="2800" b="1">
                <a:solidFill>
                  <a:srgbClr val="FFFF66"/>
                </a:solidFill>
              </a:rPr>
              <a:t>Серицит</a:t>
            </a:r>
          </a:p>
          <a:p>
            <a:r>
              <a:rPr lang="ru-RU" sz="3200" b="1">
                <a:solidFill>
                  <a:srgbClr val="FFFF66"/>
                </a:solidFill>
              </a:rPr>
              <a:t>Рутил </a:t>
            </a:r>
          </a:p>
          <a:p>
            <a:r>
              <a:rPr lang="ru-RU" sz="3200" b="1">
                <a:solidFill>
                  <a:srgbClr val="FFFF66"/>
                </a:solidFill>
              </a:rPr>
              <a:t>Лейкоксен</a:t>
            </a:r>
            <a:r>
              <a:rPr lang="ru-RU" sz="2000" b="1">
                <a:solidFill>
                  <a:srgbClr val="FFFF66"/>
                </a:solidFill>
              </a:rPr>
              <a:t> </a:t>
            </a:r>
          </a:p>
          <a:p>
            <a:r>
              <a:rPr lang="ru-RU" sz="2000" b="1">
                <a:solidFill>
                  <a:srgbClr val="FFFF66"/>
                </a:solidFill>
              </a:rPr>
              <a:t>Пирит</a:t>
            </a:r>
          </a:p>
          <a:p>
            <a:r>
              <a:rPr lang="ru-RU" sz="2000" b="1">
                <a:solidFill>
                  <a:srgbClr val="FFFF66"/>
                </a:solidFill>
              </a:rPr>
              <a:t>Гематит</a:t>
            </a:r>
          </a:p>
          <a:p>
            <a:r>
              <a:rPr lang="ru-RU" sz="2000" b="1">
                <a:solidFill>
                  <a:srgbClr val="FFFF66"/>
                </a:solidFill>
              </a:rPr>
              <a:t>Каолинит</a:t>
            </a:r>
          </a:p>
        </p:txBody>
      </p:sp>
      <p:sp>
        <p:nvSpPr>
          <p:cNvPr id="20485" name="TextBox 21"/>
          <p:cNvSpPr txBox="1">
            <a:spLocks noChangeArrowheads="1"/>
          </p:cNvSpPr>
          <p:nvPr/>
        </p:nvSpPr>
        <p:spPr bwMode="auto">
          <a:xfrm>
            <a:off x="8643938" y="0"/>
            <a:ext cx="500062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FF0000"/>
                </a:solidFill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7" descr="Безымянный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644900"/>
            <a:ext cx="3095625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Рисунок 10" descr="Безымянный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703263"/>
            <a:ext cx="2881313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11" descr="Безымянный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692150"/>
            <a:ext cx="2879725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12" descr="Безымянный6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3644900"/>
            <a:ext cx="3024188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13"/>
          <p:cNvSpPr txBox="1">
            <a:spLocks noChangeArrowheads="1"/>
          </p:cNvSpPr>
          <p:nvPr/>
        </p:nvSpPr>
        <p:spPr bwMode="auto">
          <a:xfrm>
            <a:off x="0" y="2781300"/>
            <a:ext cx="45005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FF66"/>
                </a:solidFill>
              </a:rPr>
              <a:t>Кальцит в мелкозернистой </a:t>
            </a:r>
            <a:r>
              <a:rPr lang="ru-RU" dirty="0" err="1">
                <a:solidFill>
                  <a:srgbClr val="FFFF66"/>
                </a:solidFill>
              </a:rPr>
              <a:t>кварц-карбонат-хлоритовой</a:t>
            </a:r>
            <a:r>
              <a:rPr lang="ru-RU" dirty="0">
                <a:solidFill>
                  <a:srgbClr val="FFFF66"/>
                </a:solidFill>
              </a:rPr>
              <a:t> массе, обр. Е-7</a:t>
            </a:r>
          </a:p>
        </p:txBody>
      </p:sp>
      <p:sp>
        <p:nvSpPr>
          <p:cNvPr id="21510" name="TextBox 14"/>
          <p:cNvSpPr txBox="1">
            <a:spLocks noChangeArrowheads="1"/>
          </p:cNvSpPr>
          <p:nvPr/>
        </p:nvSpPr>
        <p:spPr bwMode="auto">
          <a:xfrm>
            <a:off x="4643438" y="5942013"/>
            <a:ext cx="41036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FF66"/>
                </a:solidFill>
              </a:rPr>
              <a:t>Титаномагнетит в </a:t>
            </a:r>
            <a:r>
              <a:rPr lang="ru-RU" dirty="0" err="1">
                <a:solidFill>
                  <a:srgbClr val="FFFF66"/>
                </a:solidFill>
              </a:rPr>
              <a:t>кварц-хлорит-карбонатной</a:t>
            </a:r>
            <a:r>
              <a:rPr lang="ru-RU" dirty="0">
                <a:solidFill>
                  <a:srgbClr val="FFFF66"/>
                </a:solidFill>
              </a:rPr>
              <a:t> массе, обр. Е-7</a:t>
            </a:r>
          </a:p>
        </p:txBody>
      </p:sp>
      <p:sp>
        <p:nvSpPr>
          <p:cNvPr id="21511" name="TextBox 15"/>
          <p:cNvSpPr txBox="1">
            <a:spLocks noChangeArrowheads="1"/>
          </p:cNvSpPr>
          <p:nvPr/>
        </p:nvSpPr>
        <p:spPr bwMode="auto">
          <a:xfrm>
            <a:off x="323850" y="6092825"/>
            <a:ext cx="3527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FF66"/>
                </a:solidFill>
              </a:rPr>
              <a:t>Реликты плагиоклаза, обр.Е- 7</a:t>
            </a:r>
          </a:p>
        </p:txBody>
      </p:sp>
      <p:sp>
        <p:nvSpPr>
          <p:cNvPr id="21512" name="TextBox 16"/>
          <p:cNvSpPr txBox="1">
            <a:spLocks noChangeArrowheads="1"/>
          </p:cNvSpPr>
          <p:nvPr/>
        </p:nvSpPr>
        <p:spPr bwMode="auto">
          <a:xfrm>
            <a:off x="4211638" y="2781300"/>
            <a:ext cx="49323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FF66"/>
                </a:solidFill>
              </a:rPr>
              <a:t>Отдельные кристаллы адуляра в </a:t>
            </a:r>
            <a:r>
              <a:rPr lang="ru-RU" dirty="0" err="1">
                <a:solidFill>
                  <a:srgbClr val="FFFF66"/>
                </a:solidFill>
              </a:rPr>
              <a:t>кварц-карбонат-хлоритовой</a:t>
            </a:r>
            <a:r>
              <a:rPr lang="ru-RU" dirty="0">
                <a:solidFill>
                  <a:srgbClr val="FFFF66"/>
                </a:solidFill>
              </a:rPr>
              <a:t> массе, </a:t>
            </a:r>
            <a:r>
              <a:rPr lang="ru-RU" dirty="0" err="1">
                <a:solidFill>
                  <a:srgbClr val="FFFF66"/>
                </a:solidFill>
              </a:rPr>
              <a:t>обр</a:t>
            </a:r>
            <a:r>
              <a:rPr lang="ru-RU" dirty="0">
                <a:solidFill>
                  <a:srgbClr val="FFFF66"/>
                </a:solidFill>
              </a:rPr>
              <a:t> Е-7</a:t>
            </a:r>
          </a:p>
        </p:txBody>
      </p:sp>
      <p:sp>
        <p:nvSpPr>
          <p:cNvPr id="21513" name="TextBox 17"/>
          <p:cNvSpPr txBox="1">
            <a:spLocks noChangeArrowheads="1"/>
          </p:cNvSpPr>
          <p:nvPr/>
        </p:nvSpPr>
        <p:spPr bwMode="auto">
          <a:xfrm>
            <a:off x="8610600" y="0"/>
            <a:ext cx="533400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1514" name="Text Box 20"/>
          <p:cNvSpPr txBox="1">
            <a:spLocks noChangeArrowheads="1"/>
          </p:cNvSpPr>
          <p:nvPr/>
        </p:nvSpPr>
        <p:spPr bwMode="auto">
          <a:xfrm>
            <a:off x="179388" y="188913"/>
            <a:ext cx="7323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FF66"/>
                </a:solidFill>
              </a:rPr>
              <a:t>Метасоматиты по вулканитам кислого состава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786050" y="857232"/>
            <a:ext cx="285752" cy="158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857488" y="3857628"/>
            <a:ext cx="285752" cy="158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2998</TotalTime>
  <Words>1589</Words>
  <Application>Microsoft Office PowerPoint</Application>
  <PresentationFormat>Экран (4:3)</PresentationFormat>
  <Paragraphs>657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Южно-Уральский Государственный Университет Геологический факультет </vt:lpstr>
      <vt:lpstr>Слайд 2</vt:lpstr>
      <vt:lpstr>Слайд 3</vt:lpstr>
      <vt:lpstr>Цели и задачи</vt:lpstr>
      <vt:lpstr>Методы исследований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Заключение</vt:lpstr>
      <vt:lpstr>Слайд 19</vt:lpstr>
      <vt:lpstr>Слайд 20</vt:lpstr>
    </vt:vector>
  </TitlesOfParts>
  <Company>UralSOFT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Коральвеемский рудный узел участок Закол</dc:title>
  <dc:creator>jonnyYU25</dc:creator>
  <cp:lastModifiedBy>jonnyYU25</cp:lastModifiedBy>
  <cp:revision>270</cp:revision>
  <dcterms:created xsi:type="dcterms:W3CDTF">2013-05-18T04:06:43Z</dcterms:created>
  <dcterms:modified xsi:type="dcterms:W3CDTF">2013-06-14T02:30:24Z</dcterms:modified>
</cp:coreProperties>
</file>