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sldIdLst>
    <p:sldId id="256" r:id="rId3"/>
    <p:sldId id="281" r:id="rId4"/>
    <p:sldId id="258" r:id="rId5"/>
    <p:sldId id="259" r:id="rId6"/>
    <p:sldId id="270" r:id="rId7"/>
    <p:sldId id="262" r:id="rId8"/>
    <p:sldId id="271" r:id="rId9"/>
    <p:sldId id="288" r:id="rId10"/>
    <p:sldId id="268" r:id="rId11"/>
    <p:sldId id="285" r:id="rId12"/>
    <p:sldId id="266" r:id="rId13"/>
    <p:sldId id="282" r:id="rId14"/>
    <p:sldId id="267" r:id="rId15"/>
    <p:sldId id="280" r:id="rId16"/>
    <p:sldId id="279" r:id="rId17"/>
    <p:sldId id="283" r:id="rId18"/>
    <p:sldId id="289" r:id="rId19"/>
    <p:sldId id="269" r:id="rId20"/>
    <p:sldId id="278" r:id="rId21"/>
    <p:sldId id="284" r:id="rId22"/>
    <p:sldId id="286" r:id="rId23"/>
    <p:sldId id="287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714" autoAdjust="0"/>
  </p:normalViewPr>
  <p:slideViewPr>
    <p:cSldViewPr>
      <p:cViewPr varScale="1">
        <p:scale>
          <a:sx n="84" d="100"/>
          <a:sy n="84" d="100"/>
        </p:scale>
        <p:origin x="-105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6/13/2013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6552" y="228600"/>
            <a:ext cx="7851648" cy="1828800"/>
          </a:xfrm>
        </p:spPr>
        <p:txBody>
          <a:bodyPr/>
          <a:lstStyle/>
          <a:p>
            <a:pPr algn="ctr"/>
            <a:r>
              <a:rPr lang="ru-RU" sz="2400" dirty="0" smtClean="0"/>
              <a:t>Южно-Уральский Государственный Университет</a:t>
            </a:r>
            <a:br>
              <a:rPr lang="ru-RU" sz="2400" dirty="0" smtClean="0"/>
            </a:br>
            <a:r>
              <a:rPr lang="ru-RU" sz="2400" dirty="0" smtClean="0"/>
              <a:t>Филиал в г. Миассе</a:t>
            </a:r>
            <a:br>
              <a:rPr lang="ru-RU" sz="2400" dirty="0" smtClean="0"/>
            </a:br>
            <a:r>
              <a:rPr lang="ru-RU" sz="2400" dirty="0" smtClean="0"/>
              <a:t>Геологический факультет</a:t>
            </a:r>
            <a:br>
              <a:rPr lang="ru-RU" sz="2400" dirty="0" smtClean="0"/>
            </a:br>
            <a:r>
              <a:rPr lang="ru-RU" sz="2400" dirty="0" smtClean="0"/>
              <a:t>Кафедра минералогии и геохимии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7854696" cy="1752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Дипломная работа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тему: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Минералого-петрографическая характеристика руд и вмещающих пород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Светодухинского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проявления золота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(Красноярский край)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Студент: Казимиров Евгений Владимирович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Руководитель: д.г.-м.н. Белогуб Елена Витальевна</a:t>
            </a:r>
          </a:p>
          <a:p>
            <a:pPr algn="r">
              <a:buNone/>
            </a:pPr>
            <a:r>
              <a:rPr lang="ru-RU" sz="1800" dirty="0" smtClean="0"/>
              <a:t>Рецензент: к.г.-м.н. Новоселов Константин Александрович</a:t>
            </a:r>
            <a:endParaRPr lang="en-US" sz="1800" dirty="0" smtClean="0"/>
          </a:p>
          <a:p>
            <a:pPr algn="r">
              <a:buNone/>
            </a:pPr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7400" y="8498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Горбилокская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свита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(RF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gr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Е-4(3)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3634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Е-4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2" y="0"/>
            <a:ext cx="2738438" cy="205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Е-6(3)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9800"/>
            <a:ext cx="27349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Е-6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207048"/>
            <a:ext cx="2743200" cy="206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Е-6(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419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Е-6(2)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4419600"/>
            <a:ext cx="274272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1000" y="64886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Николи слева ||, справа </a:t>
            </a:r>
            <a:r>
              <a:rPr lang="ru-RU" dirty="0" err="1" smtClean="0"/>
              <a:t>х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715000" y="1371600"/>
            <a:ext cx="32766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Состав: </a:t>
            </a:r>
            <a:r>
              <a:rPr lang="ru-RU" sz="1600" dirty="0" err="1" smtClean="0"/>
              <a:t>хлорит-кварцевые</a:t>
            </a:r>
            <a:r>
              <a:rPr lang="ru-RU" sz="1600" dirty="0" smtClean="0"/>
              <a:t> и </a:t>
            </a:r>
            <a:r>
              <a:rPr lang="ru-RU" sz="1600" dirty="0" err="1" smtClean="0"/>
              <a:t>кварц-хлоритовые</a:t>
            </a:r>
            <a:r>
              <a:rPr lang="ru-RU" sz="1600" dirty="0" smtClean="0"/>
              <a:t> сланцы. </a:t>
            </a:r>
          </a:p>
          <a:p>
            <a:endParaRPr lang="ru-RU" sz="1600" dirty="0" smtClean="0"/>
          </a:p>
          <a:p>
            <a:r>
              <a:rPr lang="ru-RU" sz="1600" dirty="0" smtClean="0"/>
              <a:t>Текстура сланцеватая, до массивной, структура от мелко- до крупнозернистой, </a:t>
            </a:r>
            <a:r>
              <a:rPr lang="ru-RU" sz="1600" dirty="0" err="1" smtClean="0"/>
              <a:t>неравномернозернистая</a:t>
            </a:r>
            <a:r>
              <a:rPr lang="ru-RU" sz="1600" dirty="0" smtClean="0"/>
              <a:t>, </a:t>
            </a:r>
            <a:r>
              <a:rPr lang="ru-RU" sz="1600" dirty="0" err="1" smtClean="0"/>
              <a:t>гетеробластовая</a:t>
            </a:r>
            <a:r>
              <a:rPr lang="ru-RU" sz="1600" dirty="0" smtClean="0"/>
              <a:t>. </a:t>
            </a:r>
          </a:p>
          <a:p>
            <a:endParaRPr lang="ru-RU" sz="1600" dirty="0" smtClean="0"/>
          </a:p>
          <a:p>
            <a:r>
              <a:rPr lang="ru-RU" sz="1600" dirty="0" smtClean="0"/>
              <a:t>Состав пород (об. %): кварц (20-30%), хлорит (25-45%), биотит(15%), ильменит(15%), альбит(5%), мусковит (10%), акцессорные гранат, турмалин, эпидот, рутил, </a:t>
            </a:r>
            <a:r>
              <a:rPr lang="ru-RU" sz="1600" dirty="0" err="1" smtClean="0"/>
              <a:t>гипергенный</a:t>
            </a:r>
            <a:r>
              <a:rPr lang="ru-RU" sz="1600" dirty="0" smtClean="0"/>
              <a:t> гетит. </a:t>
            </a:r>
          </a:p>
          <a:p>
            <a:endParaRPr lang="ru-RU" sz="1600" dirty="0" smtClean="0"/>
          </a:p>
          <a:p>
            <a:r>
              <a:rPr lang="ru-RU" sz="1600" dirty="0" smtClean="0"/>
              <a:t>Породы имеют отчетливый зеленоватый оттенок, чем и отличаются от пород </a:t>
            </a:r>
            <a:r>
              <a:rPr lang="ru-RU" sz="1600" dirty="0" err="1" smtClean="0"/>
              <a:t>кординской</a:t>
            </a:r>
            <a:r>
              <a:rPr lang="ru-RU" sz="1600" dirty="0" smtClean="0"/>
              <a:t> свиты. </a:t>
            </a:r>
          </a:p>
          <a:p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-диплом 2013\Ph10402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83" y="2743200"/>
            <a:ext cx="5724117" cy="41148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95800" y="819912"/>
            <a:ext cx="5334000" cy="6278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Месторождение Первенец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724400"/>
            <a:ext cx="2751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 россыпи – добыто 5 т</a:t>
            </a:r>
          </a:p>
          <a:p>
            <a:endParaRPr lang="ru-RU" dirty="0" smtClean="0"/>
          </a:p>
          <a:p>
            <a:r>
              <a:rPr lang="ru-RU" dirty="0" smtClean="0"/>
              <a:t>Содержание золота на </a:t>
            </a:r>
          </a:p>
          <a:p>
            <a:r>
              <a:rPr lang="ru-RU" dirty="0" smtClean="0"/>
              <a:t>месторождении 6 г/т</a:t>
            </a:r>
            <a:endParaRPr lang="ru-RU" dirty="0"/>
          </a:p>
        </p:txBody>
      </p:sp>
      <p:pic>
        <p:nvPicPr>
          <p:cNvPr id="5122" name="Picture 2" descr="D:\Женя-диплом 2013\схема нов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43400" cy="4148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0" y="1929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Контакт серого кварца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хлорит-слюдистым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сланцем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К-2(2)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0099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К-2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838200"/>
            <a:ext cx="3019425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К-2(3)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54437"/>
            <a:ext cx="3019425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К-2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765550"/>
            <a:ext cx="30099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9"/>
          <p:cNvSpPr>
            <a:spLocks noGrp="1"/>
          </p:cNvSpPr>
          <p:nvPr>
            <p:ph type="title"/>
          </p:nvPr>
        </p:nvSpPr>
        <p:spPr>
          <a:xfrm>
            <a:off x="457200" y="-76200"/>
            <a:ext cx="8305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Рудовмещающие породы месторождения Первенец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97295" y="3124200"/>
            <a:ext cx="5974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 В темных слоях сланца зерна ильменита, хлорит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св-зеленый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углеродистое вещество. Николи слева ||, справа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493" y="6096000"/>
            <a:ext cx="5655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Б. Укрупнение кварца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хлорит-слюдистом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сланце на контакте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кварцевой жилой. Николи слева ||, справа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2677251"/>
            <a:ext cx="3429000" cy="189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Текстура сланцеватая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Структура мелкозернистая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 (%):  хлорит (35%), кварц (20%), ильменит (10%), мусковит (10%) углеродистое вещество.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P426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7579"/>
            <a:ext cx="2819400" cy="27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sx="1000" sy="1000" algn="ctr" rotWithShape="0">
              <a:srgbClr val="000000"/>
            </a:outerShdw>
          </a:effectLst>
        </p:spPr>
      </p:pic>
      <p:pic>
        <p:nvPicPr>
          <p:cNvPr id="3" name="Picture 3" descr="P426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838200"/>
            <a:ext cx="278355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sx="1000" sy="1000" algn="ctr" rotWithShape="0">
              <a:srgbClr val="000000"/>
            </a:outerShdw>
          </a:effectLst>
        </p:spPr>
      </p:pic>
      <p:pic>
        <p:nvPicPr>
          <p:cNvPr id="4" name="Picture 4" descr="К-1(2)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400"/>
            <a:ext cx="2971800" cy="22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К-1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962400"/>
            <a:ext cx="297060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3516868"/>
            <a:ext cx="5460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 Крупный метакристалл граната. Николи слева ||, справа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24600"/>
            <a:ext cx="6605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Б. В центре чешуйка биотита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св-зеленого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цвета. Николи слева ||, справа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132022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Контакт кварцевой жилы с биотит-кварцевым сланцем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2076033"/>
            <a:ext cx="297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Текстура параллельно-сланцеватая.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Структура мелкозернистая.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 (%): биотит (35%), кварц (25%), ильменит (10%), мусковит (10%), гранат (15%), среди акцессорных турмалин (до 5%).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рудной зоны характерны метакристаллы граната.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9"/>
          <p:cNvSpPr txBox="1">
            <a:spLocks/>
          </p:cNvSpPr>
          <p:nvPr/>
        </p:nvSpPr>
        <p:spPr>
          <a:xfrm>
            <a:off x="228600" y="76200"/>
            <a:ext cx="85344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Рудовмещающие породы месторождения Первенец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-2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411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К-2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09800"/>
            <a:ext cx="2667000" cy="200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К-2_4 (00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9800"/>
            <a:ext cx="2667000" cy="200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K-4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495800"/>
            <a:ext cx="274636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5106" y="4419600"/>
            <a:ext cx="302609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17819" y="685800"/>
            <a:ext cx="324998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рудовмещающих породах в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пределах карьера обнаружены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рудные минералы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пирротин,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пирит, халькопирит, ильменит</a:t>
            </a:r>
            <a:r>
              <a:rPr lang="ru-RU" b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Структура пород от мелко- до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крупнозернистой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Текстура массивная,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слоистая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905000"/>
            <a:ext cx="1058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Пирротин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4494" y="4157246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Ильменит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816" y="4157246"/>
            <a:ext cx="1336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Халькопирит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1905000"/>
            <a:ext cx="310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Псевдоморфоза гетита по пириту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3932634"/>
            <a:ext cx="33528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Магнитная фракция состоит преимущественно из ильменита. Ильменит наблюдается в виде зерен и вкраплений.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Немагнитная фракция состоит из пластинок биотита, кварца, циркона, кристаллов турмалина, зерен пирита, халькопирита,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ковеллина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ожелезненных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зерен минералов. В кварце встречаются сульфидные вкрапления. 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-40415" y="6553200"/>
            <a:ext cx="1335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Немагнитная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6519446"/>
            <a:ext cx="1335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Магнитная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Женя-диплом 2013\Казимиров\Новая папка (4)\8022.jpg"/>
          <p:cNvPicPr>
            <a:picLocks noChangeAspect="1" noChangeArrowheads="1"/>
          </p:cNvPicPr>
          <p:nvPr/>
        </p:nvPicPr>
        <p:blipFill>
          <a:blip r:embed="rId2" cstate="print">
            <a:lum bright="27000"/>
          </a:blip>
          <a:srcRect/>
          <a:stretch>
            <a:fillRect/>
          </a:stretch>
        </p:blipFill>
        <p:spPr bwMode="auto">
          <a:xfrm>
            <a:off x="5105400" y="596093"/>
            <a:ext cx="3581400" cy="428070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0" y="144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Полидимит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Женя-диплом 2013\Казимиров\Новая папка\8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3581400" cy="42807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914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Полидимит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6019800" y="1981200"/>
            <a:ext cx="304800" cy="1524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57200" y="2133600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Миллерит</a:t>
            </a:r>
            <a:endParaRPr lang="ru-RU" dirty="0" smtClean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676400" y="1295400"/>
            <a:ext cx="762000" cy="457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524000" y="2438400"/>
            <a:ext cx="533400" cy="381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89" name="Рисунок 16" descr="D:\Женя-диплом 2013\Казимиров\Новая папка (4)\8022 - копия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578110"/>
            <a:ext cx="4038600" cy="227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28800" y="7173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Редкие сульфиды никеля в рудной зоне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Женя-диплом 2013\Казимиров\Новая папка (3)\8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581400"/>
            <a:ext cx="2402840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4953000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Виоларит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09599" y="1604074"/>
          <a:ext cx="8077201" cy="1722056"/>
        </p:xfrm>
        <a:graphic>
          <a:graphicData uri="http://schemas.openxmlformats.org/drawingml/2006/table">
            <a:tbl>
              <a:tblPr/>
              <a:tblGrid>
                <a:gridCol w="457201"/>
                <a:gridCol w="762000"/>
                <a:gridCol w="762000"/>
                <a:gridCol w="762000"/>
                <a:gridCol w="762000"/>
                <a:gridCol w="762000"/>
                <a:gridCol w="762000"/>
                <a:gridCol w="1752600"/>
                <a:gridCol w="1295400"/>
              </a:tblGrid>
              <a:tr h="224726"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Спектр</a:t>
                      </a: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Ni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Сумма</a:t>
                      </a: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Формула</a:t>
                      </a: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Примечание</a:t>
                      </a:r>
                    </a:p>
                    <a:p>
                      <a:pPr marR="90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46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13189a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35,81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1,25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7,51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55,43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libri"/>
                          <a:cs typeface="Times New Roman"/>
                        </a:rPr>
                        <a:t>Ni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3,38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0,46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0,08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12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Миллерит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73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13189b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42,32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1,50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21,28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34,90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Times New Roman"/>
                          <a:ea typeface="Calibri"/>
                          <a:cs typeface="Times New Roman"/>
                        </a:rPr>
                        <a:t>Ni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1,80 </a:t>
                      </a:r>
                      <a:r>
                        <a:rPr lang="pl-PL" sz="1200" dirty="0">
                          <a:latin typeface="Times New Roman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1,09 </a:t>
                      </a:r>
                      <a:r>
                        <a:rPr lang="pl-PL" sz="1200" dirty="0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0,08 </a:t>
                      </a:r>
                      <a:r>
                        <a:rPr lang="pl-PL" sz="1200" dirty="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Полидимит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73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13189d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44,08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32,78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6,95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16,19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r>
                        <a:rPr lang="ru-RU" sz="1200" baseline="-250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1,71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Ni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0,80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0,34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гр.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Линнеита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Виоларит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62000" y="4038600"/>
          <a:ext cx="7848600" cy="771144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  <a:gridCol w="685800"/>
                <a:gridCol w="609600"/>
                <a:gridCol w="685800"/>
                <a:gridCol w="685800"/>
                <a:gridCol w="838200"/>
                <a:gridCol w="1676400"/>
                <a:gridCol w="1295400"/>
              </a:tblGrid>
              <a:tr h="381000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Спектр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Mn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Сумма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Формула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Примечание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8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13189c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31,69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31,76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2,06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34,49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Ti</a:t>
                      </a:r>
                      <a:r>
                        <a:rPr lang="ru-RU" sz="12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r>
                        <a:rPr lang="ru-RU" sz="12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0,94 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Mn</a:t>
                      </a:r>
                      <a:r>
                        <a:rPr lang="ru-RU" sz="1200" baseline="-250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0,06</a:t>
                      </a:r>
                      <a:r>
                        <a:rPr lang="ru-RU" sz="1200" baseline="-25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ru-RU" sz="12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Ильменит</a:t>
                      </a: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990600"/>
            <a:ext cx="815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Химический состав сульфидов из рудной зоны: 1-миллерит, 2-полидимит, 3-гр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Линнеита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виоларит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3505200"/>
            <a:ext cx="6324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Химический состав ильменита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3" descr="D:\Женя-диплом 2013\аномалии\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44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9" descr="D:\Женя-диплом 2013\аномалии\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90600"/>
            <a:ext cx="4114800" cy="21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10" descr="D:\Женя-диплом 2013\аномалии\P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733800"/>
            <a:ext cx="4495800" cy="247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12" descr="D:\Женя-диплом 2013\аномалии\NiCo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6784"/>
            <a:ext cx="3962400" cy="22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8" descr="D:\Женя-диплом 2013\аномалии\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8400"/>
            <a:ext cx="41550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62400" y="0"/>
            <a:ext cx="533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Геохимическая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характеристика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участка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Женя-диплом 2013\табли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117864" cy="381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28800" y="9260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Парные коэффициенты корреляции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5715" y="5715000"/>
            <a:ext cx="8347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Уровень значимости для n=77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&gt;/= 0,234 для вероятности 0,95  и  0,308 для вероятности 0,99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хема элементов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85800"/>
            <a:ext cx="5889625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56388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Взаимосвязь элементов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Элементы: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халькофильные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(св. желтые),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литофильные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(св. коричневые),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сидерофильные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(пурпурный)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Женя-диплом 2013\карта рай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772400" cy="6898006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 rot="10800000" flipV="1">
            <a:off x="2743200" y="51816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sm" len="sm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4953000"/>
            <a:ext cx="2590800" cy="369332"/>
          </a:xfrm>
          <a:prstGeom prst="rect">
            <a:avLst/>
          </a:prstGeom>
          <a:solidFill>
            <a:schemeClr val="tx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м-ние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Олимпиадинское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2819400" y="2819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sm" len="sm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400" y="2590800"/>
            <a:ext cx="2057400" cy="369332"/>
          </a:xfrm>
          <a:prstGeom prst="rect">
            <a:avLst/>
          </a:prstGeom>
          <a:solidFill>
            <a:schemeClr val="tx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м-ние</a:t>
            </a:r>
            <a:r>
              <a:rPr lang="ru-RU" dirty="0" smtClean="0">
                <a:solidFill>
                  <a:schemeClr val="bg1"/>
                </a:solidFill>
              </a:rPr>
              <a:t> Благодатное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5400000">
            <a:off x="5029994" y="533400"/>
            <a:ext cx="761206" cy="7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410200" y="914400"/>
            <a:ext cx="12192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410200" y="152400"/>
            <a:ext cx="6096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6439694" y="723106"/>
            <a:ext cx="38100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019800" y="152400"/>
            <a:ext cx="609600" cy="381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800600" y="609600"/>
            <a:ext cx="10668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sm" len="sm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6096000" y="1295400"/>
            <a:ext cx="7620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sm" len="sm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33600" y="381000"/>
            <a:ext cx="2514600" cy="369332"/>
          </a:xfrm>
          <a:prstGeom prst="rect">
            <a:avLst/>
          </a:prstGeom>
          <a:solidFill>
            <a:schemeClr val="tx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Святодуховский</a:t>
            </a:r>
            <a:r>
              <a:rPr lang="ru-RU" dirty="0" smtClean="0">
                <a:solidFill>
                  <a:schemeClr val="bg1"/>
                </a:solidFill>
              </a:rPr>
              <a:t> участок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38600" y="1447800"/>
            <a:ext cx="1981200" cy="369332"/>
          </a:xfrm>
          <a:prstGeom prst="rect">
            <a:avLst/>
          </a:prstGeom>
          <a:solidFill>
            <a:schemeClr val="tx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м-ние</a:t>
            </a:r>
            <a:r>
              <a:rPr lang="ru-RU" dirty="0" smtClean="0">
                <a:solidFill>
                  <a:schemeClr val="bg1"/>
                </a:solidFill>
              </a:rPr>
              <a:t>  Эльдорадо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33600" y="6324600"/>
            <a:ext cx="7010400" cy="461665"/>
          </a:xfrm>
          <a:prstGeom prst="rect">
            <a:avLst/>
          </a:prstGeom>
          <a:solidFill>
            <a:schemeClr val="tx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Географическое положение </a:t>
            </a:r>
            <a:r>
              <a:rPr lang="ru-RU" sz="2400" dirty="0" err="1" smtClean="0">
                <a:solidFill>
                  <a:schemeClr val="bg1"/>
                </a:solidFill>
              </a:rPr>
              <a:t>Святодуховского</a:t>
            </a:r>
            <a:r>
              <a:rPr lang="ru-RU" sz="2400" dirty="0" smtClean="0">
                <a:solidFill>
                  <a:schemeClr val="bg1"/>
                </a:solidFill>
              </a:rPr>
              <a:t> участка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азрез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888385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4983" y="5105400"/>
            <a:ext cx="362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Распределение элементов по профилю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715000"/>
            <a:ext cx="8677375" cy="78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Ранжированный ряд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кларков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концентраций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(27,623),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(14,903),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(13,182),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(9,351),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(7,857),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(7,268),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(7,266),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(5,273),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(3,910)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6512"/>
            <a:ext cx="8229600" cy="78028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marL="0" indent="361950" algn="just">
              <a:buNone/>
            </a:pPr>
            <a:r>
              <a:rPr lang="ru-RU" dirty="0" smtClean="0"/>
              <a:t>В результате выполнения дипломной работы были проанализированы материалы предшественников, изучено 6 шлифов, 6 аншлифов, получено и изучено 2 протолочки, проанализированы карты геохимических аномалий участка </a:t>
            </a:r>
            <a:r>
              <a:rPr lang="ru-RU" dirty="0" err="1" smtClean="0"/>
              <a:t>Святодуховский</a:t>
            </a:r>
            <a:r>
              <a:rPr lang="ru-RU" dirty="0" smtClean="0"/>
              <a:t>, рассчитаны парные коэффициенты корреляции между элементами для одного геохимического профиля, рассчитаны </a:t>
            </a:r>
            <a:r>
              <a:rPr lang="ru-RU" dirty="0" err="1" smtClean="0"/>
              <a:t>кларки</a:t>
            </a:r>
            <a:r>
              <a:rPr lang="ru-RU" dirty="0" smtClean="0"/>
              <a:t> концентраций для элементов-спутников золота и проанализирован уровень эрозионного среза месторождения.</a:t>
            </a:r>
          </a:p>
          <a:p>
            <a:pPr marL="0" indent="361950" algn="just">
              <a:buNone/>
            </a:pPr>
            <a:r>
              <a:rPr lang="ru-RU" dirty="0" smtClean="0"/>
              <a:t>По составу главных, акцессорных и рудных минералов </a:t>
            </a:r>
            <a:r>
              <a:rPr lang="ru-RU" dirty="0" err="1" smtClean="0"/>
              <a:t>кординская</a:t>
            </a:r>
            <a:r>
              <a:rPr lang="ru-RU" dirty="0" smtClean="0"/>
              <a:t> и </a:t>
            </a:r>
            <a:r>
              <a:rPr lang="ru-RU" dirty="0" err="1" smtClean="0"/>
              <a:t>горбилокская</a:t>
            </a:r>
            <a:r>
              <a:rPr lang="ru-RU" dirty="0" smtClean="0"/>
              <a:t> свиты сходны между собой, а отличаются количественными соотношениями между минералами.</a:t>
            </a:r>
          </a:p>
          <a:p>
            <a:pPr marL="0" indent="361950" algn="just">
              <a:buNone/>
            </a:pPr>
            <a:r>
              <a:rPr lang="ru-RU" dirty="0" smtClean="0"/>
              <a:t>В пределах месторождения Первенец рудовмещающие породы </a:t>
            </a:r>
            <a:r>
              <a:rPr lang="ru-RU" dirty="0" err="1" smtClean="0"/>
              <a:t>горбилокской</a:t>
            </a:r>
            <a:r>
              <a:rPr lang="ru-RU" dirty="0" smtClean="0"/>
              <a:t> свиты подверглись гидротермальному воздействию, в результате чего органическое вещество преобразовалось в графит, появился гранат. </a:t>
            </a:r>
          </a:p>
          <a:p>
            <a:pPr marL="0" indent="361950" algn="just">
              <a:buNone/>
            </a:pPr>
            <a:r>
              <a:rPr lang="ru-RU" dirty="0" smtClean="0"/>
              <a:t>В составе рудной минеральной ассоциации установлены пирротин, марказит, </a:t>
            </a:r>
            <a:r>
              <a:rPr lang="ru-RU" dirty="0" err="1" smtClean="0"/>
              <a:t>миллерит</a:t>
            </a:r>
            <a:r>
              <a:rPr lang="ru-RU" dirty="0" smtClean="0"/>
              <a:t>, </a:t>
            </a:r>
            <a:r>
              <a:rPr lang="ru-RU" dirty="0" err="1" smtClean="0"/>
              <a:t>полидимит</a:t>
            </a:r>
            <a:r>
              <a:rPr lang="ru-RU" dirty="0" smtClean="0"/>
              <a:t>, промежуточный обогащенный железом член серии </a:t>
            </a:r>
            <a:r>
              <a:rPr lang="ru-RU" dirty="0" err="1" smtClean="0"/>
              <a:t>линнеит-полидимит</a:t>
            </a:r>
            <a:r>
              <a:rPr lang="ru-RU" dirty="0" smtClean="0"/>
              <a:t>.</a:t>
            </a:r>
          </a:p>
          <a:p>
            <a:pPr marL="0" indent="361950" algn="just">
              <a:buNone/>
            </a:pPr>
            <a:r>
              <a:rPr lang="ru-RU" dirty="0" smtClean="0"/>
              <a:t>Согласно ранжированному ряду </a:t>
            </a:r>
            <a:r>
              <a:rPr lang="ru-RU" dirty="0" err="1" smtClean="0"/>
              <a:t>кларков</a:t>
            </a:r>
            <a:r>
              <a:rPr lang="ru-RU" dirty="0" smtClean="0"/>
              <a:t> концентраций, минерализация </a:t>
            </a:r>
            <a:r>
              <a:rPr lang="ru-RU" dirty="0" err="1" smtClean="0"/>
              <a:t>Святодуховского</a:t>
            </a:r>
            <a:r>
              <a:rPr lang="ru-RU" dirty="0" smtClean="0"/>
              <a:t> участка представляет собой верхний уровень гидротермального месторождения золота </a:t>
            </a:r>
            <a:r>
              <a:rPr lang="ru-RU" dirty="0" err="1" smtClean="0"/>
              <a:t>средних-высоких</a:t>
            </a:r>
            <a:r>
              <a:rPr lang="ru-RU" dirty="0" smtClean="0"/>
              <a:t> температур, что позволяет положительно оценить перспективы участка на глубину.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/>
          <a:lstStyle/>
          <a:p>
            <a:pPr marL="273050" indent="-1588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выражает огромную благодарность </a:t>
            </a:r>
          </a:p>
          <a:p>
            <a:pPr marL="273050" indent="-1588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д.г.-м.н. Е. В. Белогуб, к.г.-м.н. К. А. Новоселову, к.г.-м.н. Л. Я. Кабановой, Е. Е. Паленовой, М. В. Заботиной, И. А. 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Блинову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133600"/>
            <a:ext cx="7772400" cy="1362456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56488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572000"/>
          </a:xfrm>
        </p:spPr>
        <p:txBody>
          <a:bodyPr>
            <a:normAutofit/>
          </a:bodyPr>
          <a:lstStyle/>
          <a:p>
            <a:pPr marL="273050" indent="-1588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	Цель работы заключалась в выявлении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типоморфных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для золотого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минеральных и геохимических ассоциаций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Святодуховского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участка.</a:t>
            </a:r>
          </a:p>
          <a:p>
            <a:pPr marL="273050" indent="-1588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1588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	Для достижения цели решены следующие задачи:</a:t>
            </a:r>
          </a:p>
          <a:p>
            <a:pPr marL="273050" indent="-1588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 Анализ материалов предшественников </a:t>
            </a:r>
          </a:p>
          <a:p>
            <a:pPr marL="273050" indent="-1588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Петрографическая характеристика пород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кординской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горбилокской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свит, развитых в пределах изученного участка.</a:t>
            </a:r>
          </a:p>
          <a:p>
            <a:pPr marL="273050" indent="-1588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Минералого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– петрографическая характеристика рудовмещающих пород и руд проявления Первенец. </a:t>
            </a:r>
          </a:p>
          <a:p>
            <a:pPr marL="273050" indent="-1588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4. Геохимическая характеристика участка и статистический анализ корреляционных связей между химическими элементами.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Методика работ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876800"/>
          </a:xfrm>
        </p:spPr>
        <p:txBody>
          <a:bodyPr>
            <a:noAutofit/>
          </a:bodyPr>
          <a:lstStyle/>
          <a:p>
            <a:pPr marL="785812" indent="-514350">
              <a:lnSpc>
                <a:spcPct val="150000"/>
              </a:lnSpc>
              <a:spcBef>
                <a:spcPts val="0"/>
              </a:spcBef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Пробы-протолочки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, доведены до серого шлиха на лотке, в дальнейшем промыты в тяжелых жидкостях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бромоформом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=2,9 г/см</a:t>
            </a:r>
            <a:r>
              <a:rPr lang="ru-RU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и просмотрены под  бинокулярным микроскопом. </a:t>
            </a:r>
          </a:p>
          <a:p>
            <a:pPr marL="785812" indent="-514350"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Петрографическое описание аншлифов (6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выполнялось при помощи рудного  микроскопа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AXIO Scope A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1). </a:t>
            </a:r>
          </a:p>
          <a:p>
            <a:pPr marL="785812" indent="-514350"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Петрографическое описание шлифов (6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проводилось с помощью изучения в проходящем свете (ПОЛАМ 211Р). </a:t>
            </a:r>
          </a:p>
          <a:p>
            <a:pPr marL="785812" indent="-514350"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 рудных минералов определен с помощью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Vega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TeScan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аналитик И.А. Блинов.</a:t>
            </a:r>
          </a:p>
          <a:p>
            <a:pPr marL="273050" indent="-1588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1588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76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Геологическое строение Северо-Енисейского района</a:t>
            </a:r>
          </a:p>
        </p:txBody>
      </p:sp>
      <p:pic>
        <p:nvPicPr>
          <p:cNvPr id="4098" name="Picture 2" descr="D:\Женя-диплом 2013\ПРИЛОЖЕНИЯ\Геологическая карта района - копия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77421" cy="5962754"/>
          </a:xfrm>
          <a:prstGeom prst="rect">
            <a:avLst/>
          </a:prstGeom>
          <a:noFill/>
        </p:spPr>
      </p:pic>
      <p:pic>
        <p:nvPicPr>
          <p:cNvPr id="6" name="Picture 2" descr="D:\файлы из красноярска 2011\P4633_zap\Ris\Obzorka_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67" y="4114800"/>
            <a:ext cx="1451733" cy="2362199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/>
          <p:nvPr/>
        </p:nvCxnSpPr>
        <p:spPr>
          <a:xfrm rot="10800000" flipV="1">
            <a:off x="3962401" y="3962400"/>
            <a:ext cx="685800" cy="3810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D:\файлы из красноярска 2011\P4633_zap\Ris\Obzorka_схе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477000"/>
            <a:ext cx="1524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4600" y="6488668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Фрагмент геологической карты Северо-Енисейского района, масштаб 1 : 100 000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еня-диплом 2013\стр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3999" cy="4747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D:\Женя-диплом 2013\схема расположения участка рабо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45" y="976985"/>
            <a:ext cx="4497355" cy="572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53000" y="838200"/>
            <a:ext cx="3657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 smtClean="0"/>
              <a:t>Святодуховск</a:t>
            </a:r>
            <a:r>
              <a:rPr lang="ru-RU" sz="2800" dirty="0" err="1" smtClean="0"/>
              <a:t>ий</a:t>
            </a:r>
            <a:r>
              <a:rPr lang="ru-RU" sz="2800" dirty="0" smtClean="0"/>
              <a:t> </a:t>
            </a:r>
            <a:r>
              <a:rPr lang="ru-RU" sz="2800" dirty="0" smtClean="0"/>
              <a:t>участок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1752600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Святодуховский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участок расположен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южной части Северо-Енисейского района в непосредственной близи от месторождений Первенец, Ударное и Вершинка.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4 км от участка находится месторождение Эльдорадо (Красноярский край).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3581400" y="5334000"/>
            <a:ext cx="685800" cy="76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Женя-диплом 2013\карта участ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35783" cy="5787886"/>
          </a:xfrm>
          <a:prstGeom prst="rect">
            <a:avLst/>
          </a:prstGeom>
          <a:noFill/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5410200" cy="762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Геологическое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строение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Святодуховского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D:\Женя-диплом 2013\ПРИЛОЖЕНИЯ\ус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3704" y="0"/>
            <a:ext cx="3970296" cy="2743200"/>
          </a:xfrm>
          <a:prstGeom prst="rect">
            <a:avLst/>
          </a:prstGeom>
          <a:noFill/>
        </p:spPr>
      </p:pic>
      <p:pic>
        <p:nvPicPr>
          <p:cNvPr id="1031" name="Picture 7" descr="D:\Женя-диплом 2013\ПРИЛОЖЕНИЯ\условк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2677" y="2362200"/>
            <a:ext cx="2401323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838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Кординская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свита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(RF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kd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D:\Женя-диплом 2013\фото шлифов с микроскопа\корда\Е-5(1)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2743200" cy="2057400"/>
          </a:xfrm>
          <a:prstGeom prst="rect">
            <a:avLst/>
          </a:prstGeom>
          <a:noFill/>
        </p:spPr>
      </p:pic>
      <p:pic>
        <p:nvPicPr>
          <p:cNvPr id="2055" name="Picture 7" descr="D:\Женя-диплом 2013\фото шлифов с микроскопа\корда\Е-7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425462"/>
            <a:ext cx="2743200" cy="20515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38800" y="1371600"/>
            <a:ext cx="3505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алевропесчаники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биотит-хлоритовые сланцы темно-серого цвета.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Текстура сланцеватая до массивной, редко с реликтовой градационной слоистостью, структура мелкозернистая,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неравномернозернистая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гетеробластовая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лепидобластовая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 пород (об. %): кварц (17-30%), биотит (5-35%), хлорит (15-25%), ильменит (10%);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акцессорные минералы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сфен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циркон,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гипергенный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гетит.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Е-5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Е-7 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19600"/>
            <a:ext cx="2743200" cy="20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Е-5(4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9800"/>
            <a:ext cx="2743200" cy="20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Е-5(4)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6523" y="2209800"/>
            <a:ext cx="274227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81000" y="64886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Николи слева ||, справа </a:t>
            </a:r>
            <a:r>
              <a:rPr lang="ru-RU" dirty="0" err="1" smtClean="0"/>
              <a:t>х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8577</TotalTime>
  <Words>987</Words>
  <PresentationFormat>Экран (4:3)</PresentationFormat>
  <Paragraphs>174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Поток</vt:lpstr>
      <vt:lpstr>Тема Office</vt:lpstr>
      <vt:lpstr>Южно-Уральский Государственный Университет Филиал в г. Миассе Геологический факультет Кафедра минералогии и геохимии </vt:lpstr>
      <vt:lpstr>Слайд 2</vt:lpstr>
      <vt:lpstr>Цели и задачи</vt:lpstr>
      <vt:lpstr>Методика работ</vt:lpstr>
      <vt:lpstr>Слайд 5</vt:lpstr>
      <vt:lpstr>Слайд 6</vt:lpstr>
      <vt:lpstr>  Святодуховский участок</vt:lpstr>
      <vt:lpstr>Геологическое строение Святодуховского  участка</vt:lpstr>
      <vt:lpstr>Слайд 9</vt:lpstr>
      <vt:lpstr>Слайд 10</vt:lpstr>
      <vt:lpstr>Месторождение Первенец</vt:lpstr>
      <vt:lpstr>Рудовмещающие породы месторождения Первенец</vt:lpstr>
      <vt:lpstr>Слайд 13</vt:lpstr>
      <vt:lpstr>Слайд 14</vt:lpstr>
      <vt:lpstr>Слайд 15</vt:lpstr>
      <vt:lpstr>Слайд 16</vt:lpstr>
      <vt:lpstr>Геохимическая характеристика  участка</vt:lpstr>
      <vt:lpstr>Слайд 18</vt:lpstr>
      <vt:lpstr>Слайд 19</vt:lpstr>
      <vt:lpstr>Слайд 20</vt:lpstr>
      <vt:lpstr>Заключение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JAKY</dc:creator>
  <cp:lastModifiedBy>Казимиров</cp:lastModifiedBy>
  <cp:revision>172</cp:revision>
  <dcterms:created xsi:type="dcterms:W3CDTF">2013-05-15T14:24:51Z</dcterms:created>
  <dcterms:modified xsi:type="dcterms:W3CDTF">2013-06-13T15:49:26Z</dcterms:modified>
</cp:coreProperties>
</file>