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1214446"/>
          </a:xfrm>
        </p:spPr>
        <p:txBody>
          <a:bodyPr/>
          <a:lstStyle/>
          <a:p>
            <a:r>
              <a:rPr lang="ru-RU" b="1" dirty="0" smtClean="0"/>
              <a:t>Южно- Уральский государственный университет, геологический факультет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416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Дипломная работа по теме:</a:t>
            </a:r>
          </a:p>
          <a:p>
            <a:r>
              <a:rPr lang="ru-RU" sz="2800" dirty="0" smtClean="0"/>
              <a:t>	Минералогия габбро </a:t>
            </a:r>
            <a:r>
              <a:rPr lang="ru-RU" sz="2800" dirty="0" err="1" smtClean="0"/>
              <a:t>Медведёвского</a:t>
            </a:r>
            <a:r>
              <a:rPr lang="ru-RU" sz="2800" dirty="0" smtClean="0"/>
              <a:t> массива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071942"/>
            <a:ext cx="72183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Студент </a:t>
            </a:r>
            <a:r>
              <a:rPr lang="ru-RU" sz="2800" dirty="0" err="1" smtClean="0"/>
              <a:t>Занкин</a:t>
            </a:r>
            <a:r>
              <a:rPr lang="ru-RU" sz="2800" dirty="0" smtClean="0"/>
              <a:t> Сергей Алексеевич</a:t>
            </a:r>
          </a:p>
          <a:p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81178" y="5380672"/>
            <a:ext cx="6259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Заведующий кафедрой  </a:t>
            </a:r>
            <a:r>
              <a:rPr lang="ru-RU" sz="2400" dirty="0" err="1" smtClean="0"/>
              <a:t>д.г.-м.н</a:t>
            </a:r>
            <a:r>
              <a:rPr lang="ru-RU" sz="2400" dirty="0" smtClean="0"/>
              <a:t>.  Белогуб Е. В.</a:t>
            </a:r>
          </a:p>
          <a:p>
            <a:r>
              <a:rPr lang="ru-RU" sz="2400" dirty="0" smtClean="0"/>
              <a:t>Руководитель  </a:t>
            </a:r>
            <a:r>
              <a:rPr lang="ru-RU" sz="2400" dirty="0" err="1" smtClean="0"/>
              <a:t>д.г.-м.н</a:t>
            </a:r>
            <a:r>
              <a:rPr lang="ru-RU" sz="2400" dirty="0" smtClean="0"/>
              <a:t>.  Попов В. А.</a:t>
            </a:r>
          </a:p>
          <a:p>
            <a:r>
              <a:rPr lang="ru-RU" sz="2400" dirty="0" smtClean="0"/>
              <a:t>Рецензент </a:t>
            </a:r>
            <a:r>
              <a:rPr lang="ru-RU" sz="2400" dirty="0" err="1" smtClean="0"/>
              <a:t>к.г.-м.н</a:t>
            </a:r>
            <a:r>
              <a:rPr lang="ru-RU" sz="2400" dirty="0" smtClean="0"/>
              <a:t>. Крайнев Ю.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464971"/>
            <a:ext cx="9144000" cy="27860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Образец размером 8 </a:t>
            </a:r>
            <a:r>
              <a:rPr lang="ru-RU" sz="1800" dirty="0" err="1" smtClean="0"/>
              <a:t>х</a:t>
            </a:r>
            <a:r>
              <a:rPr lang="ru-RU" sz="1800" dirty="0" smtClean="0"/>
              <a:t> 3,5 см, полосчатое габбро. Минеральный состав: плагиоклаз (55%), амфибол (30%), магнетит (14%), пирит (1%). </a:t>
            </a:r>
            <a:endParaRPr lang="ru-RU" sz="1800" dirty="0"/>
          </a:p>
        </p:txBody>
      </p:sp>
      <p:pic>
        <p:nvPicPr>
          <p:cNvPr id="47106" name="Picture 2" descr="D:\Разное\Отредактированные\Без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286380" cy="2955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4429132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Полосчатое габбро.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5214950"/>
            <a:ext cx="9286908" cy="24288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Образец размером 4,3 </a:t>
            </a:r>
            <a:r>
              <a:rPr lang="ru-RU" sz="1800" dirty="0" err="1" smtClean="0"/>
              <a:t>х</a:t>
            </a:r>
            <a:r>
              <a:rPr lang="ru-RU" sz="1800" dirty="0" smtClean="0"/>
              <a:t> 4 см, </a:t>
            </a:r>
            <a:r>
              <a:rPr lang="ru-RU" sz="1800" dirty="0" err="1" smtClean="0"/>
              <a:t>меланократовое</a:t>
            </a:r>
            <a:r>
              <a:rPr lang="ru-RU" sz="1800" dirty="0" smtClean="0"/>
              <a:t> габбро с большим количеством магнетита. Минеральный состав: магнетит (50%), амфибол (40%), плагиоклаз (10%). </a:t>
            </a:r>
          </a:p>
          <a:p>
            <a:endParaRPr lang="ru-RU" dirty="0"/>
          </a:p>
        </p:txBody>
      </p:sp>
      <p:pic>
        <p:nvPicPr>
          <p:cNvPr id="48130" name="Picture 2" descr="D:\Разное\Отредактированные\Безимени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4102025" cy="34891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4286256"/>
            <a:ext cx="606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Меланократовое</a:t>
            </a:r>
            <a:r>
              <a:rPr lang="ru-RU" dirty="0" smtClean="0"/>
              <a:t> габбро с большим количеством магнетита.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8715436" cy="28574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1800" dirty="0" smtClean="0"/>
              <a:t>	 Образец размером 13 </a:t>
            </a:r>
            <a:r>
              <a:rPr lang="ru-RU" sz="1800" dirty="0" err="1" smtClean="0"/>
              <a:t>х</a:t>
            </a:r>
            <a:r>
              <a:rPr lang="ru-RU" sz="1800" dirty="0" smtClean="0"/>
              <a:t> 4,5 см </a:t>
            </a:r>
            <a:r>
              <a:rPr lang="ru-RU" sz="1800" dirty="0" err="1" smtClean="0"/>
              <a:t>мезократовое</a:t>
            </a:r>
            <a:r>
              <a:rPr lang="ru-RU" sz="1800" dirty="0" smtClean="0"/>
              <a:t> габбро с ориентировкой плагиоклаза в одном направлении. Минеральный состав:  амфибол (55%), плагиоклаз (30%), магнетит (12%), ильменит (3%). </a:t>
            </a:r>
            <a:endParaRPr lang="ru-RU" sz="1800" dirty="0"/>
          </a:p>
        </p:txBody>
      </p:sp>
      <p:pic>
        <p:nvPicPr>
          <p:cNvPr id="49154" name="Picture 2" descr="D:\Разное\Отредактированные\Безимени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234172" cy="2840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000504"/>
            <a:ext cx="781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Мезократовое</a:t>
            </a:r>
            <a:r>
              <a:rPr lang="ru-RU" dirty="0" smtClean="0"/>
              <a:t> габбро с ориентированным плагиоклаза в одном направлении.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000636"/>
            <a:ext cx="8929718" cy="24288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Образец размером 8 </a:t>
            </a:r>
            <a:r>
              <a:rPr lang="ru-RU" sz="1800" dirty="0" err="1" smtClean="0"/>
              <a:t>х</a:t>
            </a:r>
            <a:r>
              <a:rPr lang="ru-RU" sz="1800" dirty="0" smtClean="0"/>
              <a:t> 4 см, </a:t>
            </a:r>
            <a:r>
              <a:rPr lang="ru-RU" sz="1800" dirty="0" err="1" smtClean="0"/>
              <a:t>лейкократовое</a:t>
            </a:r>
            <a:r>
              <a:rPr lang="ru-RU" sz="1800" dirty="0" smtClean="0"/>
              <a:t> габбро. Минеральный состав: плагиоклаз (60%), амфибол (35%), магнетит (5%). </a:t>
            </a:r>
            <a:endParaRPr lang="ru-RU" sz="1800" dirty="0"/>
          </a:p>
        </p:txBody>
      </p:sp>
      <p:pic>
        <p:nvPicPr>
          <p:cNvPr id="50178" name="Picture 2" descr="D:\Разное\Отредактированные\Безимени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5143504" cy="2935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4143380"/>
            <a:ext cx="269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Лейкократовое</a:t>
            </a:r>
            <a:r>
              <a:rPr lang="ru-RU" dirty="0" smtClean="0"/>
              <a:t>» габбро.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401080" cy="27860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Образец размером 9 </a:t>
            </a:r>
            <a:r>
              <a:rPr lang="ru-RU" sz="1800" dirty="0" err="1" smtClean="0"/>
              <a:t>х</a:t>
            </a:r>
            <a:r>
              <a:rPr lang="ru-RU" sz="1800" dirty="0" smtClean="0"/>
              <a:t> 6 см, </a:t>
            </a:r>
            <a:r>
              <a:rPr lang="ru-RU" sz="1800" dirty="0" err="1" smtClean="0"/>
              <a:t>мезократовое</a:t>
            </a:r>
            <a:r>
              <a:rPr lang="ru-RU" sz="1800" dirty="0" smtClean="0"/>
              <a:t> габбро с пятнистой текстурой. Минеральный состав: амфибол (45%), плагиоклаз (35%), магнетит (20%). </a:t>
            </a:r>
            <a:endParaRPr lang="ru-RU" sz="1800" dirty="0"/>
          </a:p>
        </p:txBody>
      </p:sp>
      <p:pic>
        <p:nvPicPr>
          <p:cNvPr id="51202" name="Picture 2" descr="D:\Разное\Отредактированные\Безимени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57232"/>
            <a:ext cx="4179090" cy="3000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4286256"/>
            <a:ext cx="46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Мезократовое</a:t>
            </a:r>
            <a:r>
              <a:rPr lang="ru-RU" dirty="0" smtClean="0"/>
              <a:t> габбро с пятнистой текстурой.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8229600" cy="47091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В следствии изучения пород </a:t>
            </a:r>
            <a:r>
              <a:rPr lang="ru-RU" dirty="0" err="1" smtClean="0"/>
              <a:t>Медведёвского</a:t>
            </a:r>
            <a:r>
              <a:rPr lang="ru-RU" dirty="0" smtClean="0"/>
              <a:t> массива можно сказать, что он богат разнообразным габбро как по текстурным, так и по структурным особенностям. Рудный материал на разных участках массива распределён по породе по разному, от большого количества до полного его отсутствия. Также габбро изменено с разной интенсивностью, в одних участках слабое изменение, в других сильно изменено (</a:t>
            </a:r>
            <a:r>
              <a:rPr lang="ru-RU" dirty="0" err="1" smtClean="0"/>
              <a:t>соссюритизировано</a:t>
            </a:r>
            <a:r>
              <a:rPr lang="ru-RU" dirty="0" smtClean="0"/>
              <a:t> или </a:t>
            </a:r>
            <a:r>
              <a:rPr lang="ru-RU" dirty="0" err="1" smtClean="0"/>
              <a:t>хлоритизировано</a:t>
            </a:r>
            <a:r>
              <a:rPr lang="ru-RU" dirty="0" smtClean="0"/>
              <a:t>).  По этим данным можно говорить о необходимости минералогического картирования для выводов об использовании одной или нескольких технологий обогащения.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dirty="0" smtClean="0"/>
              <a:t>Петрография габбро</a:t>
            </a:r>
            <a:endParaRPr lang="ru-RU" dirty="0"/>
          </a:p>
        </p:txBody>
      </p:sp>
      <p:pic>
        <p:nvPicPr>
          <p:cNvPr id="52226" name="Picture 2" descr="D:\Разное\Отредактированные\00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750496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215082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Магнетитовое зерно, частично замещённое амфиболом.</a:t>
            </a:r>
            <a:endParaRPr lang="ru-RU" dirty="0"/>
          </a:p>
        </p:txBody>
      </p:sp>
      <p:pic>
        <p:nvPicPr>
          <p:cNvPr id="1026" name="Picture 2" descr="D:\Разное\Отредактированные\FV000002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750495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D:\Разное\Отредактированные\1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744521" cy="4992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6215082"/>
            <a:ext cx="481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Соссюритизация</a:t>
            </a:r>
            <a:r>
              <a:rPr lang="ru-RU" dirty="0" smtClean="0"/>
              <a:t> плагиоклаза и зерно апатита. </a:t>
            </a:r>
            <a:endParaRPr lang="ru-RU" dirty="0"/>
          </a:p>
        </p:txBody>
      </p:sp>
      <p:pic>
        <p:nvPicPr>
          <p:cNvPr id="2050" name="Picture 2" descr="D:\Разное\Отредактированные\FV000013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750482" cy="500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D:\Разное\Отредактированные\14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643338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857892"/>
            <a:ext cx="344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Зерно амфибола с зональностью.</a:t>
            </a:r>
            <a:endParaRPr lang="ru-RU" dirty="0"/>
          </a:p>
        </p:txBody>
      </p:sp>
      <p:pic>
        <p:nvPicPr>
          <p:cNvPr id="3074" name="Picture 2" descr="D:\Разное\Отредактированные\FV000015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643324" cy="485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14" y="5929330"/>
            <a:ext cx="601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Зерно амфибола с зональностью и включениями магнетита</a:t>
            </a:r>
            <a:endParaRPr lang="ru-RU" dirty="0"/>
          </a:p>
        </p:txBody>
      </p:sp>
      <p:pic>
        <p:nvPicPr>
          <p:cNvPr id="4098" name="Picture 2" descr="C:\Users\Senon\Desktop\18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696899" cy="4929198"/>
          </a:xfrm>
          <a:prstGeom prst="rect">
            <a:avLst/>
          </a:prstGeom>
          <a:noFill/>
        </p:spPr>
      </p:pic>
      <p:pic>
        <p:nvPicPr>
          <p:cNvPr id="4099" name="Picture 3" descr="D:\Разное\Отредактированные\FV000019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69691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Цель: Исследование минералогических особенностей габбро, определяющих технологию обогащения </a:t>
            </a:r>
            <a:r>
              <a:rPr lang="ru-RU" dirty="0" err="1" smtClean="0"/>
              <a:t>ильменит-титаномагнетитовых</a:t>
            </a:r>
            <a:r>
              <a:rPr lang="ru-RU" dirty="0" smtClean="0"/>
              <a:t> руд.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Задачи: 1) Обзор проведенных геологических, минералогических и технологических исследований руд </a:t>
            </a:r>
            <a:r>
              <a:rPr lang="ru-RU" dirty="0" err="1" smtClean="0"/>
              <a:t>Медведёвского</a:t>
            </a:r>
            <a:r>
              <a:rPr lang="ru-RU" dirty="0" smtClean="0"/>
              <a:t> </a:t>
            </a:r>
            <a:r>
              <a:rPr lang="ru-RU" dirty="0" err="1" smtClean="0"/>
              <a:t>габбрового</a:t>
            </a:r>
            <a:r>
              <a:rPr lang="ru-RU" dirty="0" smtClean="0"/>
              <a:t> массива;</a:t>
            </a:r>
          </a:p>
          <a:p>
            <a:r>
              <a:rPr lang="ru-RU" dirty="0" smtClean="0"/>
              <a:t>2) Произвести </a:t>
            </a:r>
            <a:r>
              <a:rPr lang="ru-RU" dirty="0" err="1" smtClean="0"/>
              <a:t>доисследование</a:t>
            </a:r>
            <a:r>
              <a:rPr lang="ru-RU" dirty="0" smtClean="0"/>
              <a:t> минерального и петрографического состава габбро, наметить вторичные изменения состава и структуры габбро в пространстве и времени;</a:t>
            </a:r>
          </a:p>
          <a:p>
            <a:r>
              <a:rPr lang="ru-RU" dirty="0" smtClean="0"/>
              <a:t>3) Дать качественную оценку коры выветривания габбро на площади карьера и возможные технологические рекомендации;</a:t>
            </a:r>
          </a:p>
          <a:p>
            <a:r>
              <a:rPr lang="ru-RU" dirty="0" smtClean="0"/>
              <a:t>4) Сформулировать предложения к дальнейшим шагам по освоению </a:t>
            </a:r>
            <a:r>
              <a:rPr lang="ru-RU" dirty="0" err="1" smtClean="0"/>
              <a:t>Медведёвского</a:t>
            </a:r>
            <a:r>
              <a:rPr lang="ru-RU" dirty="0" smtClean="0"/>
              <a:t> месторождения </a:t>
            </a:r>
            <a:r>
              <a:rPr lang="ru-RU" dirty="0" err="1" smtClean="0"/>
              <a:t>ильменит-титаномагнетитовых</a:t>
            </a:r>
            <a:r>
              <a:rPr lang="ru-RU" dirty="0" smtClean="0"/>
              <a:t> руд по данным минералогического </a:t>
            </a:r>
            <a:r>
              <a:rPr lang="ru-RU" dirty="0" err="1" smtClean="0"/>
              <a:t>доизучения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По данным изучения шлифов можно видеть что идёт </a:t>
            </a:r>
            <a:r>
              <a:rPr lang="ru-RU" sz="2400" dirty="0" err="1" smtClean="0"/>
              <a:t>соссюритизация</a:t>
            </a:r>
            <a:r>
              <a:rPr lang="ru-RU" sz="2400" dirty="0" smtClean="0"/>
              <a:t> плагиоклаза и что он полностью изменён. Идёт замещение ильменита амфиболом, что сильно сказывается в дальнейшее на обогащение. Также присутствуют процессы </a:t>
            </a:r>
            <a:r>
              <a:rPr lang="ru-RU" sz="2400" dirty="0" err="1" smtClean="0"/>
              <a:t>биотитизации</a:t>
            </a:r>
            <a:r>
              <a:rPr lang="ru-RU" sz="2400" dirty="0" smtClean="0"/>
              <a:t>. </a:t>
            </a:r>
            <a:r>
              <a:rPr lang="ru-RU" sz="2400" dirty="0" err="1" smtClean="0"/>
              <a:t>Соссюритзация</a:t>
            </a:r>
            <a:r>
              <a:rPr lang="ru-RU" sz="2400" dirty="0" smtClean="0"/>
              <a:t> и </a:t>
            </a:r>
            <a:r>
              <a:rPr lang="ru-RU" sz="2400" dirty="0" err="1" smtClean="0"/>
              <a:t>амфиболизация</a:t>
            </a:r>
            <a:r>
              <a:rPr lang="ru-RU" sz="2400" dirty="0" smtClean="0"/>
              <a:t> проходили в одно время, а процесс </a:t>
            </a:r>
            <a:r>
              <a:rPr lang="ru-RU" sz="2400" dirty="0" err="1" smtClean="0"/>
              <a:t>биотитизации</a:t>
            </a:r>
            <a:r>
              <a:rPr lang="ru-RU" sz="2400" dirty="0" smtClean="0"/>
              <a:t> уже наложенный.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52149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аншлифов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non\Desktop\Ме24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600450" cy="2700337"/>
          </a:xfrm>
          <a:prstGeom prst="rect">
            <a:avLst/>
          </a:prstGeom>
          <a:noFill/>
        </p:spPr>
      </p:pic>
      <p:pic>
        <p:nvPicPr>
          <p:cNvPr id="1027" name="Picture 3" descr="C:\Users\Senon\Desktop\Ме21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600450" cy="3895725"/>
          </a:xfrm>
          <a:prstGeom prst="rect">
            <a:avLst/>
          </a:prstGeom>
          <a:noFill/>
        </p:spPr>
      </p:pic>
      <p:pic>
        <p:nvPicPr>
          <p:cNvPr id="1028" name="Picture 4" descr="C:\Users\Senon\Desktop\Ме6а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600450" cy="27003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143248"/>
            <a:ext cx="308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Зёрна ильменита и магнетита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6357958"/>
            <a:ext cx="325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Срастание пирита и ильменита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5572140"/>
            <a:ext cx="355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Срастание ильменита и магнетита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Senon\Desktop\Ме7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203148" cy="3000396"/>
          </a:xfrm>
          <a:prstGeom prst="rect">
            <a:avLst/>
          </a:prstGeom>
          <a:noFill/>
        </p:spPr>
      </p:pic>
      <p:pic>
        <p:nvPicPr>
          <p:cNvPr id="2053" name="Picture 5" descr="C:\Users\Senon\Desktop\Ме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4029078" cy="31781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3929066"/>
            <a:ext cx="325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Срастание пирита и ильменита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4085" y="5857892"/>
            <a:ext cx="530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Срастание пирита, ильменита и реликтов магнетита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884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В ходе изучения аншлифов были подтверждены данные химических анализов предшественников, что в породе большое количество ильменита и титаномагнетита. Но было и показано что в процессах замещения магнетита и ильменита произошло уменьшение размера  зёрен  и  усложнение  границ  минеральных  индивидов. В итоге эти факторы сильно сказываются на технологии обогащения, руда либо идёт с примесями либо уходит в шлак.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Кора выветривания на </a:t>
            </a:r>
            <a:r>
              <a:rPr lang="ru-RU" sz="3100" dirty="0" err="1" smtClean="0"/>
              <a:t>Медведёвском</a:t>
            </a:r>
            <a:r>
              <a:rPr lang="ru-RU" sz="3100" dirty="0" smtClean="0"/>
              <a:t> месторождении.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429132"/>
            <a:ext cx="9144000" cy="24288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	В процессе разведки на территории месторождения не был зафиксирована мощная зона </a:t>
            </a:r>
            <a:r>
              <a:rPr lang="ru-RU" sz="1800" dirty="0" err="1" smtClean="0"/>
              <a:t>трещиноватости</a:t>
            </a:r>
            <a:r>
              <a:rPr lang="ru-RU" sz="1800" dirty="0" smtClean="0"/>
              <a:t>, по которому возникла глубокая кора выветривания. В этой зоне габбро и частично — рудные тела превращены в рыхлую массу. Во вскрышной части карьера видна большая мощность коры выветривания в разломкой зоне. Из этой зоны выветривания в шлихах можно намыть</a:t>
            </a:r>
            <a:r>
              <a:rPr lang="ru-RU" sz="1800" b="1" i="1" dirty="0" smtClean="0"/>
              <a:t> </a:t>
            </a:r>
            <a:r>
              <a:rPr lang="ru-RU" sz="1800" dirty="0" smtClean="0"/>
              <a:t>не</a:t>
            </a:r>
            <a:r>
              <a:rPr lang="ru-RU" sz="1800" b="1" dirty="0" smtClean="0"/>
              <a:t> </a:t>
            </a:r>
            <a:r>
              <a:rPr lang="ru-RU" sz="1800" dirty="0" smtClean="0"/>
              <a:t>менее 1-3 % ильменита и магнетита</a:t>
            </a:r>
            <a:r>
              <a:rPr lang="ru-RU" sz="1800" b="1" dirty="0" smtClean="0"/>
              <a:t>.</a:t>
            </a:r>
            <a:r>
              <a:rPr lang="ru-RU" sz="1800" b="1" i="1" dirty="0" smtClean="0"/>
              <a:t> </a:t>
            </a:r>
            <a:r>
              <a:rPr lang="ru-RU" sz="1800" dirty="0" smtClean="0"/>
              <a:t>Если использовать мокрую магнитную сепарацию, можно получить хороший концентрат ильменита и магнетита. </a:t>
            </a:r>
            <a:endParaRPr lang="ru-RU" sz="1800" dirty="0"/>
          </a:p>
        </p:txBody>
      </p:sp>
      <p:pic>
        <p:nvPicPr>
          <p:cNvPr id="3074" name="Picture 2" descr="D:\Фото и обои\Курорт в Медведёвке\P103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5214974" cy="3476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Предшественники полагают, что метаморфизм рудного габбро улучшил качества руды за счёт укрупнения тонких пластинок распада ильменита в магнетите. Однако в ходе исследования  не обнаружено признаков укрупнения пластинок ильменита, но найдены признаки замещения магнетита и ильменита силикатами с уменьшением величины индивидов оксидов и с появлением сложного рельефа поверхности. Следовательно, метаморфизм ухудшил для обогащения качества рудного</a:t>
            </a:r>
            <a:r>
              <a:rPr lang="ru-RU" b="1" dirty="0" smtClean="0"/>
              <a:t> </a:t>
            </a:r>
            <a:r>
              <a:rPr lang="ru-RU" dirty="0" smtClean="0"/>
              <a:t>габбро. Однако, </a:t>
            </a:r>
            <a:r>
              <a:rPr lang="ru-RU" dirty="0" err="1" smtClean="0"/>
              <a:t>соссюритизация</a:t>
            </a:r>
            <a:r>
              <a:rPr lang="ru-RU" dirty="0" smtClean="0"/>
              <a:t> привела к улучшению качеств </a:t>
            </a:r>
            <a:r>
              <a:rPr lang="ru-RU" dirty="0" err="1" smtClean="0"/>
              <a:t>лейкогаббро</a:t>
            </a:r>
            <a:r>
              <a:rPr lang="ru-RU" dirty="0" smtClean="0"/>
              <a:t> для каменного литья</a:t>
            </a:r>
          </a:p>
          <a:p>
            <a:r>
              <a:rPr lang="ru-RU" dirty="0" smtClean="0"/>
              <a:t>Обследование уступов карьера показало, что интенсивность изменения первичного габбро в разных частях </a:t>
            </a:r>
            <a:r>
              <a:rPr lang="ru-RU" dirty="0" err="1" smtClean="0"/>
              <a:t>Медведёвского</a:t>
            </a:r>
            <a:r>
              <a:rPr lang="ru-RU" dirty="0" smtClean="0"/>
              <a:t> массива различна, и это определяет необходимость минералогического картирования для выводов об использовании одной или нескольких технологий обогащения.</a:t>
            </a:r>
          </a:p>
          <a:p>
            <a:r>
              <a:rPr lang="ru-RU" dirty="0" smtClean="0"/>
              <a:t>Кора выветривания габбро по зонам </a:t>
            </a:r>
            <a:r>
              <a:rPr lang="ru-RU" dirty="0" err="1" smtClean="0"/>
              <a:t>трещиноватости</a:t>
            </a:r>
            <a:r>
              <a:rPr lang="ru-RU" dirty="0" smtClean="0"/>
              <a:t> неотектонических («сухих») разломов достигает 44 м. Это существенные объёмы рыхлых пород, которые уже частично перемещены в виде отвалов в долину речки </a:t>
            </a:r>
            <a:r>
              <a:rPr lang="ru-RU" dirty="0" err="1" smtClean="0"/>
              <a:t>Передовки</a:t>
            </a:r>
            <a:r>
              <a:rPr lang="ru-RU" dirty="0" smtClean="0"/>
              <a:t>. В то же время рыхлые породы содержат в среднем 3 % ильменита и титаномагнетита, а также </a:t>
            </a:r>
            <a:r>
              <a:rPr lang="ru-RU" dirty="0" err="1" smtClean="0"/>
              <a:t>монтмориллонит-иллитовые</a:t>
            </a:r>
            <a:r>
              <a:rPr lang="ru-RU" dirty="0" smtClean="0"/>
              <a:t> глины. Можно ставить задачу попутного обогащения этих рыхлых пород.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1462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Выражаю благодарность Попову В. А. за помощь в написании данной дипломной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Senon\Desktop\karta_chelyabinskoj_oblasti_podrob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488802" cy="5643578"/>
          </a:xfrm>
          <a:prstGeom prst="rect">
            <a:avLst/>
          </a:prstGeom>
          <a:noFill/>
        </p:spPr>
      </p:pic>
      <p:pic>
        <p:nvPicPr>
          <p:cNvPr id="1028" name="Picture 4" descr="C:\Users\Senon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757512" cy="517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657227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900" dirty="0" err="1" smtClean="0"/>
              <a:t>Медведёвское</a:t>
            </a:r>
            <a:r>
              <a:rPr lang="ru-RU" sz="2900" dirty="0" smtClean="0"/>
              <a:t> месторождение вкрапленный ильменитовых и титаномагнетитовых руд известно с 1930 года. Примерно с этих же лет начались систематические исследования всей </a:t>
            </a:r>
            <a:r>
              <a:rPr lang="ru-RU" sz="2900" dirty="0" err="1" smtClean="0"/>
              <a:t>Кусинско-Копанской</a:t>
            </a:r>
            <a:r>
              <a:rPr lang="ru-RU" sz="2900" dirty="0" smtClean="0"/>
              <a:t> интрузии. </a:t>
            </a:r>
          </a:p>
          <a:p>
            <a:pPr algn="just"/>
            <a:r>
              <a:rPr lang="ru-RU" sz="2900" dirty="0" smtClean="0"/>
              <a:t>К наиболее ранним работам того времени относятся исследования И. И. Малышева, П. Г. Пантелеева и А. В. </a:t>
            </a:r>
            <a:r>
              <a:rPr lang="ru-RU" sz="2900" dirty="0" err="1" smtClean="0"/>
              <a:t>Пэка</a:t>
            </a:r>
            <a:r>
              <a:rPr lang="ru-RU" sz="2900" dirty="0" smtClean="0"/>
              <a:t>, в результате которых были сформулированы представления о геологической структуре  и генезисе </a:t>
            </a:r>
            <a:r>
              <a:rPr lang="ru-RU" sz="2900" dirty="0" err="1" smtClean="0"/>
              <a:t>Кусинско-Копанской</a:t>
            </a:r>
            <a:r>
              <a:rPr lang="ru-RU" sz="2900" dirty="0" smtClean="0"/>
              <a:t> группы месторождений. </a:t>
            </a:r>
          </a:p>
          <a:p>
            <a:pPr algn="just"/>
            <a:r>
              <a:rPr lang="ru-RU" sz="2900" dirty="0" smtClean="0"/>
              <a:t>З. В. </a:t>
            </a:r>
            <a:r>
              <a:rPr lang="ru-RU" sz="2900" dirty="0" err="1" smtClean="0"/>
              <a:t>Рупасовой</a:t>
            </a:r>
            <a:r>
              <a:rPr lang="ru-RU" sz="2900" dirty="0" smtClean="0"/>
              <a:t> в 1941-1944гг были детально изучены  и охарактеризованы  текстурно-структурные и химические особенности сплошных руд  </a:t>
            </a:r>
            <a:r>
              <a:rPr lang="ru-RU" sz="2900" dirty="0" err="1" smtClean="0"/>
              <a:t>Копанского</a:t>
            </a:r>
            <a:r>
              <a:rPr lang="ru-RU" sz="2900" dirty="0" smtClean="0"/>
              <a:t> и Кусинского месторождений.</a:t>
            </a:r>
          </a:p>
          <a:p>
            <a:pPr algn="just"/>
            <a:r>
              <a:rPr lang="ru-RU" sz="2900" dirty="0" smtClean="0"/>
              <a:t>Крупными работами, освещающими геологическое строение района, являются многочисленные исследования М. И. </a:t>
            </a:r>
            <a:r>
              <a:rPr lang="ru-RU" sz="2900" dirty="0" err="1" smtClean="0"/>
              <a:t>Гараня</a:t>
            </a:r>
            <a:r>
              <a:rPr lang="ru-RU" sz="2900" dirty="0" smtClean="0"/>
              <a:t>.</a:t>
            </a:r>
          </a:p>
          <a:p>
            <a:pPr algn="just"/>
            <a:r>
              <a:rPr lang="ru-RU" sz="2900" dirty="0" smtClean="0"/>
              <a:t>В.С. Мясников сделал важные вывод о вторичном метаморфическом характере структурного различия </a:t>
            </a:r>
            <a:r>
              <a:rPr lang="ru-RU" sz="2900" dirty="0" err="1" smtClean="0"/>
              <a:t>кусинских</a:t>
            </a:r>
            <a:r>
              <a:rPr lang="ru-RU" sz="2900" dirty="0" smtClean="0"/>
              <a:t> и </a:t>
            </a:r>
            <a:r>
              <a:rPr lang="ru-RU" sz="2900" dirty="0" err="1" smtClean="0"/>
              <a:t>копанских</a:t>
            </a:r>
            <a:r>
              <a:rPr lang="ru-RU" sz="2900" dirty="0" smtClean="0"/>
              <a:t> руд. </a:t>
            </a:r>
          </a:p>
          <a:p>
            <a:pPr algn="just"/>
            <a:r>
              <a:rPr lang="ru-RU" sz="2900" dirty="0" smtClean="0"/>
              <a:t>В 1953-60 гг. изучением </a:t>
            </a:r>
            <a:r>
              <a:rPr lang="ru-RU" sz="2900" dirty="0" err="1" smtClean="0"/>
              <a:t>Кусинско-Копанской</a:t>
            </a:r>
            <a:r>
              <a:rPr lang="ru-RU" sz="2900" dirty="0" smtClean="0"/>
              <a:t> интрузии в целом занималась группа сотрудников Свердловского горного института под руководством Д.С. Штейнберга. В результате проведенных исследований была окончательно оконтурена </a:t>
            </a:r>
            <a:r>
              <a:rPr lang="ru-RU" sz="2900" dirty="0" err="1" smtClean="0"/>
              <a:t>Кусинская</a:t>
            </a:r>
            <a:r>
              <a:rPr lang="ru-RU" sz="2900" dirty="0" smtClean="0"/>
              <a:t> </a:t>
            </a:r>
            <a:r>
              <a:rPr lang="ru-RU" sz="2900" dirty="0" err="1" smtClean="0"/>
              <a:t>габбровая</a:t>
            </a:r>
            <a:r>
              <a:rPr lang="ru-RU" sz="2900" dirty="0" smtClean="0"/>
              <a:t> интрузия, как геологическая единица, распадающаяся на четыре массива: </a:t>
            </a:r>
            <a:r>
              <a:rPr lang="ru-RU" sz="2900" dirty="0" err="1" smtClean="0"/>
              <a:t>Кусинско-Чернореченский</a:t>
            </a:r>
            <a:r>
              <a:rPr lang="ru-RU" sz="2900" dirty="0" smtClean="0"/>
              <a:t>, </a:t>
            </a:r>
            <a:r>
              <a:rPr lang="ru-RU" sz="2900" dirty="0" err="1" smtClean="0"/>
              <a:t>Медведёвский</a:t>
            </a:r>
            <a:r>
              <a:rPr lang="ru-RU" sz="2900" dirty="0" smtClean="0"/>
              <a:t>, </a:t>
            </a:r>
            <a:r>
              <a:rPr lang="ru-RU" sz="2900" dirty="0" err="1" smtClean="0"/>
              <a:t>Копанский</a:t>
            </a:r>
            <a:r>
              <a:rPr lang="ru-RU" sz="2900" dirty="0" smtClean="0"/>
              <a:t> и </a:t>
            </a:r>
            <a:r>
              <a:rPr lang="ru-RU" sz="2900" dirty="0" err="1" smtClean="0"/>
              <a:t>Маткальский</a:t>
            </a:r>
            <a:r>
              <a:rPr lang="ru-RU" sz="2900" dirty="0" smtClean="0"/>
              <a:t>. </a:t>
            </a:r>
          </a:p>
          <a:p>
            <a:pPr algn="just"/>
            <a:r>
              <a:rPr lang="ru-RU" sz="2900" dirty="0" smtClean="0"/>
              <a:t>Последними исследованиями М.М Новиковой (1993г) установлены проявления щелочного и магнезиально-кальциевого метасоматоза на </a:t>
            </a:r>
            <a:r>
              <a:rPr lang="ru-RU" sz="2900" dirty="0" err="1" smtClean="0"/>
              <a:t>Медведёвском</a:t>
            </a:r>
            <a:r>
              <a:rPr lang="ru-RU" sz="2900" dirty="0" smtClean="0"/>
              <a:t> массиве, выделены типы руд на одноименном месторождении  и изучено их положение в пределах рудных зон.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При изучении объекта использовались такие методы исследования как: </a:t>
            </a:r>
          </a:p>
          <a:p>
            <a:pPr lvl="0"/>
            <a:r>
              <a:rPr lang="ru-RU" dirty="0" smtClean="0"/>
              <a:t>Непосредственно на объекте проводилось </a:t>
            </a:r>
            <a:r>
              <a:rPr lang="ru-RU" dirty="0" err="1" smtClean="0"/>
              <a:t>штуфное</a:t>
            </a:r>
            <a:r>
              <a:rPr lang="ru-RU" dirty="0" smtClean="0"/>
              <a:t> опробование. На участке пробы отбирались через каждый метр по линии. Также образцы отбирались и при ознакомительных маршрутах. Из образцов изготовлялись шлифы, аншлифы и </a:t>
            </a:r>
            <a:r>
              <a:rPr lang="ru-RU" dirty="0" err="1" smtClean="0"/>
              <a:t>пришлифовки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Макроскопическое изучение образцов, а также под </a:t>
            </a:r>
            <a:r>
              <a:rPr lang="ru-RU" dirty="0" err="1" smtClean="0"/>
              <a:t>бинокуляром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Микроскопическое изучение шлифов и аншлифов;</a:t>
            </a:r>
          </a:p>
          <a:p>
            <a:pPr lvl="0"/>
            <a:r>
              <a:rPr lang="ru-RU" dirty="0" smtClean="0"/>
              <a:t>Метод линейного подсчета минералов в образцах.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57166"/>
            <a:ext cx="4543428" cy="6500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Медведёвское</a:t>
            </a:r>
            <a:r>
              <a:rPr lang="ru-RU" dirty="0" smtClean="0"/>
              <a:t> месторождение вкрапленных ильменитовых и титаномагнетитовых руд приурочено к южной части  </a:t>
            </a:r>
            <a:r>
              <a:rPr lang="ru-RU" dirty="0" err="1" smtClean="0"/>
              <a:t>Медведёвского</a:t>
            </a:r>
            <a:r>
              <a:rPr lang="ru-RU" dirty="0" smtClean="0"/>
              <a:t> </a:t>
            </a:r>
            <a:r>
              <a:rPr lang="ru-RU" dirty="0" err="1" smtClean="0"/>
              <a:t>габбрового</a:t>
            </a:r>
            <a:r>
              <a:rPr lang="ru-RU" dirty="0" smtClean="0"/>
              <a:t> массива. </a:t>
            </a:r>
            <a:r>
              <a:rPr lang="ru-RU" dirty="0" err="1" smtClean="0"/>
              <a:t>Медведёвский</a:t>
            </a:r>
            <a:r>
              <a:rPr lang="ru-RU" dirty="0" smtClean="0"/>
              <a:t> массив занимает промежуточное положение между Кусинским массивом на севере и </a:t>
            </a:r>
            <a:r>
              <a:rPr lang="ru-RU" dirty="0" err="1" smtClean="0"/>
              <a:t>Копанским</a:t>
            </a:r>
            <a:r>
              <a:rPr lang="ru-RU" dirty="0" smtClean="0"/>
              <a:t> – на юге. Массив вытянут в северо-восточном направлении на 12 км, средняя ширина его 0,39 км, падение на юго-восток под углом 45-60°, форма массива линзообразная. Южная часть массива (до р. Ай) является наиболее широкой (до 15 км) и имеет длину около 5 км. Севернее р. Ай мощность массива резко сокращается и породы массива прослеживаются  на протяжении 7 км в виде узкой полосы шириной не более 100-200 м.</a:t>
            </a:r>
          </a:p>
          <a:p>
            <a:endParaRPr lang="ru-RU" dirty="0"/>
          </a:p>
        </p:txBody>
      </p:sp>
      <p:pic>
        <p:nvPicPr>
          <p:cNvPr id="40962" name="Picture 2" descr="G:\Новая папка (3)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643306" cy="65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Описание образцов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4214818"/>
            <a:ext cx="625794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Мезократовое</a:t>
            </a:r>
            <a:r>
              <a:rPr lang="ru-RU" sz="1800" dirty="0" smtClean="0"/>
              <a:t> габбро с жилами кварца.</a:t>
            </a:r>
            <a:endParaRPr lang="ru-RU" sz="1800" dirty="0"/>
          </a:p>
        </p:txBody>
      </p:sp>
      <p:pic>
        <p:nvPicPr>
          <p:cNvPr id="41986" name="Picture 2" descr="D:\Разное\Отредактированные\Безимени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4461372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14351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Образец размером 6 </a:t>
            </a:r>
            <a:r>
              <a:rPr lang="ru-RU" dirty="0" err="1" smtClean="0"/>
              <a:t>х</a:t>
            </a:r>
            <a:r>
              <a:rPr lang="ru-RU" dirty="0" smtClean="0"/>
              <a:t> 4,5 см, </a:t>
            </a:r>
            <a:r>
              <a:rPr lang="ru-RU" dirty="0" err="1" smtClean="0"/>
              <a:t>мезократовое</a:t>
            </a:r>
            <a:r>
              <a:rPr lang="ru-RU" dirty="0" smtClean="0"/>
              <a:t> габбро с жилами кварца. Минеральный состав: плагиоклаз (70%), амфибол (15%), магнетит (10%), ильменит (5%).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286388"/>
            <a:ext cx="9144000" cy="2571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1800" dirty="0" smtClean="0"/>
              <a:t>Образец размером 9 </a:t>
            </a:r>
            <a:r>
              <a:rPr lang="ru-RU" sz="1800" dirty="0" err="1" smtClean="0"/>
              <a:t>х</a:t>
            </a:r>
            <a:r>
              <a:rPr lang="ru-RU" sz="1800" dirty="0" smtClean="0"/>
              <a:t> 4,4 см, </a:t>
            </a:r>
            <a:r>
              <a:rPr lang="ru-RU" sz="1800" dirty="0" err="1" smtClean="0"/>
              <a:t>мезократовое</a:t>
            </a:r>
            <a:r>
              <a:rPr lang="ru-RU" sz="1800" dirty="0" smtClean="0"/>
              <a:t> габбро с крупными зернами магнетита. Минеральный состав: плагиоклаз (65%), амфибол (20%), магнетит (15%).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5058" name="Picture 2" descr="D:\Разное\Отредактированные\Безимени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929454" cy="31131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4429132"/>
            <a:ext cx="548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Мезократовое</a:t>
            </a:r>
            <a:r>
              <a:rPr lang="ru-RU" dirty="0" smtClean="0"/>
              <a:t> габбро с крупными зернами магнетита.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072074"/>
            <a:ext cx="9001156" cy="30003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1800" dirty="0" smtClean="0"/>
              <a:t>	Образец размером 9 </a:t>
            </a:r>
            <a:r>
              <a:rPr lang="ru-RU" sz="1800" dirty="0" err="1" smtClean="0"/>
              <a:t>х</a:t>
            </a:r>
            <a:r>
              <a:rPr lang="ru-RU" sz="1800" dirty="0" smtClean="0"/>
              <a:t> 4,3 см, </a:t>
            </a:r>
            <a:r>
              <a:rPr lang="ru-RU" sz="1800" dirty="0" err="1" smtClean="0"/>
              <a:t>мезократовое</a:t>
            </a:r>
            <a:r>
              <a:rPr lang="ru-RU" sz="1800" dirty="0" smtClean="0"/>
              <a:t> габбро с жилами хлорита. Минеральный состав: плагиоклаз (45%), амфибол (40%), магнетит (6%), ильменит (5%), хлорит (3), пирит (1%). </a:t>
            </a:r>
          </a:p>
          <a:p>
            <a:endParaRPr lang="ru-RU" dirty="0"/>
          </a:p>
        </p:txBody>
      </p:sp>
      <p:pic>
        <p:nvPicPr>
          <p:cNvPr id="46082" name="Picture 2" descr="D:\Разное\Отредактированные\Безимени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857884" cy="3052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4143380"/>
            <a:ext cx="417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Мезократовое</a:t>
            </a:r>
            <a:r>
              <a:rPr lang="ru-RU" dirty="0" smtClean="0"/>
              <a:t> габбро с жилами хлорита.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346</Words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Цели и задачи.</vt:lpstr>
      <vt:lpstr>Слайд 3</vt:lpstr>
      <vt:lpstr>Слайд 4</vt:lpstr>
      <vt:lpstr>Методы исследования</vt:lpstr>
      <vt:lpstr>Слайд 6</vt:lpstr>
      <vt:lpstr>Описание образцов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Петрография габбро</vt:lpstr>
      <vt:lpstr>Слайд 17</vt:lpstr>
      <vt:lpstr>Слайд 18</vt:lpstr>
      <vt:lpstr>Слайд 19</vt:lpstr>
      <vt:lpstr>Слайд 20</vt:lpstr>
      <vt:lpstr>Описание аншлифов</vt:lpstr>
      <vt:lpstr>Слайд 22</vt:lpstr>
      <vt:lpstr>Слайд 23</vt:lpstr>
      <vt:lpstr>Кора выветривания на Медведёвском месторождении. </vt:lpstr>
      <vt:lpstr>Выводы</vt:lpstr>
      <vt:lpstr>Слайд 26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Senon</dc:creator>
  <cp:lastModifiedBy>Senon</cp:lastModifiedBy>
  <cp:revision>23</cp:revision>
  <dcterms:created xsi:type="dcterms:W3CDTF">2012-06-15T02:17:33Z</dcterms:created>
  <dcterms:modified xsi:type="dcterms:W3CDTF">2012-06-15T20:58:05Z</dcterms:modified>
</cp:coreProperties>
</file>