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drawings/drawing8.xml" ContentType="application/vnd.openxmlformats-officedocument.drawingml.chartshapes+xml"/>
  <Override PartName="/ppt/drawings/drawing11.xml" ContentType="application/vnd.openxmlformats-officedocument.drawingml.chartshap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ppt/drawings/drawing6.xml" ContentType="application/vnd.openxmlformats-officedocument.drawingml.chartshapes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82187" autoAdjust="0"/>
  </p:normalViewPr>
  <p:slideViewPr>
    <p:cSldViewPr>
      <p:cViewPr varScale="1">
        <p:scale>
          <a:sx n="75" d="100"/>
          <a:sy n="75" d="100"/>
        </p:scale>
        <p:origin x="-9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H:\&#1076;&#1080;&#1087;&#1083;&#1086;&#1084;\&#1076;&#1080;&#1087;&#1083;&#1086;&#1084;\&#1051;&#1080;&#1089;&#1090;%20Microsoft%20Office%20ggg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647222222222224"/>
          <c:y val="4.9750555555555583E-2"/>
          <c:w val="0.70480388888889278"/>
          <c:h val="0.76281555555555991"/>
        </c:manualLayout>
      </c:layout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Лист3!$M$2:$M$7</c:f>
              <c:numCache>
                <c:formatCode>0.00</c:formatCode>
                <c:ptCount val="6"/>
                <c:pt idx="0">
                  <c:v>5.68</c:v>
                </c:pt>
                <c:pt idx="1">
                  <c:v>7.95</c:v>
                </c:pt>
                <c:pt idx="2">
                  <c:v>5.07</c:v>
                </c:pt>
                <c:pt idx="3">
                  <c:v>7.51</c:v>
                </c:pt>
                <c:pt idx="4">
                  <c:v>6.63</c:v>
                </c:pt>
                <c:pt idx="5">
                  <c:v>5.09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Лист3!$M$8:$M$12</c:f>
              <c:numCache>
                <c:formatCode>0.00</c:formatCode>
                <c:ptCount val="5"/>
                <c:pt idx="0">
                  <c:v>8.43</c:v>
                </c:pt>
                <c:pt idx="1">
                  <c:v>7.57</c:v>
                </c:pt>
                <c:pt idx="2">
                  <c:v>8.26</c:v>
                </c:pt>
                <c:pt idx="3">
                  <c:v>8.3600000000000048</c:v>
                </c:pt>
                <c:pt idx="4">
                  <c:v>8.6</c:v>
                </c:pt>
              </c:numCache>
            </c:numRef>
          </c:yVal>
        </c:ser>
        <c:axId val="85902464"/>
        <c:axId val="85904384"/>
      </c:scatterChart>
      <c:valAx>
        <c:axId val="85902464"/>
        <c:scaling>
          <c:orientation val="minMax"/>
          <c:min val="50"/>
        </c:scaling>
        <c:axPos val="b"/>
        <c:minorGridlines>
          <c:spPr>
            <a:ln>
              <a:solidFill>
                <a:schemeClr val="accent1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r>
                  <a:rPr lang="en-US" sz="1200" baseline="0">
                    <a:solidFill>
                      <a:schemeClr val="bg1"/>
                    </a:solidFill>
                  </a:rPr>
                  <a:t>SiO</a:t>
                </a:r>
                <a:r>
                  <a:rPr lang="en-US" sz="900" baseline="0">
                    <a:solidFill>
                      <a:schemeClr val="bg1"/>
                    </a:solidFill>
                  </a:rPr>
                  <a:t>2</a:t>
                </a:r>
                <a:endParaRPr lang="ru-RU" sz="900" baseline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5904384"/>
        <c:crosses val="autoZero"/>
        <c:crossBetween val="midCat"/>
      </c:valAx>
      <c:valAx>
        <c:axId val="859043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aseline="0" dirty="0">
                    <a:solidFill>
                      <a:schemeClr val="bg1"/>
                    </a:solidFill>
                  </a:rPr>
                  <a:t>Na</a:t>
                </a:r>
                <a:r>
                  <a:rPr lang="en-US" sz="900" baseline="0" dirty="0">
                    <a:solidFill>
                      <a:schemeClr val="bg1"/>
                    </a:solidFill>
                  </a:rPr>
                  <a:t>2</a:t>
                </a:r>
                <a:r>
                  <a:rPr lang="en-US" sz="1200" baseline="0" dirty="0">
                    <a:solidFill>
                      <a:schemeClr val="bg1"/>
                    </a:solidFill>
                  </a:rPr>
                  <a:t>O+K</a:t>
                </a:r>
                <a:r>
                  <a:rPr lang="en-US" sz="900" baseline="0" dirty="0">
                    <a:solidFill>
                      <a:schemeClr val="bg1"/>
                    </a:solidFill>
                  </a:rPr>
                  <a:t>2</a:t>
                </a:r>
                <a:r>
                  <a:rPr lang="en-US" sz="1200" baseline="0" dirty="0">
                    <a:solidFill>
                      <a:schemeClr val="bg1"/>
                    </a:solidFill>
                  </a:rPr>
                  <a:t>O</a:t>
                </a:r>
                <a:endParaRPr lang="ru-RU" sz="1200" baseline="0" dirty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59024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173463831040106"/>
          <c:y val="0.34536276031189778"/>
          <c:w val="0.17826536168960191"/>
          <c:h val="0.1976094411556229"/>
        </c:manualLayout>
      </c:layout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spPr>
    <a:solidFill>
      <a:prstClr val="white">
        <a:lumMod val="85000"/>
      </a:prstClr>
    </a:solidFill>
  </c:sp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Лист3!$I$2:$I$7</c:f>
              <c:numCache>
                <c:formatCode>0.00</c:formatCode>
                <c:ptCount val="6"/>
                <c:pt idx="0">
                  <c:v>0.05</c:v>
                </c:pt>
                <c:pt idx="1">
                  <c:v>3.0000000000000002E-2</c:v>
                </c:pt>
                <c:pt idx="2">
                  <c:v>3.0000000000000002E-2</c:v>
                </c:pt>
                <c:pt idx="3">
                  <c:v>1.0000000000000005E-2</c:v>
                </c:pt>
                <c:pt idx="4">
                  <c:v>0.05</c:v>
                </c:pt>
                <c:pt idx="5">
                  <c:v>3.0000000000000002E-2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Лист3!$I$8:$I$12</c:f>
              <c:numCache>
                <c:formatCode>0.00</c:formatCode>
                <c:ptCount val="5"/>
                <c:pt idx="0">
                  <c:v>0.1</c:v>
                </c:pt>
                <c:pt idx="1">
                  <c:v>8.0000000000000043E-2</c:v>
                </c:pt>
                <c:pt idx="2">
                  <c:v>9.0000000000000024E-2</c:v>
                </c:pt>
                <c:pt idx="3">
                  <c:v>0.05</c:v>
                </c:pt>
                <c:pt idx="4">
                  <c:v>2.16</c:v>
                </c:pt>
              </c:numCache>
            </c:numRef>
          </c:yVal>
        </c:ser>
        <c:axId val="87037056"/>
        <c:axId val="87038976"/>
      </c:scatterChart>
      <c:valAx>
        <c:axId val="87037056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7038976"/>
        <c:crosses val="autoZero"/>
        <c:crossBetween val="midCat"/>
      </c:valAx>
      <c:valAx>
        <c:axId val="870389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MnO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7037056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Лист3!$L$2:$L$7</c:f>
              <c:numCache>
                <c:formatCode>0.000</c:formatCode>
                <c:ptCount val="6"/>
                <c:pt idx="0">
                  <c:v>0.192</c:v>
                </c:pt>
                <c:pt idx="1">
                  <c:v>0.10100000000000002</c:v>
                </c:pt>
                <c:pt idx="2">
                  <c:v>4.8000000000000001E-2</c:v>
                </c:pt>
                <c:pt idx="3">
                  <c:v>5.7000000000000023E-2</c:v>
                </c:pt>
                <c:pt idx="4">
                  <c:v>0.10299999999999998</c:v>
                </c:pt>
                <c:pt idx="5">
                  <c:v>2.4E-2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Лист3!$L$8:$L$12</c:f>
              <c:numCache>
                <c:formatCode>0.000</c:formatCode>
                <c:ptCount val="5"/>
                <c:pt idx="0">
                  <c:v>8.0000000000000043E-2</c:v>
                </c:pt>
                <c:pt idx="1">
                  <c:v>6.4000000000000112E-2</c:v>
                </c:pt>
                <c:pt idx="2">
                  <c:v>7.5000000000000011E-2</c:v>
                </c:pt>
                <c:pt idx="3">
                  <c:v>6.1000000000000013E-2</c:v>
                </c:pt>
                <c:pt idx="4">
                  <c:v>7.5999999999999998E-2</c:v>
                </c:pt>
              </c:numCache>
            </c:numRef>
          </c:yVal>
        </c:ser>
        <c:axId val="87081728"/>
        <c:axId val="87083648"/>
      </c:scatterChart>
      <c:valAx>
        <c:axId val="87081728"/>
        <c:scaling>
          <c:orientation val="minMax"/>
          <c:min val="5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7083648"/>
        <c:crosses val="autoZero"/>
        <c:crossBetween val="midCat"/>
      </c:valAx>
      <c:valAx>
        <c:axId val="870836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P2O5</a:t>
                </a:r>
                <a:endParaRPr lang="ru-RU"/>
              </a:p>
            </c:rich>
          </c:tx>
          <c:layout/>
        </c:title>
        <c:numFmt formatCode="0.000" sourceLinked="1"/>
        <c:tickLblPos val="nextTo"/>
        <c:crossAx val="87081728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Лист3!$C$2:$C$7</c:f>
              <c:numCache>
                <c:formatCode>0.00</c:formatCode>
                <c:ptCount val="6"/>
                <c:pt idx="0">
                  <c:v>0.28000000000000008</c:v>
                </c:pt>
                <c:pt idx="1">
                  <c:v>0.32000000000000106</c:v>
                </c:pt>
                <c:pt idx="2">
                  <c:v>0.23</c:v>
                </c:pt>
                <c:pt idx="3">
                  <c:v>0.17</c:v>
                </c:pt>
                <c:pt idx="4">
                  <c:v>0.22</c:v>
                </c:pt>
                <c:pt idx="5">
                  <c:v>0.37000000000000038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Лист3!$C$8:$C$12</c:f>
              <c:numCache>
                <c:formatCode>0.00</c:formatCode>
                <c:ptCount val="5"/>
                <c:pt idx="0">
                  <c:v>0.23</c:v>
                </c:pt>
                <c:pt idx="1">
                  <c:v>0.58000000000000007</c:v>
                </c:pt>
                <c:pt idx="2">
                  <c:v>0.22</c:v>
                </c:pt>
                <c:pt idx="3">
                  <c:v>0.1</c:v>
                </c:pt>
                <c:pt idx="4">
                  <c:v>0.15000000000000024</c:v>
                </c:pt>
              </c:numCache>
            </c:numRef>
          </c:yVal>
        </c:ser>
        <c:axId val="76953472"/>
        <c:axId val="85864448"/>
      </c:scatterChart>
      <c:valAx>
        <c:axId val="76953472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r>
                  <a:rPr lang="en-US" sz="1200" baseline="0">
                    <a:solidFill>
                      <a:schemeClr val="bg1"/>
                    </a:solidFill>
                  </a:rPr>
                  <a:t>SiO</a:t>
                </a:r>
                <a:r>
                  <a:rPr lang="en-US" sz="900" baseline="0">
                    <a:solidFill>
                      <a:schemeClr val="bg1"/>
                    </a:solidFill>
                  </a:rPr>
                  <a:t>2</a:t>
                </a:r>
                <a:endParaRPr lang="ru-RU" sz="1200" baseline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5864448"/>
        <c:crosses val="autoZero"/>
        <c:crossBetween val="midCat"/>
      </c:valAx>
      <c:valAx>
        <c:axId val="858644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r>
                  <a:rPr lang="en-US" sz="1200" baseline="0">
                    <a:solidFill>
                      <a:schemeClr val="bg1"/>
                    </a:solidFill>
                  </a:rPr>
                  <a:t>TiO</a:t>
                </a:r>
                <a:r>
                  <a:rPr lang="en-US" sz="900" baseline="0">
                    <a:solidFill>
                      <a:schemeClr val="bg1"/>
                    </a:solidFill>
                  </a:rPr>
                  <a:t>2</a:t>
                </a:r>
                <a:endParaRPr lang="ru-RU" sz="1200" baseline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76953472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spPr>
    <a:solidFill>
      <a:schemeClr val="tx1">
        <a:lumMod val="85000"/>
      </a:schemeClr>
    </a:solidFill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Лист3!$D$2:$D$7</c:f>
              <c:numCache>
                <c:formatCode>0.00</c:formatCode>
                <c:ptCount val="6"/>
                <c:pt idx="0">
                  <c:v>15.9</c:v>
                </c:pt>
                <c:pt idx="1">
                  <c:v>15.05</c:v>
                </c:pt>
                <c:pt idx="2">
                  <c:v>16.779999999999987</c:v>
                </c:pt>
                <c:pt idx="3">
                  <c:v>15.239999999999998</c:v>
                </c:pt>
                <c:pt idx="4">
                  <c:v>15.68</c:v>
                </c:pt>
                <c:pt idx="5">
                  <c:v>13.47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Лист3!$D$8:$D$12</c:f>
              <c:numCache>
                <c:formatCode>0.00</c:formatCode>
                <c:ptCount val="5"/>
                <c:pt idx="0">
                  <c:v>14.76</c:v>
                </c:pt>
                <c:pt idx="1">
                  <c:v>14.66</c:v>
                </c:pt>
                <c:pt idx="2">
                  <c:v>13.709999999999999</c:v>
                </c:pt>
                <c:pt idx="3">
                  <c:v>15.229999999999999</c:v>
                </c:pt>
                <c:pt idx="4">
                  <c:v>14.66</c:v>
                </c:pt>
              </c:numCache>
            </c:numRef>
          </c:yVal>
        </c:ser>
        <c:axId val="86331776"/>
        <c:axId val="86333696"/>
      </c:scatterChart>
      <c:valAx>
        <c:axId val="86331776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r>
                  <a:rPr lang="en-US" sz="1200" baseline="0">
                    <a:solidFill>
                      <a:schemeClr val="bg1"/>
                    </a:solidFill>
                  </a:rPr>
                  <a:t>SiO</a:t>
                </a:r>
                <a:r>
                  <a:rPr lang="en-US" sz="900" baseline="0">
                    <a:solidFill>
                      <a:schemeClr val="bg1"/>
                    </a:solidFill>
                  </a:rPr>
                  <a:t>2</a:t>
                </a:r>
                <a:endParaRPr lang="ru-RU" sz="1200" baseline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6333696"/>
        <c:crosses val="autoZero"/>
        <c:crossBetween val="midCat"/>
      </c:valAx>
      <c:valAx>
        <c:axId val="863336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 baseline="0">
                    <a:solidFill>
                      <a:schemeClr val="bg1"/>
                    </a:solidFill>
                  </a:defRPr>
                </a:pPr>
                <a:r>
                  <a:rPr lang="en-US" sz="1200" baseline="0">
                    <a:solidFill>
                      <a:schemeClr val="bg1"/>
                    </a:solidFill>
                  </a:rPr>
                  <a:t>Al</a:t>
                </a:r>
                <a:r>
                  <a:rPr lang="en-US" sz="900" baseline="0">
                    <a:solidFill>
                      <a:schemeClr val="bg1"/>
                    </a:solidFill>
                  </a:rPr>
                  <a:t>2</a:t>
                </a:r>
                <a:r>
                  <a:rPr lang="en-US" sz="1200" baseline="0">
                    <a:solidFill>
                      <a:schemeClr val="bg1"/>
                    </a:solidFill>
                  </a:rPr>
                  <a:t>O</a:t>
                </a:r>
                <a:r>
                  <a:rPr lang="en-US" sz="900" baseline="0">
                    <a:solidFill>
                      <a:schemeClr val="bg1"/>
                    </a:solidFill>
                  </a:rPr>
                  <a:t>3</a:t>
                </a:r>
                <a:endParaRPr lang="ru-RU" sz="1200" baseline="0">
                  <a:solidFill>
                    <a:schemeClr val="bg1"/>
                  </a:solidFill>
                </a:endParaRPr>
              </a:p>
            </c:rich>
          </c:tx>
          <c:layout/>
        </c:title>
        <c:numFmt formatCode="0.00" sourceLinked="1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86331776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</c:chart>
  <c:spPr>
    <a:solidFill>
      <a:prstClr val="white">
        <a:lumMod val="85000"/>
      </a:prstClr>
    </a:solidFill>
  </c:sp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Лист3!$F$2:$F$7</c:f>
              <c:numCache>
                <c:formatCode>General</c:formatCode>
                <c:ptCount val="6"/>
                <c:pt idx="0">
                  <c:v>0.71000000000000063</c:v>
                </c:pt>
                <c:pt idx="1">
                  <c:v>1.34</c:v>
                </c:pt>
                <c:pt idx="2">
                  <c:v>0.70000000000000062</c:v>
                </c:pt>
                <c:pt idx="3">
                  <c:v>0.63000000000000211</c:v>
                </c:pt>
                <c:pt idx="4" formatCode="0.00">
                  <c:v>1.1299999999999957</c:v>
                </c:pt>
                <c:pt idx="5">
                  <c:v>0.42000000000000032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Лист3!$F$8:$F$12</c:f>
              <c:numCache>
                <c:formatCode>General</c:formatCode>
                <c:ptCount val="5"/>
                <c:pt idx="0" formatCode="0.00">
                  <c:v>1.77</c:v>
                </c:pt>
                <c:pt idx="1">
                  <c:v>1.57</c:v>
                </c:pt>
                <c:pt idx="2" formatCode="0.00">
                  <c:v>1.34</c:v>
                </c:pt>
                <c:pt idx="3" formatCode="0.00">
                  <c:v>0.71000000000000063</c:v>
                </c:pt>
                <c:pt idx="4" formatCode="0.00">
                  <c:v>1.1299999999999957</c:v>
                </c:pt>
              </c:numCache>
            </c:numRef>
          </c:yVal>
        </c:ser>
        <c:axId val="86448384"/>
        <c:axId val="86450560"/>
      </c:scatterChart>
      <c:valAx>
        <c:axId val="86448384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450560"/>
        <c:crosses val="autoZero"/>
        <c:crossBetween val="midCat"/>
      </c:valAx>
      <c:valAx>
        <c:axId val="86450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FeO</a:t>
                </a:r>
                <a:endParaRPr lang="ru-RU"/>
              </a:p>
            </c:rich>
          </c:tx>
          <c:layout/>
        </c:title>
        <c:numFmt formatCode="General" sourceLinked="1"/>
        <c:tickLblPos val="nextTo"/>
        <c:crossAx val="86448384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Лист3!$E$2:$E$7</c:f>
              <c:numCache>
                <c:formatCode>0.00</c:formatCode>
                <c:ptCount val="6"/>
                <c:pt idx="0">
                  <c:v>1.29</c:v>
                </c:pt>
                <c:pt idx="1">
                  <c:v>0.94000000000000061</c:v>
                </c:pt>
                <c:pt idx="2">
                  <c:v>0.72000000000000064</c:v>
                </c:pt>
                <c:pt idx="3">
                  <c:v>0.83000000000000063</c:v>
                </c:pt>
                <c:pt idx="4">
                  <c:v>0.31000000000000094</c:v>
                </c:pt>
                <c:pt idx="5">
                  <c:v>0.85000000000000064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Лист3!$E$8:$E$12</c:f>
              <c:numCache>
                <c:formatCode>0.00</c:formatCode>
                <c:ptCount val="5"/>
                <c:pt idx="0">
                  <c:v>0.64000000000000212</c:v>
                </c:pt>
                <c:pt idx="1">
                  <c:v>1.04</c:v>
                </c:pt>
                <c:pt idx="2">
                  <c:v>0.99</c:v>
                </c:pt>
                <c:pt idx="3">
                  <c:v>0.41000000000000031</c:v>
                </c:pt>
                <c:pt idx="4">
                  <c:v>0.27</c:v>
                </c:pt>
              </c:numCache>
            </c:numRef>
          </c:yVal>
        </c:ser>
        <c:axId val="86493056"/>
        <c:axId val="86499328"/>
      </c:scatterChart>
      <c:valAx>
        <c:axId val="86493056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499328"/>
        <c:crosses val="autoZero"/>
        <c:crossBetween val="midCat"/>
      </c:valAx>
      <c:valAx>
        <c:axId val="8649932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Fe2O3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493056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Лист3!$G$2:$G$7</c:f>
              <c:numCache>
                <c:formatCode>0.00</c:formatCode>
                <c:ptCount val="6"/>
                <c:pt idx="0">
                  <c:v>4.3099999999999996</c:v>
                </c:pt>
                <c:pt idx="1">
                  <c:v>1.43</c:v>
                </c:pt>
                <c:pt idx="2">
                  <c:v>0.71000000000000063</c:v>
                </c:pt>
                <c:pt idx="3">
                  <c:v>2.29</c:v>
                </c:pt>
                <c:pt idx="4">
                  <c:v>2.88</c:v>
                </c:pt>
                <c:pt idx="5">
                  <c:v>1.72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Лист3!$G$8:$G$12</c:f>
              <c:numCache>
                <c:formatCode>0.00</c:formatCode>
                <c:ptCount val="5"/>
                <c:pt idx="0">
                  <c:v>2.2999999999999998</c:v>
                </c:pt>
                <c:pt idx="1">
                  <c:v>2.29</c:v>
                </c:pt>
                <c:pt idx="2">
                  <c:v>2.59</c:v>
                </c:pt>
                <c:pt idx="3">
                  <c:v>1.44</c:v>
                </c:pt>
                <c:pt idx="4">
                  <c:v>7.0000000000000021E-2</c:v>
                </c:pt>
              </c:numCache>
            </c:numRef>
          </c:yVal>
        </c:ser>
        <c:axId val="86506880"/>
        <c:axId val="86427136"/>
      </c:scatterChart>
      <c:valAx>
        <c:axId val="86506880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427136"/>
        <c:crosses val="autoZero"/>
        <c:crossBetween val="midCat"/>
      </c:valAx>
      <c:valAx>
        <c:axId val="864271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CaO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506880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Лист3!$H$2:$H$7</c:f>
              <c:numCache>
                <c:formatCode>0.00</c:formatCode>
                <c:ptCount val="6"/>
                <c:pt idx="0">
                  <c:v>0.92</c:v>
                </c:pt>
                <c:pt idx="1">
                  <c:v>2.3199999999999967</c:v>
                </c:pt>
                <c:pt idx="2">
                  <c:v>1.32</c:v>
                </c:pt>
                <c:pt idx="3">
                  <c:v>9.0000000000000024E-2</c:v>
                </c:pt>
                <c:pt idx="4">
                  <c:v>0.60000000000000064</c:v>
                </c:pt>
                <c:pt idx="5">
                  <c:v>0.92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Лист3!$H$8:$H$12</c:f>
              <c:numCache>
                <c:formatCode>0.00</c:formatCode>
                <c:ptCount val="5"/>
                <c:pt idx="0">
                  <c:v>0.88</c:v>
                </c:pt>
                <c:pt idx="1">
                  <c:v>2.25</c:v>
                </c:pt>
                <c:pt idx="2">
                  <c:v>0.72000000000000064</c:v>
                </c:pt>
                <c:pt idx="3">
                  <c:v>0.48000000000000032</c:v>
                </c:pt>
                <c:pt idx="4">
                  <c:v>0.48000000000000032</c:v>
                </c:pt>
              </c:numCache>
            </c:numRef>
          </c:yVal>
        </c:ser>
        <c:axId val="86612224"/>
        <c:axId val="86618496"/>
      </c:scatterChart>
      <c:valAx>
        <c:axId val="86612224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618496"/>
        <c:crosses val="autoZero"/>
        <c:crossBetween val="midCat"/>
      </c:valAx>
      <c:valAx>
        <c:axId val="866184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MgO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612224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Лист3!$J$2:$J$7</c:f>
              <c:numCache>
                <c:formatCode>0.00</c:formatCode>
                <c:ptCount val="6"/>
                <c:pt idx="0">
                  <c:v>2.04</c:v>
                </c:pt>
                <c:pt idx="1">
                  <c:v>1.84</c:v>
                </c:pt>
                <c:pt idx="2">
                  <c:v>3.9</c:v>
                </c:pt>
                <c:pt idx="3">
                  <c:v>2.36</c:v>
                </c:pt>
                <c:pt idx="4">
                  <c:v>2.8299999999999987</c:v>
                </c:pt>
                <c:pt idx="5">
                  <c:v>4.75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Лист3!$J$8:$J$12</c:f>
              <c:numCache>
                <c:formatCode>0.00</c:formatCode>
                <c:ptCount val="5"/>
                <c:pt idx="0">
                  <c:v>4.63</c:v>
                </c:pt>
                <c:pt idx="1">
                  <c:v>4</c:v>
                </c:pt>
                <c:pt idx="2">
                  <c:v>4.46</c:v>
                </c:pt>
                <c:pt idx="3">
                  <c:v>4.76</c:v>
                </c:pt>
                <c:pt idx="4">
                  <c:v>3.6</c:v>
                </c:pt>
              </c:numCache>
            </c:numRef>
          </c:yVal>
        </c:ser>
        <c:axId val="86586496"/>
        <c:axId val="86631552"/>
      </c:scatterChart>
      <c:valAx>
        <c:axId val="86586496"/>
        <c:scaling>
          <c:orientation val="minMax"/>
          <c:min val="5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Si2O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35019619422572185"/>
              <c:y val="0.87868037328667636"/>
            </c:manualLayout>
          </c:layout>
        </c:title>
        <c:numFmt formatCode="0.00" sourceLinked="1"/>
        <c:tickLblPos val="nextTo"/>
        <c:crossAx val="86631552"/>
        <c:crosses val="autoZero"/>
        <c:crossBetween val="midCat"/>
      </c:valAx>
      <c:valAx>
        <c:axId val="866315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K2O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586496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scatterChart>
        <c:scatterStyle val="lineMarker"/>
        <c:ser>
          <c:idx val="0"/>
          <c:order val="0"/>
          <c:tx>
            <c:v>Пластовский</c:v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Лист3!$B$2:$B$7</c:f>
              <c:numCache>
                <c:formatCode>0.00</c:formatCode>
                <c:ptCount val="6"/>
                <c:pt idx="0">
                  <c:v>70.2</c:v>
                </c:pt>
                <c:pt idx="1">
                  <c:v>70.56</c:v>
                </c:pt>
                <c:pt idx="2">
                  <c:v>72.900000000000006</c:v>
                </c:pt>
                <c:pt idx="3">
                  <c:v>73.06</c:v>
                </c:pt>
                <c:pt idx="4">
                  <c:v>70.92</c:v>
                </c:pt>
                <c:pt idx="5">
                  <c:v>76.040000000000006</c:v>
                </c:pt>
              </c:numCache>
            </c:numRef>
          </c:xVal>
          <c:yVal>
            <c:numRef>
              <c:f>Лист3!$K$2:$K$7</c:f>
              <c:numCache>
                <c:formatCode>0.00</c:formatCode>
                <c:ptCount val="6"/>
                <c:pt idx="0">
                  <c:v>3.64</c:v>
                </c:pt>
                <c:pt idx="1">
                  <c:v>6.1099999999999985</c:v>
                </c:pt>
                <c:pt idx="2">
                  <c:v>1.1700000000000021</c:v>
                </c:pt>
                <c:pt idx="3">
                  <c:v>5.1499999999999995</c:v>
                </c:pt>
                <c:pt idx="4">
                  <c:v>3.8</c:v>
                </c:pt>
                <c:pt idx="5">
                  <c:v>0.34</c:v>
                </c:pt>
              </c:numCache>
            </c:numRef>
          </c:yVal>
        </c:ser>
        <c:ser>
          <c:idx val="1"/>
          <c:order val="1"/>
          <c:tx>
            <c:v>Борисовский</c:v>
          </c:tx>
          <c:spPr>
            <a:ln w="28575">
              <a:noFill/>
            </a:ln>
          </c:spPr>
          <c:xVal>
            <c:numRef>
              <c:f>Лист3!$B$8:$B$12</c:f>
              <c:numCache>
                <c:formatCode>0.00</c:formatCode>
                <c:ptCount val="5"/>
                <c:pt idx="0">
                  <c:v>70.440000000000026</c:v>
                </c:pt>
                <c:pt idx="1">
                  <c:v>70.540000000000006</c:v>
                </c:pt>
                <c:pt idx="2">
                  <c:v>71.58</c:v>
                </c:pt>
                <c:pt idx="3">
                  <c:v>73.319999999999993</c:v>
                </c:pt>
                <c:pt idx="4">
                  <c:v>71.72</c:v>
                </c:pt>
              </c:numCache>
            </c:numRef>
          </c:xVal>
          <c:yVal>
            <c:numRef>
              <c:f>Лист3!$K$8:$K$12</c:f>
              <c:numCache>
                <c:formatCode>0.00</c:formatCode>
                <c:ptCount val="5"/>
                <c:pt idx="0">
                  <c:v>3.8</c:v>
                </c:pt>
                <c:pt idx="1">
                  <c:v>3.57</c:v>
                </c:pt>
                <c:pt idx="2">
                  <c:v>3.8</c:v>
                </c:pt>
                <c:pt idx="3">
                  <c:v>3.6</c:v>
                </c:pt>
                <c:pt idx="4">
                  <c:v>5</c:v>
                </c:pt>
              </c:numCache>
            </c:numRef>
          </c:yVal>
        </c:ser>
        <c:axId val="86654336"/>
        <c:axId val="86660608"/>
      </c:scatterChart>
      <c:valAx>
        <c:axId val="86654336"/>
        <c:scaling>
          <c:orientation val="minMax"/>
          <c:min val="5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SiO2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660608"/>
        <c:crosses val="autoZero"/>
        <c:crossBetween val="midCat"/>
      </c:valAx>
      <c:valAx>
        <c:axId val="866606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Na2O</a:t>
                </a:r>
                <a:endParaRPr lang="ru-RU"/>
              </a:p>
            </c:rich>
          </c:tx>
          <c:layout/>
        </c:title>
        <c:numFmt formatCode="0.00" sourceLinked="1"/>
        <c:tickLblPos val="nextTo"/>
        <c:crossAx val="86654336"/>
        <c:crosses val="autoZero"/>
        <c:crossBetween val="midCat"/>
      </c:valAx>
    </c:plotArea>
    <c:legend>
      <c:legendPos val="r"/>
      <c:layout/>
    </c:legend>
    <c:plotVisOnly val="1"/>
  </c:chart>
  <c:spPr>
    <a:solidFill>
      <a:prstClr val="white">
        <a:lumMod val="85000"/>
      </a:prstClr>
    </a:solidFill>
  </c:spPr>
  <c:txPr>
    <a:bodyPr/>
    <a:lstStyle/>
    <a:p>
      <a:pPr>
        <a:defRPr baseline="0">
          <a:solidFill>
            <a:schemeClr val="bg1"/>
          </a:solidFill>
        </a:defRPr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</cdr:x>
      <cdr:y>0.96484</cdr:y>
    </cdr:from>
    <cdr:to>
      <cdr:x>0.53</cdr:x>
      <cdr:y>0.97802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6900" y="3345181"/>
          <a:ext cx="1666875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0.23019</cdr:x>
      <cdr:y>0.71702</cdr:y>
    </cdr:from>
    <cdr:to>
      <cdr:x>0.39952</cdr:x>
      <cdr:y>0.78317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57351" y="2581275"/>
          <a:ext cx="12192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/>
            <a:t>средние</a:t>
          </a:r>
        </a:p>
      </cdr:txBody>
    </cdr:sp>
  </cdr:relSizeAnchor>
  <cdr:relSizeAnchor xmlns:cdr="http://schemas.openxmlformats.org/drawingml/2006/chartDrawing">
    <cdr:from>
      <cdr:x>0.40614</cdr:x>
      <cdr:y>0.0344</cdr:y>
    </cdr:from>
    <cdr:to>
      <cdr:x>0.40746</cdr:x>
      <cdr:y>0.85725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2924176" y="123826"/>
          <a:ext cx="9526" cy="296227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0.22082</cdr:x>
      <cdr:y>0.04255</cdr:y>
    </cdr:from>
    <cdr:to>
      <cdr:x>0.22104</cdr:x>
      <cdr:y>0.83895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5400000" flipH="1" flipV="1">
          <a:off x="1589882" y="153194"/>
          <a:ext cx="1589" cy="286702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0.44715</cdr:x>
      <cdr:y>0.71702</cdr:y>
    </cdr:from>
    <cdr:to>
      <cdr:x>0.71438</cdr:x>
      <cdr:y>0.80433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19451" y="2581275"/>
          <a:ext cx="19240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/>
            <a:t>кислые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0.23413</cdr:x>
      <cdr:y>0.04861</cdr:y>
    </cdr:from>
    <cdr:to>
      <cdr:x>0.23621</cdr:x>
      <cdr:y>0.74306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324762" y="952514"/>
          <a:ext cx="1680117" cy="1030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0.38958</cdr:x>
      <cdr:y>0.04167</cdr:y>
    </cdr:from>
    <cdr:to>
      <cdr:x>0.39167</cdr:x>
      <cdr:y>0.73611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16200000" flipV="1">
          <a:off x="1781175" y="114299"/>
          <a:ext cx="9526" cy="190500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0.25417</cdr:x>
      <cdr:y>0.60417</cdr:y>
    </cdr:from>
    <cdr:to>
      <cdr:x>0.40417</cdr:x>
      <cdr:y>0.69792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62050" y="1657350"/>
          <a:ext cx="685799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0.42083</cdr:x>
      <cdr:y>0.60764</cdr:y>
    </cdr:from>
    <cdr:to>
      <cdr:x>0.58542</cdr:x>
      <cdr:y>0.71528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24050" y="1666875"/>
          <a:ext cx="752475" cy="29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0.2463</cdr:x>
      <cdr:y>0.0489</cdr:y>
    </cdr:from>
    <cdr:to>
      <cdr:x>0.24664</cdr:x>
      <cdr:y>0.76765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337007" y="979155"/>
          <a:ext cx="1725215" cy="165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0.39774</cdr:x>
      <cdr:y>0.0489</cdr:y>
    </cdr:from>
    <cdr:to>
      <cdr:x>0.39809</cdr:x>
      <cdr:y>0.76418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5400000" flipH="1" flipV="1">
          <a:off x="1818481" y="134144"/>
          <a:ext cx="1588" cy="19621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0.16042</cdr:x>
      <cdr:y>0.69792</cdr:y>
    </cdr:from>
    <cdr:to>
      <cdr:x>0.30833</cdr:x>
      <cdr:y>0.79514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33425" y="1914525"/>
          <a:ext cx="6762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0.24167</cdr:x>
      <cdr:y>0.61111</cdr:y>
    </cdr:from>
    <cdr:to>
      <cdr:x>0.40833</cdr:x>
      <cdr:y>0.75694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176274" y="1466850"/>
          <a:ext cx="811180" cy="350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/>
            <a:t>средние</a:t>
          </a:r>
        </a:p>
      </cdr:txBody>
    </cdr:sp>
  </cdr:relSizeAnchor>
  <cdr:relSizeAnchor xmlns:cdr="http://schemas.openxmlformats.org/drawingml/2006/chartDrawing">
    <cdr:from>
      <cdr:x>0.40833</cdr:x>
      <cdr:y>0.61111</cdr:y>
    </cdr:from>
    <cdr:to>
      <cdr:x>0.69792</cdr:x>
      <cdr:y>0.75347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987454" y="1466851"/>
          <a:ext cx="1409515" cy="341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/>
            <a:t>кислые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0.24375</cdr:x>
      <cdr:y>0.596</cdr:y>
    </cdr:from>
    <cdr:to>
      <cdr:x>0.41138</cdr:x>
      <cdr:y>0.72222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61025" y="1419225"/>
          <a:ext cx="729675" cy="300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0.4125</cdr:x>
      <cdr:y>0.596</cdr:y>
    </cdr:from>
    <cdr:to>
      <cdr:x>0.58542</cdr:x>
      <cdr:y>0.72569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795582" y="1419225"/>
          <a:ext cx="752707" cy="308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  <cdr:relSizeAnchor xmlns:cdr="http://schemas.openxmlformats.org/drawingml/2006/chartDrawing">
    <cdr:from>
      <cdr:x>0.23449</cdr:x>
      <cdr:y>0.064</cdr:y>
    </cdr:from>
    <cdr:to>
      <cdr:x>0.23633</cdr:x>
      <cdr:y>0.708</cdr:y>
    </cdr:to>
    <cdr:sp macro="" textlink="">
      <cdr:nvSpPr>
        <cdr:cNvPr id="10" name="Прямая соединительная линия 9"/>
        <cdr:cNvSpPr/>
      </cdr:nvSpPr>
      <cdr:spPr>
        <a:xfrm xmlns:a="http://schemas.openxmlformats.org/drawingml/2006/main" rot="5400000" flipH="1" flipV="1">
          <a:off x="394743" y="914612"/>
          <a:ext cx="1533525" cy="910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0.38897</cdr:x>
      <cdr:y>0.05633</cdr:y>
    </cdr:from>
    <cdr:to>
      <cdr:x>0.38928</cdr:x>
      <cdr:y>0.69633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 rot="5400000" flipH="1" flipV="1">
          <a:off x="1157941" y="895384"/>
          <a:ext cx="1524000" cy="1519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0.24358</cdr:x>
      <cdr:y>0.04543</cdr:y>
    </cdr:from>
    <cdr:to>
      <cdr:x>0.24392</cdr:x>
      <cdr:y>0.7364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1113631" y="124619"/>
          <a:ext cx="1589" cy="189547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0.39728</cdr:x>
      <cdr:y>0.0489</cdr:y>
    </cdr:from>
    <cdr:to>
      <cdr:x>0.39763</cdr:x>
      <cdr:y>0.7364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5400000" flipH="1" flipV="1">
          <a:off x="1018057" y="1076247"/>
          <a:ext cx="1885950" cy="17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0.24375</cdr:x>
      <cdr:y>0.62153</cdr:y>
    </cdr:from>
    <cdr:to>
      <cdr:x>0.39792</cdr:x>
      <cdr:y>0.72222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14425" y="1704975"/>
          <a:ext cx="704850" cy="276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0.41458</cdr:x>
      <cdr:y>0.625</cdr:y>
    </cdr:from>
    <cdr:to>
      <cdr:x>0.61667</cdr:x>
      <cdr:y>0.70833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895475" y="1714500"/>
          <a:ext cx="92392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0.22529</cdr:x>
      <cdr:y>0.05246</cdr:y>
    </cdr:from>
    <cdr:to>
      <cdr:x>0.22563</cdr:x>
      <cdr:y>0.7469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183058" y="1068911"/>
          <a:ext cx="1858686" cy="1678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0.38316</cdr:x>
      <cdr:y>0.05237</cdr:y>
    </cdr:from>
    <cdr:to>
      <cdr:x>0.38351</cdr:x>
      <cdr:y>0.73987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1751806" y="143669"/>
          <a:ext cx="1588" cy="18859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0.23542</cdr:x>
      <cdr:y>0.59438</cdr:y>
    </cdr:from>
    <cdr:to>
      <cdr:x>0.40625</cdr:x>
      <cdr:y>0.73264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61551" y="1409700"/>
          <a:ext cx="842866" cy="327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0.41042</cdr:x>
      <cdr:y>0.59438</cdr:y>
    </cdr:from>
    <cdr:to>
      <cdr:x>0.63125</cdr:x>
      <cdr:y>0.72917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024992" y="1409700"/>
          <a:ext cx="1089564" cy="319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0.39149</cdr:x>
      <cdr:y>0.04543</cdr:y>
    </cdr:from>
    <cdr:to>
      <cdr:x>0.39184</cdr:x>
      <cdr:y>0.73293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1789906" y="124619"/>
          <a:ext cx="1588" cy="18859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0.25</cdr:x>
      <cdr:y>0.60714</cdr:y>
    </cdr:from>
    <cdr:to>
      <cdr:x>0.41458</cdr:x>
      <cdr:y>0.72569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33488" y="1457325"/>
          <a:ext cx="812029" cy="284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0.41458</cdr:x>
      <cdr:y>0.61111</cdr:y>
    </cdr:from>
    <cdr:to>
      <cdr:x>0.61042</cdr:x>
      <cdr:y>0.73611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045517" y="1466850"/>
          <a:ext cx="966265" cy="3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  <cdr:relSizeAnchor xmlns:cdr="http://schemas.openxmlformats.org/drawingml/2006/chartDrawing">
    <cdr:from>
      <cdr:x>0.23564</cdr:x>
      <cdr:y>0.04861</cdr:y>
    </cdr:from>
    <cdr:to>
      <cdr:x>0.23877</cdr:x>
      <cdr:y>0.73958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rot="16200000" flipV="1">
          <a:off x="235764" y="1058345"/>
          <a:ext cx="1869143" cy="15443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0.22787</cdr:x>
      <cdr:y>0.05584</cdr:y>
    </cdr:from>
    <cdr:to>
      <cdr:x>0.22822</cdr:x>
      <cdr:y>0.74334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186541" y="1095289"/>
          <a:ext cx="1885950" cy="173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0.38524</cdr:x>
      <cdr:y>0.04543</cdr:y>
    </cdr:from>
    <cdr:to>
      <cdr:x>0.38559</cdr:x>
      <cdr:y>0.73293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1761331" y="124619"/>
          <a:ext cx="1588" cy="18859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0.23125</cdr:x>
      <cdr:y>0.60311</cdr:y>
    </cdr:from>
    <cdr:to>
      <cdr:x>0.39167</cdr:x>
      <cdr:y>0.73264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140976" y="1476375"/>
          <a:ext cx="791504" cy="317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0.40208</cdr:x>
      <cdr:y>0.60311</cdr:y>
    </cdr:from>
    <cdr:to>
      <cdr:x>0.5625</cdr:x>
      <cdr:y>0.71875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83843" y="1476375"/>
          <a:ext cx="791504" cy="283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0.22771</cdr:x>
      <cdr:y>0.05237</cdr:y>
    </cdr:from>
    <cdr:to>
      <cdr:x>0.22805</cdr:x>
      <cdr:y>0.74335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5400000" flipH="1" flipV="1">
          <a:off x="180964" y="1090567"/>
          <a:ext cx="1895497" cy="1685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0.38333</cdr:x>
      <cdr:y>0.04861</cdr:y>
    </cdr:from>
    <cdr:to>
      <cdr:x>0.3875</cdr:x>
      <cdr:y>0.73611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rot="16200000" flipV="1">
          <a:off x="1752600" y="133349"/>
          <a:ext cx="19050" cy="188595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0.22917</cdr:x>
      <cdr:y>0.60784</cdr:y>
    </cdr:from>
    <cdr:to>
      <cdr:x>0.39792</cdr:x>
      <cdr:y>0.70139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35079" y="1476376"/>
          <a:ext cx="835819" cy="227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0.40625</cdr:x>
      <cdr:y>0.60784</cdr:y>
    </cdr:from>
    <cdr:to>
      <cdr:x>0.57292</cdr:x>
      <cdr:y>0.69097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12156" y="1476375"/>
          <a:ext cx="825517" cy="2019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0.23396</cdr:x>
      <cdr:y>0.03768</cdr:y>
    </cdr:from>
    <cdr:to>
      <cdr:x>0.2343</cdr:x>
      <cdr:y>0.74948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285063" y="966358"/>
          <a:ext cx="1749213" cy="1684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0.38941</cdr:x>
      <cdr:y>0.04196</cdr:y>
    </cdr:from>
    <cdr:to>
      <cdr:x>0.38976</cdr:x>
      <cdr:y>0.73987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5400000" flipH="1" flipV="1">
          <a:off x="823913" y="1071562"/>
          <a:ext cx="1914526" cy="1589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0.24583</cdr:x>
      <cdr:y>0.59921</cdr:y>
    </cdr:from>
    <cdr:to>
      <cdr:x>0.40833</cdr:x>
      <cdr:y>0.72917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17596" y="1438274"/>
          <a:ext cx="804862" cy="311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0.42083</cdr:x>
      <cdr:y>0.60317</cdr:y>
    </cdr:from>
    <cdr:to>
      <cdr:x>0.63542</cdr:x>
      <cdr:y>0.72917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84371" y="1447800"/>
          <a:ext cx="1062864" cy="302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0.23189</cdr:x>
      <cdr:y>0.04514</cdr:y>
    </cdr:from>
    <cdr:to>
      <cdr:x>0.23398</cdr:x>
      <cdr:y>0.73958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330206" y="925394"/>
          <a:ext cx="1647020" cy="1035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0.38941</cdr:x>
      <cdr:y>0.0489</cdr:y>
    </cdr:from>
    <cdr:to>
      <cdr:x>0.38976</cdr:x>
      <cdr:y>0.73987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 flipH="1" flipV="1">
          <a:off x="1780381" y="134144"/>
          <a:ext cx="1589" cy="189547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0.24792</cdr:x>
      <cdr:y>0.59036</cdr:y>
    </cdr:from>
    <cdr:to>
      <cdr:x>0.40833</cdr:x>
      <cdr:y>0.72569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27948" y="1400175"/>
          <a:ext cx="794510" cy="320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средние</a:t>
          </a:r>
        </a:p>
      </cdr:txBody>
    </cdr:sp>
  </cdr:relSizeAnchor>
  <cdr:relSizeAnchor xmlns:cdr="http://schemas.openxmlformats.org/drawingml/2006/chartDrawing">
    <cdr:from>
      <cdr:x>0.41875</cdr:x>
      <cdr:y>0.59036</cdr:y>
    </cdr:from>
    <cdr:to>
      <cdr:x>0.59792</cdr:x>
      <cdr:y>0.73264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074069" y="1400175"/>
          <a:ext cx="887429" cy="337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/>
            <a:t>кислые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диплом\foto\S7304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5720" y="0"/>
            <a:ext cx="84296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Южно-Уральский государственный университет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Филиал в г.Миассе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Геологический факультет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chemeClr val="bg1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Дипломная работа</a:t>
            </a: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«Петрографические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особенности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гранитоидов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Восточно-Уральского поднятия (на примере Борисовского и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массивов)»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</a:t>
            </a:r>
          </a:p>
          <a:p>
            <a:pPr marL="0" marR="0" lvl="0" indent="539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Студент: Кузнецов Антон Андреевич</a:t>
            </a:r>
            <a:r>
              <a:rPr lang="ru-RU" sz="32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539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к. г.-м. н.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Кабанова Л. 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indent="539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Рецензент:  </a:t>
            </a: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к. г.-м. н.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Анкушева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Н.Н.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Миасс, 2012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285728"/>
            <a:ext cx="3572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Аплитовидные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785794"/>
          <a:ext cx="8643998" cy="3857652"/>
        </p:xfrm>
        <a:graphic>
          <a:graphicData uri="http://schemas.openxmlformats.org/drawingml/2006/table">
            <a:tbl>
              <a:tblPr/>
              <a:tblGrid>
                <a:gridCol w="4321999"/>
                <a:gridCol w="4321999"/>
              </a:tblGrid>
              <a:tr h="32147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71" marR="67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71" marR="67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94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Рис.7. Биотитовый гранит: А- чешуйки и пластинки биотита (фото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1077, проходящий свет); Б- биотит и сфен в нижней части шлифа (фото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2509-41, проходящий свет).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971" marR="67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915" name="Рисунок 8" descr="10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1"/>
            <a:ext cx="4000528" cy="3003675"/>
          </a:xfrm>
          <a:prstGeom prst="rect">
            <a:avLst/>
          </a:prstGeom>
          <a:noFill/>
        </p:spPr>
      </p:pic>
      <p:pic>
        <p:nvPicPr>
          <p:cNvPr id="38914" name="Рисунок 9" descr="2509-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2"/>
            <a:ext cx="3996161" cy="3000396"/>
          </a:xfrm>
          <a:prstGeom prst="rect">
            <a:avLst/>
          </a:prstGeom>
          <a:noFill/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929586" y="1214422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571868" y="1214422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1,2мм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348" y="4857760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(25-30%), </a:t>
            </a:r>
          </a:p>
          <a:p>
            <a:r>
              <a:rPr lang="ru-RU" dirty="0" smtClean="0"/>
              <a:t>КПШ (30-35%) кварц(30%), </a:t>
            </a:r>
            <a:r>
              <a:rPr lang="ru-RU" dirty="0" err="1" smtClean="0"/>
              <a:t>биотит+амфибол</a:t>
            </a:r>
            <a:r>
              <a:rPr lang="ru-RU" dirty="0" smtClean="0"/>
              <a:t> (8%), </a:t>
            </a:r>
          </a:p>
          <a:p>
            <a:r>
              <a:rPr lang="ru-RU" dirty="0" smtClean="0"/>
              <a:t>акцессорные (3%). </a:t>
            </a:r>
          </a:p>
          <a:p>
            <a:r>
              <a:rPr lang="ru-RU" dirty="0" smtClean="0"/>
              <a:t>Вторичные: хлорит, эпидот.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71440" y="0"/>
            <a:ext cx="85725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Петрографические особенности и минеральный состав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гранитоидов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массива.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857232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биотит-мусковитовые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1357298"/>
          <a:ext cx="6500858" cy="5429289"/>
        </p:xfrm>
        <a:graphic>
          <a:graphicData uri="http://schemas.openxmlformats.org/drawingml/2006/table">
            <a:tbl>
              <a:tblPr/>
              <a:tblGrid>
                <a:gridCol w="3250100"/>
                <a:gridCol w="3250758"/>
              </a:tblGrid>
              <a:tr h="23153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6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Рис.8.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Двуполевошпатовый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гранит: А-фото обнажения №3; Б-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биотит-мусковитовый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 гранит (фото образца №3); В-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серицитизация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плагиоклаза (фото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 3070,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скрещенные николи); Г-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мирмикиты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кварца в плагиоклазе (фото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 3070,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скрещенные николи)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46" name="Рисунок 22" descr="S7304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914650" cy="2181225"/>
          </a:xfrm>
          <a:prstGeom prst="rect">
            <a:avLst/>
          </a:prstGeom>
          <a:noFill/>
        </p:spPr>
      </p:pic>
      <p:pic>
        <p:nvPicPr>
          <p:cNvPr id="39945" name="Рисунок 23" descr="IMG_62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428736"/>
            <a:ext cx="2905125" cy="2181225"/>
          </a:xfrm>
          <a:prstGeom prst="rect">
            <a:avLst/>
          </a:prstGeom>
          <a:noFill/>
        </p:spPr>
      </p:pic>
      <p:pic>
        <p:nvPicPr>
          <p:cNvPr id="39943" name="Рисунок 10" descr="3070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14752"/>
            <a:ext cx="2914650" cy="2181225"/>
          </a:xfrm>
          <a:prstGeom prst="rect">
            <a:avLst/>
          </a:prstGeom>
          <a:noFill/>
        </p:spPr>
      </p:pic>
      <p:pic>
        <p:nvPicPr>
          <p:cNvPr id="39942" name="Рисунок 11" descr="3070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14752"/>
            <a:ext cx="2905125" cy="2181225"/>
          </a:xfrm>
          <a:prstGeom prst="rect">
            <a:avLst/>
          </a:prstGeom>
          <a:noFill/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71736" y="3929066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857884" y="3929066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5140" y="1500174"/>
            <a:ext cx="2428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(30%), КПШ (45%) кварц(15%), </a:t>
            </a:r>
            <a:r>
              <a:rPr lang="ru-RU" dirty="0" err="1" smtClean="0"/>
              <a:t>мусковит+биотит</a:t>
            </a:r>
            <a:r>
              <a:rPr lang="ru-RU" dirty="0" smtClean="0"/>
              <a:t> (7%), акцессорные (3%):</a:t>
            </a:r>
          </a:p>
          <a:p>
            <a:r>
              <a:rPr lang="ru-RU" dirty="0" smtClean="0"/>
              <a:t>циркон, сфен, апатит.</a:t>
            </a:r>
          </a:p>
          <a:p>
            <a:r>
              <a:rPr lang="ru-RU" dirty="0" smtClean="0"/>
              <a:t>Вторичные- серицит.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68" y="214290"/>
            <a:ext cx="2237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Гранодиориты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714356"/>
          <a:ext cx="8501122" cy="3643338"/>
        </p:xfrm>
        <a:graphic>
          <a:graphicData uri="http://schemas.openxmlformats.org/drawingml/2006/table">
            <a:tbl>
              <a:tblPr/>
              <a:tblGrid>
                <a:gridCol w="4214842"/>
                <a:gridCol w="4286280"/>
              </a:tblGrid>
              <a:tr h="32147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Рис.9.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Гранодиорит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: А, Б-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мирмикиты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кварца в плагиоклазе (фото шл.627,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630,  скрещенные николи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63" name="Рисунок 12" descr="6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3929090" cy="2943576"/>
          </a:xfrm>
          <a:prstGeom prst="rect">
            <a:avLst/>
          </a:prstGeom>
          <a:noFill/>
        </p:spPr>
      </p:pic>
      <p:pic>
        <p:nvPicPr>
          <p:cNvPr id="40961" name="Рисунок 13" descr="6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3929090" cy="2943576"/>
          </a:xfrm>
          <a:prstGeom prst="rect">
            <a:avLst/>
          </a:prstGeom>
          <a:noFill/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643306" y="1071546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858148" y="1071546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786" y="4572008"/>
            <a:ext cx="4357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(45%), </a:t>
            </a:r>
          </a:p>
          <a:p>
            <a:r>
              <a:rPr lang="ru-RU" dirty="0" smtClean="0"/>
              <a:t>микроклин (30%), </a:t>
            </a:r>
          </a:p>
          <a:p>
            <a:r>
              <a:rPr lang="ru-RU" dirty="0" smtClean="0"/>
              <a:t>кварц (20%), </a:t>
            </a:r>
          </a:p>
          <a:p>
            <a:r>
              <a:rPr lang="ru-RU" dirty="0" smtClean="0"/>
              <a:t>биотит (5 %),</a:t>
            </a:r>
          </a:p>
          <a:p>
            <a:r>
              <a:rPr lang="ru-RU" dirty="0" smtClean="0"/>
              <a:t>акцессорные: циркон, сфен, апатит.</a:t>
            </a:r>
          </a:p>
          <a:p>
            <a:r>
              <a:rPr lang="ru-RU" dirty="0" smtClean="0"/>
              <a:t>Вторичные: серицит, эпидот, хлорит.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1407" y="857232"/>
          <a:ext cx="8858311" cy="4286280"/>
        </p:xfrm>
        <a:graphic>
          <a:graphicData uri="http://schemas.openxmlformats.org/drawingml/2006/table">
            <a:tbl>
              <a:tblPr/>
              <a:tblGrid>
                <a:gridCol w="4429155"/>
                <a:gridCol w="4429156"/>
              </a:tblGrid>
              <a:tr h="3432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89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Рис.10.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Гранодиорит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: А-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серицитизация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плагиоклаза (шлиф №672, скрещенные николи); Б-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серицитизация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эпидотизация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плагиоклаза (шлиф №673, скрещенные николи)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988" name="Рисунок 14" descr="6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928670"/>
            <a:ext cx="4143404" cy="3104134"/>
          </a:xfrm>
          <a:prstGeom prst="rect">
            <a:avLst/>
          </a:prstGeom>
          <a:noFill/>
        </p:spPr>
      </p:pic>
      <p:pic>
        <p:nvPicPr>
          <p:cNvPr id="41986" name="Рисунок 15" descr="6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124207" cy="3089752"/>
          </a:xfrm>
          <a:prstGeom prst="rect">
            <a:avLst/>
          </a:prstGeom>
          <a:noFill/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571868" y="128586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8001024" y="128586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5072074"/>
            <a:ext cx="83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(55%),</a:t>
            </a:r>
          </a:p>
          <a:p>
            <a:r>
              <a:rPr lang="ru-RU" dirty="0" smtClean="0"/>
              <a:t>ортоклаз (15%), </a:t>
            </a:r>
          </a:p>
          <a:p>
            <a:r>
              <a:rPr lang="ru-RU" dirty="0" smtClean="0"/>
              <a:t>кварца (25%), </a:t>
            </a:r>
          </a:p>
          <a:p>
            <a:r>
              <a:rPr lang="ru-RU" dirty="0" err="1" smtClean="0"/>
              <a:t>биотита+мусковита</a:t>
            </a:r>
            <a:r>
              <a:rPr lang="ru-RU" dirty="0" smtClean="0"/>
              <a:t> (10%) </a:t>
            </a:r>
          </a:p>
          <a:p>
            <a:r>
              <a:rPr lang="ru-RU" dirty="0" smtClean="0"/>
              <a:t>Из вторичных минералов присутствую: серицит, эпидот, хлорит. </a:t>
            </a:r>
          </a:p>
          <a:p>
            <a:r>
              <a:rPr lang="ru-RU" dirty="0" smtClean="0"/>
              <a:t>Из акцессорных присутствует апатит, циркон, сфен.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142852"/>
            <a:ext cx="4245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Грейзенизированые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06" y="785794"/>
          <a:ext cx="8858312" cy="4143404"/>
        </p:xfrm>
        <a:graphic>
          <a:graphicData uri="http://schemas.openxmlformats.org/drawingml/2006/table">
            <a:tbl>
              <a:tblPr/>
              <a:tblGrid>
                <a:gridCol w="4429156"/>
                <a:gridCol w="4429156"/>
              </a:tblGrid>
              <a:tr h="3357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Рис.11.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Грейзенизированый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гранит: А-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серицитизация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плагиоклаза (шлиф №670, скрещенные николи); Б-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серицитизация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плагиоклаза (шлиф №1532, скрещенные николи).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3011" name="Рисунок 17" descr="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186393" cy="3143272"/>
          </a:xfrm>
          <a:prstGeom prst="rect">
            <a:avLst/>
          </a:prstGeom>
          <a:noFill/>
        </p:spPr>
      </p:pic>
      <p:pic>
        <p:nvPicPr>
          <p:cNvPr id="43010" name="Рисунок 16" descr="15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32"/>
            <a:ext cx="4214842" cy="3164632"/>
          </a:xfrm>
          <a:prstGeom prst="rect">
            <a:avLst/>
          </a:prstGeom>
          <a:noFill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571868" y="1214422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8001024" y="1214423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662" y="5143512"/>
            <a:ext cx="46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Серицит (55%), </a:t>
            </a:r>
          </a:p>
          <a:p>
            <a:r>
              <a:rPr lang="ru-RU" dirty="0" smtClean="0"/>
              <a:t>кварц (45%).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57158" y="571480"/>
            <a:ext cx="821537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Проведенное изучение петрографических особенностей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гранитоидов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 массивов позволило в процессе их сопоставления сделать следующие выводы.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Борисовском массиве преобладают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лейкократовые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граниты,  часто встречаются порфировидные разности. В виде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дайковых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тел и небольших участков отмечаются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аплитовидные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массива наряду с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лейкократовыми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гранитами большим распространением пользуются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гранодиориты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встречаются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грейзенизированые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8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2357430"/>
          <a:ext cx="7411411" cy="4286282"/>
        </p:xfrm>
        <a:graphic>
          <a:graphicData uri="http://schemas.openxmlformats.org/drawingml/2006/table">
            <a:tbl>
              <a:tblPr/>
              <a:tblGrid>
                <a:gridCol w="696757"/>
                <a:gridCol w="531135"/>
                <a:gridCol w="531135"/>
                <a:gridCol w="545004"/>
                <a:gridCol w="552347"/>
                <a:gridCol w="531135"/>
                <a:gridCol w="531135"/>
                <a:gridCol w="531135"/>
                <a:gridCol w="531135"/>
                <a:gridCol w="531135"/>
                <a:gridCol w="531135"/>
                <a:gridCol w="514817"/>
                <a:gridCol w="853406"/>
              </a:tblGrid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SiO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TiO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FeO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CaO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MgO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MnO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r>
                        <a:rPr lang="ru-RU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O+K</a:t>
                      </a:r>
                      <a:r>
                        <a:rPr lang="en-US" sz="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Пластовский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массив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15,90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4,31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3,64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0,192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5,68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70,56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15,05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1,84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0,101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7,95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72,90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16,78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0,048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73,06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15,24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70,92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15,68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2,83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0,103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3069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76,04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13,47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4,75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0,34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0,024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Борисовский массив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1579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70,44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4,63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8,43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2509-60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70,54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0,58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1,04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2,25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0,064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7,57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71,58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1,34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2,59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4,46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3,80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0,075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8,26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73,32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15,23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3,60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0,061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1582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71,72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14,66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3,60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0,076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8,60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71472" y="0"/>
            <a:ext cx="814393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Петрохимические особенности пород Борисовского 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массивов.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Изученные разновидности пород из Борисовского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массивов,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проанализированы в лаборатории ОАО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Челябинскгеосъемка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Данные силикатного анализа приведены в табл.№1.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Таблица №1. Данные проб силикатных анализов.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14282" y="0"/>
            <a:ext cx="835824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Определенный химический состав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гранитоидов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характеризуется содержанием кремнезема в пределах 70-77% и суммой щелочей от 5 до 9%, что позволяет отнести эти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к кислым плутоническим породам нормального и умеренно-щелочного геохимического ряда. При этом, породы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массива-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гранодиориты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биотит-амфиболовые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 относятся к нормальному ряду, 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 к умеренно-щелочному ряду, а все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гранитоиды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Борисовского массива относятся к умеренно-щелочному ряду, причем наиболее высокое содержание суммы щелочей характерно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гранитов (рис.12).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57158" y="2643182"/>
          <a:ext cx="7715304" cy="35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628652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Рис.12. Вариационная диаграмма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SiO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kumimoji="0" lang="ru-RU" b="0" i="0" u="none" strike="noStrike" cap="none" normalizeH="0" baseline="-300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71744"/>
            <a:ext cx="4357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Рис.13.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err="1" smtClean="0">
                <a:solidFill>
                  <a:schemeClr val="bg1"/>
                </a:solidFill>
              </a:rPr>
              <a:t>TiO</a:t>
            </a:r>
            <a:r>
              <a:rPr lang="ru-RU" sz="1600" baseline="-25000" dirty="0" smtClean="0">
                <a:solidFill>
                  <a:schemeClr val="bg1"/>
                </a:solidFill>
              </a:rPr>
              <a:t>2.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5082"/>
            <a:ext cx="414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Рис.14.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smtClean="0">
                <a:solidFill>
                  <a:schemeClr val="bg1"/>
                </a:solidFill>
              </a:rPr>
              <a:t>Al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3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0"/>
          <a:ext cx="493395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72066" y="0"/>
            <a:ext cx="40719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Вариационные диаграммы позволяют с уверенностью утверждать, что по ряду компонентов породы вполне сопоставимы, т.е. они сформировались в один этап становления массивов и  последовательность образования фаз шла одновременно.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По содержанию титана все породы попадают в одно поле (рис.13), но породы с высоким содержанием сфена оказываются с повышенным содержанием </a:t>
            </a:r>
            <a:r>
              <a:rPr lang="en-US" sz="1600" dirty="0" err="1" smtClean="0">
                <a:solidFill>
                  <a:schemeClr val="bg1"/>
                </a:solidFill>
              </a:rPr>
              <a:t>TiO</a:t>
            </a:r>
            <a:r>
              <a:rPr lang="ru-RU" sz="1600" baseline="-25000" dirty="0" smtClean="0">
                <a:solidFill>
                  <a:schemeClr val="bg1"/>
                </a:solidFill>
              </a:rPr>
              <a:t>2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TiO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-0,6%), в то время как среднее содержание </a:t>
            </a:r>
            <a:r>
              <a:rPr lang="en-US" sz="1600" dirty="0" err="1" smtClean="0">
                <a:solidFill>
                  <a:schemeClr val="bg1"/>
                </a:solidFill>
              </a:rPr>
              <a:t>TiO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 колеблется в пределах от 0,1 до 0,4%.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4" y="3643314"/>
            <a:ext cx="33575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По содержанию глинозема </a:t>
            </a:r>
            <a:r>
              <a:rPr lang="ru-RU" sz="1600" dirty="0" err="1" smtClean="0">
                <a:solidFill>
                  <a:schemeClr val="bg1"/>
                </a:solidFill>
              </a:rPr>
              <a:t>гранитоиды</a:t>
            </a:r>
            <a:r>
              <a:rPr lang="ru-RU" sz="1600" dirty="0" smtClean="0">
                <a:solidFill>
                  <a:schemeClr val="bg1"/>
                </a:solidFill>
              </a:rPr>
              <a:t> относятся к глиноземистым и высоко- глиноземистым разностям и попадают в единое поле с содержанием </a:t>
            </a:r>
            <a:r>
              <a:rPr lang="en-US" sz="1600" dirty="0" smtClean="0">
                <a:solidFill>
                  <a:schemeClr val="bg1"/>
                </a:solidFill>
              </a:rPr>
              <a:t>Al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3</a:t>
            </a:r>
            <a:r>
              <a:rPr lang="ru-RU" sz="1600" dirty="0" smtClean="0">
                <a:solidFill>
                  <a:schemeClr val="bg1"/>
                </a:solidFill>
              </a:rPr>
              <a:t> от 13,7 до17% (рис.14).</a:t>
            </a:r>
          </a:p>
          <a:p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3786190"/>
          <a:ext cx="4933950" cy="239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8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4933950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428868"/>
            <a:ext cx="485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Рис.15.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err="1" smtClean="0">
                <a:solidFill>
                  <a:schemeClr val="bg1"/>
                </a:solidFill>
              </a:rPr>
              <a:t>FeO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3504" y="0"/>
            <a:ext cx="3643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Степень изменения пород, в частности </a:t>
            </a:r>
            <a:r>
              <a:rPr lang="ru-RU" dirty="0" err="1" smtClean="0">
                <a:solidFill>
                  <a:schemeClr val="bg1"/>
                </a:solidFill>
              </a:rPr>
              <a:t>хлоритизация</a:t>
            </a:r>
            <a:r>
              <a:rPr lang="ru-RU" dirty="0" smtClean="0">
                <a:solidFill>
                  <a:schemeClr val="bg1"/>
                </a:solidFill>
              </a:rPr>
              <a:t> биотита в </a:t>
            </a:r>
            <a:r>
              <a:rPr lang="ru-RU" dirty="0" err="1" smtClean="0">
                <a:solidFill>
                  <a:schemeClr val="bg1"/>
                </a:solidFill>
              </a:rPr>
              <a:t>гранодиоритах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Пластовского</a:t>
            </a:r>
            <a:r>
              <a:rPr lang="ru-RU" dirty="0" smtClean="0">
                <a:solidFill>
                  <a:schemeClr val="bg1"/>
                </a:solidFill>
              </a:rPr>
              <a:t> массива и в </a:t>
            </a:r>
            <a:r>
              <a:rPr lang="ru-RU" dirty="0" err="1" smtClean="0">
                <a:solidFill>
                  <a:schemeClr val="bg1"/>
                </a:solidFill>
              </a:rPr>
              <a:t>биотит-амфиболовых</a:t>
            </a:r>
            <a:r>
              <a:rPr lang="ru-RU" dirty="0" smtClean="0">
                <a:solidFill>
                  <a:schemeClr val="bg1"/>
                </a:solidFill>
              </a:rPr>
              <a:t> гранитах Борисовского массива отражается на </a:t>
            </a:r>
            <a:r>
              <a:rPr lang="ru-RU" dirty="0" err="1" smtClean="0">
                <a:solidFill>
                  <a:schemeClr val="bg1"/>
                </a:solidFill>
              </a:rPr>
              <a:t>вариционных</a:t>
            </a:r>
            <a:r>
              <a:rPr lang="ru-RU" dirty="0" smtClean="0">
                <a:solidFill>
                  <a:schemeClr val="bg1"/>
                </a:solidFill>
              </a:rPr>
              <a:t> диаграммах (</a:t>
            </a:r>
            <a:r>
              <a:rPr lang="en-US" dirty="0" err="1" smtClean="0">
                <a:solidFill>
                  <a:schemeClr val="bg1"/>
                </a:solidFill>
              </a:rPr>
              <a:t>SiO</a:t>
            </a:r>
            <a:r>
              <a:rPr lang="ru-RU" baseline="-25000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err="1" smtClean="0">
                <a:solidFill>
                  <a:schemeClr val="bg1"/>
                </a:solidFill>
              </a:rPr>
              <a:t>FeO</a:t>
            </a:r>
            <a:r>
              <a:rPr lang="ru-RU" dirty="0" smtClean="0">
                <a:solidFill>
                  <a:schemeClr val="bg1"/>
                </a:solidFill>
              </a:rPr>
              <a:t> и </a:t>
            </a:r>
            <a:r>
              <a:rPr lang="en-US" dirty="0" err="1" smtClean="0">
                <a:solidFill>
                  <a:schemeClr val="bg1"/>
                </a:solidFill>
              </a:rPr>
              <a:t>SiO</a:t>
            </a:r>
            <a:r>
              <a:rPr lang="ru-RU" baseline="-25000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Fe</a:t>
            </a:r>
            <a:r>
              <a:rPr lang="ru-RU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ru-RU" baseline="-25000" dirty="0" smtClean="0">
                <a:solidFill>
                  <a:schemeClr val="bg1"/>
                </a:solidFill>
              </a:rPr>
              <a:t>3</a:t>
            </a:r>
            <a:r>
              <a:rPr lang="ru-RU" dirty="0" smtClean="0">
                <a:solidFill>
                  <a:schemeClr val="bg1"/>
                </a:solidFill>
              </a:rPr>
              <a:t>), свидетельствуя о разной степени </a:t>
            </a:r>
            <a:r>
              <a:rPr lang="ru-RU" dirty="0" err="1" smtClean="0">
                <a:solidFill>
                  <a:schemeClr val="bg1"/>
                </a:solidFill>
              </a:rPr>
              <a:t>окисленности</a:t>
            </a:r>
            <a:r>
              <a:rPr lang="ru-RU" dirty="0" smtClean="0">
                <a:solidFill>
                  <a:schemeClr val="bg1"/>
                </a:solidFill>
              </a:rPr>
              <a:t> пород (рис.15, рис.16).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3714752"/>
          <a:ext cx="493395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072207"/>
            <a:ext cx="44291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Рис.16.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smtClean="0">
                <a:solidFill>
                  <a:schemeClr val="bg1"/>
                </a:solidFill>
              </a:rPr>
              <a:t>Fe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3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</a:tabLst>
            </a:pPr>
            <a:r>
              <a:rPr kumimoji="0" lang="ru-RU" sz="2800" b="0" i="1" u="sng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данной работы: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изучение состава и строения пород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Борисовского гранитных массивов по минералого-петрографическим особенностям.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Задачи: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2865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Диагностика минералов в породах и определение их количественно-минералогического состава в каждом массиве.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2865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Петрографическая характеристика и выявление текстурно-структурных особенностей пород массивов.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2865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Выяснение петрохимических и технологических особенностей пород массивов.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9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0"/>
          <a:ext cx="493395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500307"/>
            <a:ext cx="49291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Рис.17.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err="1" smtClean="0">
                <a:solidFill>
                  <a:schemeClr val="bg1"/>
                </a:solidFill>
              </a:rPr>
              <a:t>CaO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5429256" y="214290"/>
            <a:ext cx="35004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содержанию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породы обоих массивов практически не различаются, за исключением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грейзенизированых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гранитов, в которых содержание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резко возрастает, достигая 2,4%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MgO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4,4%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(рис.17, рис.18).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3500438"/>
          <a:ext cx="4953000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072206"/>
            <a:ext cx="4714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Рис.18.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err="1" smtClean="0">
                <a:solidFill>
                  <a:schemeClr val="bg1"/>
                </a:solidFill>
              </a:rPr>
              <a:t>MgO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8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2050" y="714356"/>
            <a:ext cx="4071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 щелочности породы относятся к </a:t>
            </a:r>
            <a:r>
              <a:rPr lang="en-US" dirty="0" smtClean="0">
                <a:solidFill>
                  <a:schemeClr val="bg1"/>
                </a:solidFill>
              </a:rPr>
              <a:t>K </a:t>
            </a: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Na</a:t>
            </a:r>
            <a:r>
              <a:rPr lang="ru-RU" dirty="0" smtClean="0">
                <a:solidFill>
                  <a:schemeClr val="bg1"/>
                </a:solidFill>
              </a:rPr>
              <a:t> сериям. Для пород </a:t>
            </a:r>
            <a:r>
              <a:rPr lang="ru-RU" dirty="0" err="1" smtClean="0">
                <a:solidFill>
                  <a:schemeClr val="bg1"/>
                </a:solidFill>
              </a:rPr>
              <a:t>Пластовского</a:t>
            </a:r>
            <a:r>
              <a:rPr lang="ru-RU" dirty="0" smtClean="0">
                <a:solidFill>
                  <a:schemeClr val="bg1"/>
                </a:solidFill>
              </a:rPr>
              <a:t> массива характерен нормальный и умерено-щелочной ряд </a:t>
            </a:r>
            <a:r>
              <a:rPr lang="en-US" dirty="0" smtClean="0">
                <a:solidFill>
                  <a:schemeClr val="bg1"/>
                </a:solidFill>
              </a:rPr>
              <a:t>K </a:t>
            </a:r>
            <a:r>
              <a:rPr lang="ru-RU" dirty="0" smtClean="0">
                <a:solidFill>
                  <a:schemeClr val="bg1"/>
                </a:solidFill>
              </a:rPr>
              <a:t>и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Na</a:t>
            </a:r>
            <a:r>
              <a:rPr lang="ru-RU" dirty="0" smtClean="0">
                <a:solidFill>
                  <a:schemeClr val="bg1"/>
                </a:solidFill>
              </a:rPr>
              <a:t>, а для пород Борисовского массива отмечается преобладание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ru-RU" dirty="0" smtClean="0">
                <a:solidFill>
                  <a:schemeClr val="bg1"/>
                </a:solidFill>
              </a:rPr>
              <a:t> над </a:t>
            </a:r>
            <a:r>
              <a:rPr lang="en-US" dirty="0" smtClean="0">
                <a:solidFill>
                  <a:schemeClr val="bg1"/>
                </a:solidFill>
              </a:rPr>
              <a:t>Na</a:t>
            </a:r>
            <a:r>
              <a:rPr lang="ru-RU" dirty="0" smtClean="0">
                <a:solidFill>
                  <a:schemeClr val="bg1"/>
                </a:solidFill>
              </a:rPr>
              <a:t> и все породы относятся к умерено-щелочному ряду (рис.19, рис.20).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0"/>
          <a:ext cx="49530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500307"/>
            <a:ext cx="46434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Рис.19.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SiO</a:t>
            </a:r>
            <a:r>
              <a:rPr lang="ru-RU" sz="1600" baseline="-30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ru-RU" sz="1600" baseline="-30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3500438"/>
          <a:ext cx="4953000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143644"/>
            <a:ext cx="500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Рис.20.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smtClean="0">
                <a:solidFill>
                  <a:schemeClr val="bg1"/>
                </a:solidFill>
              </a:rPr>
              <a:t>Na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9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0"/>
          <a:ext cx="4953000" cy="241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500306"/>
            <a:ext cx="500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Рис.21.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err="1" smtClean="0">
                <a:solidFill>
                  <a:schemeClr val="bg1"/>
                </a:solidFill>
              </a:rPr>
              <a:t>MnO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4942" y="0"/>
            <a:ext cx="39290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Содержание </a:t>
            </a:r>
            <a:r>
              <a:rPr lang="en-US" sz="1600" dirty="0" err="1" smtClean="0">
                <a:solidFill>
                  <a:schemeClr val="bg1"/>
                </a:solidFill>
              </a:rPr>
              <a:t>MnO</a:t>
            </a:r>
            <a:r>
              <a:rPr lang="ru-RU" sz="1600" dirty="0" smtClean="0">
                <a:solidFill>
                  <a:schemeClr val="bg1"/>
                </a:solidFill>
              </a:rPr>
              <a:t> во всех гранитоидных породах является типичным для гранитов, за исключением одной пробы </a:t>
            </a:r>
            <a:r>
              <a:rPr lang="ru-RU" sz="1600" dirty="0" err="1" smtClean="0">
                <a:solidFill>
                  <a:schemeClr val="bg1"/>
                </a:solidFill>
              </a:rPr>
              <a:t>двуполевошпатового</a:t>
            </a:r>
            <a:r>
              <a:rPr lang="ru-RU" sz="1600" dirty="0" smtClean="0">
                <a:solidFill>
                  <a:schemeClr val="bg1"/>
                </a:solidFill>
              </a:rPr>
              <a:t> гранита Борисовского массива, в котором содержание </a:t>
            </a:r>
            <a:r>
              <a:rPr lang="en-US" sz="1600" dirty="0" err="1" smtClean="0">
                <a:solidFill>
                  <a:schemeClr val="bg1"/>
                </a:solidFill>
              </a:rPr>
              <a:t>MnO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достигает 2,2% (рис.21).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86380" y="2928934"/>
            <a:ext cx="364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По содержанию </a:t>
            </a:r>
            <a:r>
              <a:rPr lang="en-US" sz="1600" dirty="0" smtClean="0">
                <a:solidFill>
                  <a:schemeClr val="bg1"/>
                </a:solidFill>
              </a:rPr>
              <a:t>P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5</a:t>
            </a:r>
            <a:r>
              <a:rPr lang="ru-RU" sz="1600" dirty="0" smtClean="0">
                <a:solidFill>
                  <a:schemeClr val="bg1"/>
                </a:solidFill>
              </a:rPr>
              <a:t> породы обоих массивов попадают в единое поле. Это объясняется достаточно высоким содержанием апатита во всех породах (от 0,2 до 0,4%), а содержание </a:t>
            </a:r>
            <a:r>
              <a:rPr lang="en-US" sz="1600" dirty="0" smtClean="0">
                <a:solidFill>
                  <a:schemeClr val="bg1"/>
                </a:solidFill>
              </a:rPr>
              <a:t>P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5  </a:t>
            </a:r>
            <a:r>
              <a:rPr lang="ru-RU" sz="1600" dirty="0" smtClean="0">
                <a:solidFill>
                  <a:schemeClr val="bg1"/>
                </a:solidFill>
              </a:rPr>
              <a:t>варьирует в пределах от 0, 025 до 0,19%. Последние данные отмечены для </a:t>
            </a:r>
            <a:r>
              <a:rPr lang="ru-RU" sz="1600" dirty="0" err="1" smtClean="0">
                <a:solidFill>
                  <a:schemeClr val="bg1"/>
                </a:solidFill>
              </a:rPr>
              <a:t>грейзенизированого</a:t>
            </a:r>
            <a:r>
              <a:rPr lang="ru-RU" sz="1600" dirty="0" smtClean="0">
                <a:solidFill>
                  <a:schemeClr val="bg1"/>
                </a:solidFill>
              </a:rPr>
              <a:t> гранита </a:t>
            </a:r>
            <a:r>
              <a:rPr lang="ru-RU" sz="1600" dirty="0" err="1" smtClean="0">
                <a:solidFill>
                  <a:schemeClr val="bg1"/>
                </a:solidFill>
              </a:rPr>
              <a:t>Пластовского</a:t>
            </a:r>
            <a:r>
              <a:rPr lang="ru-RU" sz="1600" dirty="0" smtClean="0">
                <a:solidFill>
                  <a:schemeClr val="bg1"/>
                </a:solidFill>
              </a:rPr>
              <a:t> массива (рис.22).</a:t>
            </a: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2928934"/>
          <a:ext cx="4867275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5357827"/>
            <a:ext cx="4214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Рис.22. Вариационная диаграмма </a:t>
            </a:r>
            <a:r>
              <a:rPr lang="en-US" sz="1600" dirty="0" err="1" smtClean="0">
                <a:solidFill>
                  <a:schemeClr val="bg1"/>
                </a:solidFill>
              </a:rPr>
              <a:t>SiO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ru-RU" sz="1600" dirty="0" smtClean="0">
                <a:solidFill>
                  <a:schemeClr val="bg1"/>
                </a:solidFill>
              </a:rPr>
              <a:t>- </a:t>
            </a:r>
            <a:r>
              <a:rPr lang="en-US" sz="1600" dirty="0" smtClean="0">
                <a:solidFill>
                  <a:schemeClr val="bg1"/>
                </a:solidFill>
              </a:rPr>
              <a:t>P</a:t>
            </a:r>
            <a:r>
              <a:rPr lang="ru-RU" sz="1600" baseline="-25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O</a:t>
            </a:r>
            <a:r>
              <a:rPr lang="ru-RU" sz="1600" baseline="-25000" dirty="0" smtClean="0">
                <a:solidFill>
                  <a:schemeClr val="bg1"/>
                </a:solidFill>
              </a:rPr>
              <a:t>5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Таким образом, породообразующие окислы в проанализированных породах, являются характерными для гранитоидных пород. Некоторые отклонения в их составе свидетельствуют о вторичных преобразованиях и процессах наложенного метасоматоза.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9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4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Общие требования при оценке качества щебня.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физико-механическим свойствам и петрографическому составу щебня предъявляются требования к прочности, морозостойкости, содержанию пылевидных, глинистых, илистых частиц, засоряющих примесей, зерен пластинчатой и игловатой форм, зерен слабых пород, а также к его крупности. Щебень подразделяется на фракции:  5 (3)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10,  10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20,  20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40,  40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80 мм. По соглашению сторон может поставляться щебень в виде смеси этих фракций, но не  крупнее 80 мм. Кроме общих требований, при оценке качества щебня для конкретного назначения необходимо руководствоваться соответствующими стандартами и техническими условиями.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Основные требования по ГОСТ: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Предел прочности исходной горной породы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водонасыщенном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состоянии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для изверженных пород должен быть не менее 800 кгс/см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(по ГОСТ 22132-94-неменее 600 кгс/см</a:t>
            </a:r>
            <a:r>
              <a:rPr kumimoji="0" lang="ru-RU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Марка щебня по износу в полочном барабане (ГОСТ 8267-94) устанавливается в соответствии с табл.2.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                                                                          Таблица 2.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4414" y="4643446"/>
          <a:ext cx="6072230" cy="1928802"/>
        </p:xfrm>
        <a:graphic>
          <a:graphicData uri="http://schemas.openxmlformats.org/drawingml/2006/table">
            <a:tbl>
              <a:tblPr/>
              <a:tblGrid>
                <a:gridCol w="1882840"/>
                <a:gridCol w="4189390"/>
              </a:tblGrid>
              <a:tr h="642934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Марка щебня по износу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Потеря в массе, % по износу в полочном барабане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214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И-I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25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214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И-II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свыше 25 до 35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214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И-III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свыше 35 до 45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214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И-IV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свыше 45 до 60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>
                <a:lumMod val="85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зависимости от показателей механической прочности, получаемых при испытании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истираемость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барабане типа шаровой полочной мельницы (по ГОСТ 7392-90) щебень подразделяется на марки, указанные в табл. №3.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Таблица 3.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728" y="1357298"/>
          <a:ext cx="5715040" cy="1785949"/>
        </p:xfrm>
        <a:graphic>
          <a:graphicData uri="http://schemas.openxmlformats.org/drawingml/2006/table">
            <a:tbl>
              <a:tblPr/>
              <a:tblGrid>
                <a:gridCol w="1219122"/>
                <a:gridCol w="4495918"/>
              </a:tblGrid>
              <a:tr h="714379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Марка щебня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Истираемость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(потеря в массе при испытании) в % от первоначальной массы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И-15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15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И-30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30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И-40</a:t>
                      </a:r>
                      <a:endParaRPr lang="ru-RU" sz="1100" baseline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 38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prstClr val="white">
                        <a:lumMod val="85000"/>
                      </a:prst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214686"/>
            <a:ext cx="9001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Щебень не должен содержать зёрна слабых и </a:t>
            </a:r>
            <a:r>
              <a:rPr lang="ru-RU" dirty="0" err="1" smtClean="0">
                <a:solidFill>
                  <a:schemeClr val="bg1"/>
                </a:solidFill>
              </a:rPr>
              <a:t>выветрелых</a:t>
            </a:r>
            <a:r>
              <a:rPr lang="ru-RU" dirty="0" smtClean="0">
                <a:solidFill>
                  <a:schemeClr val="bg1"/>
                </a:solidFill>
              </a:rPr>
              <a:t> пород в количестве более 7%.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В зависимости от содержания зёрен пластинчатой (лещадной) и игловатых форм щебень подразделяется на 3 группы: кубовидную (лещадных и угловатых зёрен до 15%), улучшенную (до 25%), обычную (до 35%)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По морозостойкости щебень подразделяется на марки от «Мрз-15» до «Мрз-200» (для железнодорожного балласта в условиях Урала – не ниже «Мрз-25», для тяжёлого бетона – от «Мрз-50» до «Мрз-300», для железнодорожных шпал не ниже «Мрз-200»).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Содержание в щебне пылевых, глинистых и илистых частиц не должно превышать 1%, в том числе глины – не более 0,25%, для бутового камня содержание глины в комках не должно превышать 2% по массе.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Размер кусков бутового камня  должен быть не менее 150 и не более 500 мм (содержание кусков, не отвечающих этим требованиям не должном превышать 15%).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0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изучения и сопоставления пород двух массивов- Борисовского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исследование их петрохимического и минерального состава, структурно-текстурных особенностей позволили сделать следующие выводы: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Породы Борисовского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массивов сформировались в одно время и характеризуются одинаковым составом пород и структурно-текстурными особенностями.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  Породы Борисовского массива представлены: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биотитовыми,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лейкократовыми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гранитами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аплитовидными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гранитами, которые относятся к умерено-щелочному петрохимическому ряду.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  Породы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Пластовского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массива представлены: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двуполевошпатовыми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биотит-мусковитовыми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лейкократовыми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гранитами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гранодиоритами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которые относятся  умерено-щелочному петрохимическому ряду.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Грейзенизированые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 относятся к нормальному ряду.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  Изучение технологических свойств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гранитоидов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позволило рекомендовать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гранодиориты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биотит-амфиболовые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 использовать в качестве дорожно-строительного материала в виде щебня, порфировидные граниты в качестве облицовочного материала.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Лейкократовые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аплитовые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граниты без темноцветных минералов и с незначительным их содержанием можно рекомендовать в качестве кварцевого сырья.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357166"/>
            <a:ext cx="4548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Спасибо за внимание.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28728" y="2500306"/>
            <a:ext cx="671517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Выражею</a:t>
            </a:r>
            <a:r>
              <a:rPr lang="ru-RU" sz="2400" dirty="0" smtClean="0">
                <a:solidFill>
                  <a:schemeClr val="bg1"/>
                </a:solidFill>
              </a:rPr>
              <a:t> благодарность:</a:t>
            </a:r>
          </a:p>
          <a:p>
            <a:r>
              <a:rPr lang="ru-RU" sz="2000" dirty="0" smtClean="0"/>
              <a:t>Кабановой  Л. Я.</a:t>
            </a:r>
          </a:p>
          <a:p>
            <a:r>
              <a:rPr lang="ru-RU" sz="2000" dirty="0" smtClean="0"/>
              <a:t>Кузнецову Н. С. </a:t>
            </a:r>
          </a:p>
          <a:p>
            <a:r>
              <a:rPr lang="ru-RU" sz="2000" dirty="0" err="1" smtClean="0"/>
              <a:t>Пужакову</a:t>
            </a:r>
            <a:r>
              <a:rPr lang="ru-RU" sz="2000" dirty="0" smtClean="0"/>
              <a:t> Б. А.</a:t>
            </a:r>
          </a:p>
          <a:p>
            <a:r>
              <a:rPr lang="ru-RU" sz="2000" dirty="0" smtClean="0"/>
              <a:t>Кораблеву  Г.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35716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Методика исследования.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1000108"/>
            <a:ext cx="821537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Полевые исследования:</a:t>
            </a:r>
          </a:p>
          <a:p>
            <a:r>
              <a:rPr lang="ru-RU" sz="2000" b="1" dirty="0" smtClean="0"/>
              <a:t>Геологический маршрут.</a:t>
            </a:r>
            <a:endParaRPr lang="ru-RU" sz="2000" dirty="0" smtClean="0"/>
          </a:p>
          <a:p>
            <a:r>
              <a:rPr lang="ru-RU" sz="2000" b="1" dirty="0" smtClean="0"/>
              <a:t>Документация обнажений и горных выработок.</a:t>
            </a:r>
            <a:endParaRPr lang="ru-RU" sz="2000" dirty="0" smtClean="0"/>
          </a:p>
          <a:p>
            <a:r>
              <a:rPr lang="ru-RU" sz="2000" b="1" dirty="0" smtClean="0"/>
              <a:t>Шлиховое опробование.</a:t>
            </a:r>
            <a:endParaRPr lang="ru-RU" sz="2000" dirty="0" smtClean="0"/>
          </a:p>
          <a:p>
            <a:r>
              <a:rPr lang="ru-RU" sz="2000" b="1" dirty="0" smtClean="0"/>
              <a:t>Документация керна скважин.</a:t>
            </a:r>
            <a:endParaRPr lang="ru-RU" sz="2000" dirty="0" smtClean="0"/>
          </a:p>
          <a:p>
            <a:r>
              <a:rPr lang="ru-RU" sz="2000" b="1" dirty="0" smtClean="0"/>
              <a:t>Вертикальное электрическое зондирование (ВЭЗ).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Лабораторные исследования:</a:t>
            </a:r>
            <a:endParaRPr lang="ru-RU" sz="2000" dirty="0" smtClean="0"/>
          </a:p>
          <a:p>
            <a:r>
              <a:rPr lang="ru-RU" sz="2000" dirty="0" smtClean="0"/>
              <a:t>Макроскопическое описание пород  (МБС – 9).</a:t>
            </a:r>
          </a:p>
          <a:p>
            <a:r>
              <a:rPr lang="ru-RU" sz="2000" dirty="0" smtClean="0"/>
              <a:t>Микроскопическое описание пород (ПОЛАМ-312).</a:t>
            </a:r>
          </a:p>
          <a:p>
            <a:r>
              <a:rPr lang="ru-RU" sz="2000" dirty="0" smtClean="0"/>
              <a:t>Построения диаграмм, работа с  таблицами и фотографиями (</a:t>
            </a:r>
            <a:r>
              <a:rPr lang="en-US" sz="2000" dirty="0" smtClean="0"/>
              <a:t>MS Word</a:t>
            </a:r>
            <a:r>
              <a:rPr lang="ru-RU" sz="2000" dirty="0" smtClean="0"/>
              <a:t>, </a:t>
            </a:r>
            <a:r>
              <a:rPr lang="en-US" sz="2000" dirty="0" smtClean="0"/>
              <a:t>MS Excel</a:t>
            </a:r>
            <a:r>
              <a:rPr lang="ru-RU" sz="2000" dirty="0" smtClean="0"/>
              <a:t>, </a:t>
            </a:r>
            <a:r>
              <a:rPr lang="en-US" sz="2000" dirty="0" smtClean="0"/>
              <a:t>MS PowerPoint</a:t>
            </a:r>
            <a:r>
              <a:rPr lang="ru-RU" sz="2000" dirty="0" smtClean="0"/>
              <a:t>, </a:t>
            </a:r>
            <a:r>
              <a:rPr lang="en-US" sz="2000" dirty="0" err="1" smtClean="0"/>
              <a:t>CorelDRAW</a:t>
            </a:r>
            <a:r>
              <a:rPr lang="ru-RU" sz="2000" dirty="0" smtClean="0"/>
              <a:t>). 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диплом\Безымянны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5778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57356" y="6072206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Рис.1. Обзорная карта района прохождения практики.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5786454"/>
            <a:ext cx="4786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Рис.2. Предварительная геологическая карта.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4857752" y="0"/>
          <a:ext cx="3746014" cy="5786454"/>
        </p:xfrm>
        <a:graphic>
          <a:graphicData uri="http://schemas.openxmlformats.org/presentationml/2006/ole">
            <p:oleObj spid="_x0000_s17410" name="CorelDRAW" r:id="rId4" imgW="5284470" imgH="8165211" progId="CorelDRAW.Graphic.1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57752" y="578645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Рис. 3. Схема расположения массивов на территории листа N-41-XIII.</a:t>
            </a:r>
            <a:endParaRPr lang="ru-RU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500042"/>
            <a:ext cx="8072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Борисовский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массив- варшавский комплекс-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C1v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Вмещающие породы: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плагиогнейсы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плагиосланцы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Породы массива: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биотитовые граниты,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лейкократовые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граниты, порфировидные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лейкократовые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граниты 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аплитовидные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граниты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714620"/>
            <a:ext cx="735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массив-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пластовский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комплекс-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C1p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Вмещающие породы: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биотит-амфиболовые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сланцы,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плагиогнейсы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Породы массива: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биотит-мусковитовые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граниты,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лейкократовые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граниты,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гранодиориты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грейзенизированые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граниты.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Петрографические особенности и минеральный состав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гранитоидов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Борисовского массива.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00" y="1142984"/>
            <a:ext cx="678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Двуполевошпатовые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биотитовые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1596863"/>
          <a:ext cx="6143668" cy="5218996"/>
        </p:xfrm>
        <a:graphic>
          <a:graphicData uri="http://schemas.openxmlformats.org/drawingml/2006/table">
            <a:tbl>
              <a:tblPr/>
              <a:tblGrid>
                <a:gridCol w="3071834"/>
                <a:gridCol w="3071834"/>
              </a:tblGrid>
              <a:tr h="21653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07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54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Рис.4.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Двуполевошпатовый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гранит: А-фото образца №8;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Б-фото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образца №10; В-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мирмикиты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кварца в плагиоклазе (фото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 1586,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скрещенные николи); Г-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микроклиновая решётка (фото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.  1581, скрещенные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николи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).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28" name="Рисунок 31" descr="IMG_6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2762269" cy="2071702"/>
          </a:xfrm>
          <a:prstGeom prst="rect">
            <a:avLst/>
          </a:prstGeom>
          <a:noFill/>
        </p:spPr>
      </p:pic>
      <p:pic>
        <p:nvPicPr>
          <p:cNvPr id="34827" name="Рисунок 33" descr="IMG_62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2786082" cy="2089562"/>
          </a:xfrm>
          <a:prstGeom prst="rect">
            <a:avLst/>
          </a:prstGeom>
          <a:noFill/>
        </p:spPr>
      </p:pic>
      <p:pic>
        <p:nvPicPr>
          <p:cNvPr id="34825" name="Рисунок 3" descr="1586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2728911" cy="2046684"/>
          </a:xfrm>
          <a:prstGeom prst="rect">
            <a:avLst/>
          </a:prstGeom>
          <a:noFill/>
        </p:spPr>
      </p:pic>
      <p:pic>
        <p:nvPicPr>
          <p:cNvPr id="34823" name="Рисунок 4" descr="1581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929066"/>
            <a:ext cx="2714644" cy="2035983"/>
          </a:xfrm>
          <a:prstGeom prst="rect">
            <a:avLst/>
          </a:prstGeom>
          <a:noFill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500694" y="414338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1,2 мм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428860" y="414338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1,2 мм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3702" y="1785926"/>
            <a:ext cx="2357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(15-20%), КПШ (60-65%), </a:t>
            </a:r>
          </a:p>
          <a:p>
            <a:r>
              <a:rPr lang="ru-RU" dirty="0" smtClean="0"/>
              <a:t>кварц (10%), </a:t>
            </a:r>
          </a:p>
          <a:p>
            <a:r>
              <a:rPr lang="ru-RU" dirty="0" smtClean="0"/>
              <a:t>биотит  (7%), акцессорные (3%): циркон, сфен, апатит. Рудный- магнетит.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0"/>
            <a:ext cx="3674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Лейкократовые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486233"/>
          <a:ext cx="8858312" cy="4065793"/>
        </p:xfrm>
        <a:graphic>
          <a:graphicData uri="http://schemas.openxmlformats.org/drawingml/2006/table">
            <a:tbl>
              <a:tblPr/>
              <a:tblGrid>
                <a:gridCol w="4502504"/>
                <a:gridCol w="4355808"/>
              </a:tblGrid>
              <a:tr h="33342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71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Рис.5.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Лейкогранит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: А-фото образца №9;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Б-гипидиоморфнозернистая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структура (фото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. 1585, скрещенные николи).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6867" name="Рисунок 32" descr="IMG_62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4024340" cy="3018255"/>
          </a:xfrm>
          <a:prstGeom prst="rect">
            <a:avLst/>
          </a:prstGeom>
          <a:noFill/>
        </p:spPr>
      </p:pic>
      <p:pic>
        <p:nvPicPr>
          <p:cNvPr id="36865" name="Рисунок 5" descr="1585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642918"/>
            <a:ext cx="4000528" cy="3000396"/>
          </a:xfrm>
          <a:prstGeom prst="rect">
            <a:avLst/>
          </a:prstGeom>
          <a:noFill/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8001024" y="92867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10" y="4857760"/>
            <a:ext cx="821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Плагиоклаз (30%), </a:t>
            </a:r>
          </a:p>
          <a:p>
            <a:r>
              <a:rPr lang="ru-RU" dirty="0" smtClean="0"/>
              <a:t>КПШ (40%),</a:t>
            </a:r>
          </a:p>
          <a:p>
            <a:r>
              <a:rPr lang="ru-RU" dirty="0" smtClean="0"/>
              <a:t>кварц(25%), </a:t>
            </a:r>
          </a:p>
          <a:p>
            <a:r>
              <a:rPr lang="ru-RU" dirty="0" err="1" smtClean="0"/>
              <a:t>биотит+мусковит</a:t>
            </a:r>
            <a:r>
              <a:rPr lang="ru-RU" dirty="0" smtClean="0"/>
              <a:t> (3%), </a:t>
            </a:r>
          </a:p>
          <a:p>
            <a:r>
              <a:rPr lang="ru-RU" dirty="0" smtClean="0"/>
              <a:t>акцессорные (2%): сфен, апатит, циркон. </a:t>
            </a:r>
          </a:p>
          <a:p>
            <a:r>
              <a:rPr lang="ru-RU" dirty="0" smtClean="0"/>
              <a:t>Рудные: титаномагнетит, магнетит.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14290"/>
            <a:ext cx="6025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Порфировидные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лейкократовые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граниты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642918"/>
          <a:ext cx="6786610" cy="5860524"/>
        </p:xfrm>
        <a:graphic>
          <a:graphicData uri="http://schemas.openxmlformats.org/drawingml/2006/table">
            <a:tbl>
              <a:tblPr/>
              <a:tblGrid>
                <a:gridCol w="3428676"/>
                <a:gridCol w="3357934"/>
              </a:tblGrid>
              <a:tr h="2428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5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2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76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Рис.6.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Лейкократовый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гранит: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А-общий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вид карьера,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Б-порфировидный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лейкократовый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гранит, В и Г- микроклиновая решетка (фото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2509-21,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шл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 1579 скрещенные николи).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7894" name="Рисунок 28" descr="S73045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3071834" cy="2298856"/>
          </a:xfrm>
          <a:prstGeom prst="rect">
            <a:avLst/>
          </a:prstGeom>
          <a:noFill/>
        </p:spPr>
      </p:pic>
      <p:pic>
        <p:nvPicPr>
          <p:cNvPr id="37893" name="Рисунок 29" descr="IMG_62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714356"/>
            <a:ext cx="3071834" cy="2306394"/>
          </a:xfrm>
          <a:prstGeom prst="rect">
            <a:avLst/>
          </a:prstGeom>
          <a:noFill/>
        </p:spPr>
      </p:pic>
      <p:pic>
        <p:nvPicPr>
          <p:cNvPr id="37892" name="Рисунок 1" descr="2509-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143248"/>
            <a:ext cx="3071834" cy="2298856"/>
          </a:xfrm>
          <a:prstGeom prst="rect">
            <a:avLst/>
          </a:prstGeom>
          <a:noFill/>
        </p:spPr>
      </p:pic>
      <p:pic>
        <p:nvPicPr>
          <p:cNvPr id="37890" name="Рисунок 2" descr="1581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214686"/>
            <a:ext cx="3044693" cy="2286016"/>
          </a:xfrm>
          <a:prstGeom prst="rect">
            <a:avLst/>
          </a:prstGeo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714612" y="3429000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6143636" y="3500438"/>
            <a:ext cx="571504" cy="2143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1,2 мм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857232"/>
            <a:ext cx="2428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Плагиоклаз (29-33%), КПШ (29-33%),</a:t>
            </a:r>
          </a:p>
          <a:p>
            <a:r>
              <a:rPr lang="ru-RU" dirty="0" smtClean="0"/>
              <a:t>кварц (29-33%),</a:t>
            </a:r>
          </a:p>
          <a:p>
            <a:r>
              <a:rPr lang="ru-RU" dirty="0" smtClean="0"/>
              <a:t>биотит (2-3%), акцессорные (0,5-1%): сфен, апатит. Вторичные: серицит, хлорит.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2248</Words>
  <PresentationFormat>Экран (4:3)</PresentationFormat>
  <Paragraphs>424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34</cp:revision>
  <dcterms:modified xsi:type="dcterms:W3CDTF">2012-06-15T17:45:16Z</dcterms:modified>
</cp:coreProperties>
</file>