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99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5F54-2246-4437-B894-4BFC2EB8C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5F54-2246-4437-B894-4BFC2EB8C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8071-153F-4612-AE3B-901B4ABAADA4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5D5C-BFF1-45E5-96D5-47297BF6D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29600" cy="381642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Южно-Уральский Государственный Университет</a:t>
            </a:r>
            <a:b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филиал в г.Миасс</a:t>
            </a:r>
            <a:b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Геологический факультет</a:t>
            </a:r>
            <a:b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Кафедра минералогии и геохимии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Минералогические особенности каолинов месторождения Журавлиный Лог </a:t>
            </a:r>
            <a:b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(Челябинская область)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149080"/>
            <a:ext cx="8367464" cy="2434283"/>
          </a:xfrm>
        </p:spPr>
        <p:txBody>
          <a:bodyPr>
            <a:normAutofit/>
          </a:bodyPr>
          <a:lstStyle/>
          <a:p>
            <a:pPr marL="265176" indent="-265176" algn="r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Студентка: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Хохлова Н.В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65176" indent="-265176" algn="r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Руководитель: Белогуб Е.В.,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д.г-м.н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marL="265176" indent="-265176" algn="r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Рецензент: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Синяковская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И.В.,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к.г.-м.н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г. Миасс,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2012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12974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Monotype Corsiva" pitchFamily="66" charset="0"/>
              </a:rPr>
              <a:t>Характеристика минерального состава проб каолинового сырья на разных стадиях технологической обработки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5" y="2276872"/>
          <a:ext cx="8136904" cy="3456386"/>
        </p:xfrm>
        <a:graphic>
          <a:graphicData uri="http://schemas.openxmlformats.org/drawingml/2006/table">
            <a:tbl>
              <a:tblPr/>
              <a:tblGrid>
                <a:gridCol w="877544"/>
                <a:gridCol w="3791930"/>
                <a:gridCol w="742337"/>
                <a:gridCol w="616721"/>
                <a:gridCol w="506812"/>
                <a:gridCol w="607127"/>
                <a:gridCol w="994433"/>
              </a:tblGrid>
              <a:tr h="59227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№ пробы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Описание проб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кв</a:t>
                      </a:r>
                      <a:endParaRPr lang="ru-RU" sz="18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пш</a:t>
                      </a:r>
                      <a:endParaRPr lang="ru-RU" sz="18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сл</a:t>
                      </a:r>
                      <a:endParaRPr lang="ru-RU" sz="18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ка</a:t>
                      </a:r>
                      <a:endParaRPr lang="ru-RU" sz="18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Индекс </a:t>
                      </a:r>
                      <a:r>
                        <a:rPr lang="ru-RU" sz="1600" b="1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Хинкли</a:t>
                      </a:r>
                      <a:endParaRPr lang="ru-RU" sz="18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2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Фильтр технологический (проба 3, скл.6)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1.8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0.0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 pitchFamily="34" charset="0"/>
                          <a:ea typeface="Calibri"/>
                          <a:cs typeface="Times New Roman"/>
                        </a:rPr>
                        <a:t>0.4</a:t>
                      </a:r>
                      <a:endParaRPr lang="ru-RU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98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0,61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80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24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Фильтр технологический (1 склад)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1.5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0.0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0.2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98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0,72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80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27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Фильтр технологический (проба 1, скл.6)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1.3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0.0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0.4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98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0,82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80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33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Фильтр технологический (проба 2, скл.6)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1.5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0.0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0.4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98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0,80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80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1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Фильтр дымовой (проба 3, скл.6)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 pitchFamily="34" charset="0"/>
                          <a:ea typeface="Calibri"/>
                          <a:cs typeface="Times New Roman"/>
                        </a:rPr>
                        <a:t>1.5</a:t>
                      </a:r>
                      <a:endParaRPr lang="ru-RU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0.7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1.2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97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0,76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23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Фильтр дымовой (1 склад)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 pitchFamily="34" charset="0"/>
                          <a:ea typeface="Calibri"/>
                          <a:cs typeface="Times New Roman"/>
                        </a:rPr>
                        <a:t>1.5</a:t>
                      </a:r>
                      <a:endParaRPr lang="ru-RU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0.0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0.8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98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0,89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26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Фильтр дымовой (проба 1, скл.6)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 pitchFamily="34" charset="0"/>
                          <a:ea typeface="Calibri"/>
                          <a:cs typeface="Times New Roman"/>
                        </a:rPr>
                        <a:t>1.3</a:t>
                      </a:r>
                      <a:endParaRPr lang="ru-RU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0.0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 Narrow" pitchFamily="34" charset="0"/>
                          <a:ea typeface="Calibri"/>
                          <a:cs typeface="Times New Roman"/>
                        </a:rPr>
                        <a:t>0.8</a:t>
                      </a:r>
                      <a:endParaRPr lang="ru-RU" sz="18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98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0,86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32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Фильтр дымовой (проба 2, скл.6)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1.5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0.0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0.8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98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0,95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1628800"/>
            <a:ext cx="494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Пробы с дымового и технологического фильтров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8850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0" dirty="0" smtClean="0">
                <a:solidFill>
                  <a:schemeClr val="tx1"/>
                </a:solidFill>
                <a:latin typeface="Monotype Corsiva" pitchFamily="66" charset="0"/>
              </a:rPr>
              <a:t>Оценка гранулометрического состава каолинов Журавлиного Лога, характеризующих различные участки технологической цепочки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772817"/>
          <a:ext cx="8280920" cy="4161921"/>
        </p:xfrm>
        <a:graphic>
          <a:graphicData uri="http://schemas.openxmlformats.org/drawingml/2006/table">
            <a:tbl>
              <a:tblPr/>
              <a:tblGrid>
                <a:gridCol w="4140002"/>
                <a:gridCol w="4140918"/>
              </a:tblGrid>
              <a:tr h="2016000">
                <a:tc>
                  <a:txBody>
                    <a:bodyPr/>
                    <a:lstStyle/>
                    <a:p>
                      <a:pPr indent="571500" algn="ctr">
                        <a:spcAft>
                          <a:spcPts val="0"/>
                        </a:spcAft>
                        <a:tabLst>
                          <a:tab pos="1080770" algn="l"/>
                          <a:tab pos="6120130" algn="r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50" marR="61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770" algn="l"/>
                          <a:tab pos="6120130" algn="r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50" marR="61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92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080770" algn="l"/>
                          <a:tab pos="6120130" algn="r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50" marR="61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80770" algn="l"/>
                          <a:tab pos="6120130" algn="r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50" marR="61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81" name="Рисунок 0" descr="116.jpg"/>
          <p:cNvPicPr>
            <a:picLocks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39552" y="1772816"/>
            <a:ext cx="28146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63888" y="2636912"/>
            <a:ext cx="48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116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4582" name="Рисунок 2" descr="116a.jpg"/>
          <p:cNvPicPr>
            <a:picLocks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16016" y="1772816"/>
            <a:ext cx="2762250" cy="20637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68344" y="2636912"/>
            <a:ext cx="59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116а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4583" name="Рисунок 3" descr="FD.jpg"/>
          <p:cNvPicPr>
            <a:picLocks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39552" y="3933056"/>
            <a:ext cx="2814637" cy="201771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419872" y="4725144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Фильтр </a:t>
            </a:r>
          </a:p>
          <a:p>
            <a:r>
              <a:rPr lang="ru-RU" dirty="0" smtClean="0">
                <a:latin typeface="Arial Narrow" pitchFamily="34" charset="0"/>
              </a:rPr>
              <a:t>дымовой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4584" name="Рисунок 4" descr="FT.jpg"/>
          <p:cNvPicPr>
            <a:picLocks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716016" y="3933056"/>
            <a:ext cx="2830513" cy="201771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524328" y="4653136"/>
            <a:ext cx="1127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Фильтр </a:t>
            </a:r>
          </a:p>
          <a:p>
            <a:r>
              <a:rPr lang="ru-RU" dirty="0" smtClean="0">
                <a:latin typeface="Arial Narrow" pitchFamily="34" charset="0"/>
              </a:rPr>
              <a:t>технологический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609329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  <a:ea typeface="Times New Roman"/>
                <a:cs typeface="Times New Roman"/>
              </a:rPr>
              <a:t>Гистограммы гранулометрического состава проб каолинов с разных участков технологической цепочки. Предоставлены ЗАО «Пласт-Рифей».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Monotype Corsiva" pitchFamily="66" charset="0"/>
              </a:rPr>
              <a:t>Термическое поведение обогащенных каолинов Журавлиного Лога</a:t>
            </a:r>
            <a:endParaRPr lang="ru-RU" sz="2800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4784"/>
            <a:ext cx="8219256" cy="4968552"/>
          </a:xfrm>
        </p:spPr>
        <p:txBody>
          <a:bodyPr>
            <a:normAutofit fontScale="25000" lnSpcReduction="20000"/>
          </a:bodyPr>
          <a:lstStyle/>
          <a:p>
            <a:pPr marL="0" lvl="0" indent="180000" algn="just">
              <a:lnSpc>
                <a:spcPct val="140000"/>
              </a:lnSpc>
              <a:spcBef>
                <a:spcPts val="0"/>
              </a:spcBef>
            </a:pPr>
            <a:r>
              <a:rPr lang="ru-RU" sz="8000" dirty="0" smtClean="0">
                <a:latin typeface="Arial Narrow" pitchFamily="34" charset="0"/>
              </a:rPr>
              <a:t>минеральный состав проб при 400°С соответствует в целом составу термически необработанных проб;</a:t>
            </a:r>
          </a:p>
          <a:p>
            <a:pPr marL="0" lvl="0" indent="180000" algn="just">
              <a:lnSpc>
                <a:spcPct val="140000"/>
              </a:lnSpc>
              <a:spcBef>
                <a:spcPts val="0"/>
              </a:spcBef>
            </a:pPr>
            <a:r>
              <a:rPr lang="ru-RU" sz="8000" dirty="0" err="1" smtClean="0">
                <a:latin typeface="Arial Narrow" pitchFamily="34" charset="0"/>
              </a:rPr>
              <a:t>аморфизация</a:t>
            </a:r>
            <a:r>
              <a:rPr lang="ru-RU" sz="8000" dirty="0" smtClean="0">
                <a:latin typeface="Arial Narrow" pitchFamily="34" charset="0"/>
              </a:rPr>
              <a:t> каолинита происходит в интервале температур 500-550°С;</a:t>
            </a:r>
          </a:p>
          <a:p>
            <a:pPr marL="0" lvl="0" indent="180000" algn="just">
              <a:lnSpc>
                <a:spcPct val="140000"/>
              </a:lnSpc>
              <a:spcBef>
                <a:spcPts val="0"/>
              </a:spcBef>
            </a:pPr>
            <a:r>
              <a:rPr lang="ru-RU" sz="8000" dirty="0" smtClean="0">
                <a:latin typeface="Arial Narrow" pitchFamily="34" charset="0"/>
              </a:rPr>
              <a:t>уменьшение содержаний аморфной фазы связанно с кристаллизацией муллита - 1100°С, иногда 1150°С. </a:t>
            </a:r>
          </a:p>
          <a:p>
            <a:pPr marL="0" lvl="0" indent="180000" algn="just">
              <a:lnSpc>
                <a:spcPct val="140000"/>
              </a:lnSpc>
              <a:spcBef>
                <a:spcPts val="0"/>
              </a:spcBef>
            </a:pPr>
            <a:r>
              <a:rPr lang="ru-RU" sz="8000" dirty="0" smtClean="0">
                <a:latin typeface="Arial Narrow" pitchFamily="34" charset="0"/>
              </a:rPr>
              <a:t>Кристаллизация </a:t>
            </a:r>
            <a:r>
              <a:rPr lang="ru-RU" sz="8000" dirty="0" err="1" smtClean="0">
                <a:latin typeface="Arial Narrow" pitchFamily="34" charset="0"/>
              </a:rPr>
              <a:t>кристобалита</a:t>
            </a:r>
            <a:r>
              <a:rPr lang="ru-RU" sz="8000" dirty="0" smtClean="0">
                <a:latin typeface="Arial Narrow" pitchFamily="34" charset="0"/>
              </a:rPr>
              <a:t> происходит при 1250°, но наблюдается не повсеместно. Теоретически присутствие </a:t>
            </a:r>
            <a:r>
              <a:rPr lang="ru-RU" sz="8000" dirty="0" err="1" smtClean="0">
                <a:latin typeface="Arial Narrow" pitchFamily="34" charset="0"/>
              </a:rPr>
              <a:t>кристобалита</a:t>
            </a:r>
            <a:r>
              <a:rPr lang="ru-RU" sz="8000" dirty="0" smtClean="0">
                <a:latin typeface="Arial Narrow" pitchFamily="34" charset="0"/>
              </a:rPr>
              <a:t> должно быть заметно уже с 1150°С, но в наших пробах это происходит не всегда.</a:t>
            </a:r>
          </a:p>
          <a:p>
            <a:pPr marL="0" indent="180000" algn="just">
              <a:lnSpc>
                <a:spcPct val="140000"/>
              </a:lnSpc>
              <a:spcBef>
                <a:spcPts val="0"/>
              </a:spcBef>
            </a:pPr>
            <a:r>
              <a:rPr lang="ru-RU" sz="8000" dirty="0" smtClean="0">
                <a:latin typeface="Arial Narrow" pitchFamily="34" charset="0"/>
              </a:rPr>
              <a:t>Температура исчезновения слюды, начала кристаллизации муллита, появление упорядочения в области 2,50-2,40 напрямую связаны с размерностью проб. Самые тонкозернистые  – фильтровые пробы подвержены процессам термических превращений в среднем при температурах на 50-100° ниже, чем пробы промышленных продуктов 116 и 116а.</a:t>
            </a:r>
          </a:p>
          <a:p>
            <a:pPr marL="0" lvl="0" indent="180000" algn="just">
              <a:lnSpc>
                <a:spcPct val="140000"/>
              </a:lnSpc>
              <a:spcBef>
                <a:spcPts val="0"/>
              </a:spcBef>
            </a:pPr>
            <a:endParaRPr lang="ru-RU" sz="5500" dirty="0" smtClean="0">
              <a:latin typeface="Arial Narrow" pitchFamily="34" charset="0"/>
            </a:endParaRPr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260648"/>
            <a:ext cx="8773988" cy="6336704"/>
            <a:chOff x="179512" y="260648"/>
            <a:chExt cx="8773988" cy="633670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60648"/>
              <a:ext cx="4392488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1" y="260648"/>
              <a:ext cx="4445125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3284984"/>
              <a:ext cx="4392488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3284984"/>
              <a:ext cx="4453508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1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Monotype Corsiva" pitchFamily="66" charset="0"/>
              </a:rPr>
              <a:t>Технологические свойства каолина Журавлиного Лога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908720"/>
            <a:ext cx="8352928" cy="3960440"/>
          </a:xfrm>
        </p:spPr>
        <p:txBody>
          <a:bodyPr>
            <a:normAutofit/>
          </a:bodyPr>
          <a:lstStyle/>
          <a:p>
            <a:pPr marL="177800" indent="-177800" algn="just">
              <a:lnSpc>
                <a:spcPct val="130000"/>
              </a:lnSpc>
              <a:spcBef>
                <a:spcPts val="0"/>
              </a:spcBef>
              <a:tabLst>
                <a:tab pos="7437438" algn="l"/>
              </a:tabLst>
            </a:pPr>
            <a:r>
              <a:rPr lang="ru-RU" sz="1800" dirty="0" smtClean="0">
                <a:latin typeface="Arial Narrow" pitchFamily="34" charset="0"/>
              </a:rPr>
              <a:t>В целом, </a:t>
            </a:r>
            <a:r>
              <a:rPr lang="ru-RU" sz="1800" b="1" dirty="0" smtClean="0">
                <a:solidFill>
                  <a:srgbClr val="7030A0"/>
                </a:solidFill>
                <a:latin typeface="Arial Narrow" pitchFamily="34" charset="0"/>
              </a:rPr>
              <a:t>степень белизны</a:t>
            </a:r>
            <a:r>
              <a:rPr lang="ru-RU" sz="1800" b="1" dirty="0" smtClean="0">
                <a:latin typeface="Arial Narrow" pitchFamily="34" charset="0"/>
              </a:rPr>
              <a:t> </a:t>
            </a:r>
            <a:r>
              <a:rPr lang="ru-RU" sz="1800" dirty="0" smtClean="0">
                <a:latin typeface="Arial Narrow" pitchFamily="34" charset="0"/>
              </a:rPr>
              <a:t>каолинов Журавлиного Лога составляет </a:t>
            </a:r>
            <a:r>
              <a:rPr lang="ru-RU" sz="1800" b="1" dirty="0" smtClean="0">
                <a:solidFill>
                  <a:srgbClr val="7030A0"/>
                </a:solidFill>
                <a:latin typeface="Arial Narrow" pitchFamily="34" charset="0"/>
              </a:rPr>
              <a:t>74%</a:t>
            </a:r>
            <a:r>
              <a:rPr lang="ru-RU" sz="1800" dirty="0" smtClean="0">
                <a:latin typeface="Arial Narrow" pitchFamily="34" charset="0"/>
              </a:rPr>
              <a:t>. Каолины содержат низкий процент «красящих» оксидов </a:t>
            </a:r>
            <a:r>
              <a:rPr lang="en-US" sz="1800" dirty="0" smtClean="0">
                <a:latin typeface="Arial Narrow" pitchFamily="34" charset="0"/>
              </a:rPr>
              <a:t>Fe</a:t>
            </a:r>
            <a:r>
              <a:rPr lang="ru-RU" sz="1800" baseline="-25000" dirty="0" smtClean="0">
                <a:latin typeface="Arial Narrow" pitchFamily="34" charset="0"/>
              </a:rPr>
              <a:t>2</a:t>
            </a:r>
            <a:r>
              <a:rPr lang="en-US" sz="1800" dirty="0" smtClean="0">
                <a:latin typeface="Arial Narrow" pitchFamily="34" charset="0"/>
              </a:rPr>
              <a:t>O</a:t>
            </a:r>
            <a:r>
              <a:rPr lang="ru-RU" sz="1800" baseline="-25000" dirty="0" smtClean="0">
                <a:latin typeface="Arial Narrow" pitchFamily="34" charset="0"/>
              </a:rPr>
              <a:t>3</a:t>
            </a:r>
            <a:r>
              <a:rPr lang="ru-RU" sz="1800" dirty="0" smtClean="0">
                <a:latin typeface="Arial Narrow" pitchFamily="34" charset="0"/>
              </a:rPr>
              <a:t>+</a:t>
            </a:r>
            <a:r>
              <a:rPr lang="en-US" sz="1800" dirty="0" err="1" smtClean="0">
                <a:latin typeface="Arial Narrow" pitchFamily="34" charset="0"/>
              </a:rPr>
              <a:t>TiO</a:t>
            </a:r>
            <a:r>
              <a:rPr lang="ru-RU" sz="1800" baseline="-25000" dirty="0" smtClean="0">
                <a:latin typeface="Arial Narrow" pitchFamily="34" charset="0"/>
              </a:rPr>
              <a:t>2  </a:t>
            </a:r>
            <a:r>
              <a:rPr lang="ru-RU" sz="1800" dirty="0" smtClean="0">
                <a:latin typeface="Arial Narrow" pitchFamily="34" charset="0"/>
              </a:rPr>
              <a:t>до 1,7%. </a:t>
            </a: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Степень белизны </a:t>
            </a:r>
            <a:r>
              <a:rPr lang="ru-RU" sz="1800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журавлиноложских</a:t>
            </a: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каолинов превосходит степень белизны каолинов </a:t>
            </a:r>
            <a:r>
              <a:rPr lang="ru-RU" sz="1800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Просяновского</a:t>
            </a: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месторождения.</a:t>
            </a:r>
          </a:p>
          <a:p>
            <a:pPr marL="177800" indent="-177800" algn="just">
              <a:lnSpc>
                <a:spcPct val="130000"/>
              </a:lnSpc>
              <a:spcBef>
                <a:spcPts val="0"/>
              </a:spcBef>
              <a:tabLst>
                <a:tab pos="7437438" algn="l"/>
              </a:tabLst>
            </a:pPr>
            <a:r>
              <a:rPr lang="ru-RU" sz="1800" b="1" dirty="0" smtClean="0">
                <a:solidFill>
                  <a:srgbClr val="7030A0"/>
                </a:solidFill>
                <a:latin typeface="Arial Narrow" pitchFamily="34" charset="0"/>
              </a:rPr>
              <a:t>На степень разжижаемости</a:t>
            </a:r>
            <a:r>
              <a:rPr lang="ru-RU" sz="1800" b="1" dirty="0" smtClean="0">
                <a:latin typeface="Arial Narrow" pitchFamily="34" charset="0"/>
              </a:rPr>
              <a:t> </a:t>
            </a:r>
            <a:r>
              <a:rPr lang="ru-RU" sz="1800" dirty="0" smtClean="0">
                <a:latin typeface="Arial Narrow" pitchFamily="34" charset="0"/>
              </a:rPr>
              <a:t>влияет морфология частиц каолинита и содержание в пробе галлуазита, также наличие тонкодисперсной фракции и </a:t>
            </a:r>
            <a:r>
              <a:rPr lang="ru-RU" sz="1800" dirty="0" err="1" smtClean="0">
                <a:latin typeface="Arial Narrow" pitchFamily="34" charset="0"/>
              </a:rPr>
              <a:t>смектитов</a:t>
            </a:r>
            <a:r>
              <a:rPr lang="ru-RU" sz="1800" dirty="0" smtClean="0">
                <a:latin typeface="Arial Narrow" pitchFamily="34" charset="0"/>
              </a:rPr>
              <a:t>.  </a:t>
            </a: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Разжижаемость каолинов Журавлиного Лога низкая</a:t>
            </a:r>
            <a:r>
              <a:rPr lang="ru-RU" sz="1800" dirty="0" smtClean="0">
                <a:solidFill>
                  <a:srgbClr val="4F999F"/>
                </a:solidFill>
                <a:latin typeface="Arial Narrow" pitchFamily="34" charset="0"/>
              </a:rPr>
              <a:t>.</a:t>
            </a:r>
          </a:p>
          <a:p>
            <a:pPr marL="177800" indent="-177800" algn="just">
              <a:lnSpc>
                <a:spcPct val="130000"/>
              </a:lnSpc>
              <a:spcBef>
                <a:spcPts val="0"/>
              </a:spcBef>
              <a:tabLst>
                <a:tab pos="7437438" algn="l"/>
              </a:tabLst>
            </a:pPr>
            <a:r>
              <a:rPr lang="ru-RU" sz="1800" b="1" dirty="0" err="1" smtClean="0">
                <a:solidFill>
                  <a:srgbClr val="7030A0"/>
                </a:solidFill>
                <a:latin typeface="Arial Narrow" pitchFamily="34" charset="0"/>
              </a:rPr>
              <a:t>Метакаолин</a:t>
            </a:r>
            <a:r>
              <a:rPr lang="ru-RU" sz="1800" dirty="0" smtClean="0">
                <a:latin typeface="Arial Narrow" pitchFamily="34" charset="0"/>
              </a:rPr>
              <a:t>  используется как добавка в цементы. </a:t>
            </a:r>
          </a:p>
          <a:p>
            <a:pPr marL="177800" indent="7938" algn="just">
              <a:lnSpc>
                <a:spcPct val="130000"/>
              </a:lnSpc>
              <a:spcBef>
                <a:spcPts val="0"/>
              </a:spcBef>
              <a:buNone/>
              <a:tabLst>
                <a:tab pos="7437438" algn="l"/>
              </a:tabLst>
            </a:pPr>
            <a:r>
              <a:rPr lang="ru-RU" sz="1800" dirty="0" smtClean="0">
                <a:latin typeface="Arial Narrow" pitchFamily="34" charset="0"/>
              </a:rPr>
              <a:t>Минимальные </a:t>
            </a:r>
            <a:r>
              <a:rPr lang="ru-RU" sz="1800" dirty="0" err="1" smtClean="0">
                <a:latin typeface="Arial Narrow" pitchFamily="34" charset="0"/>
              </a:rPr>
              <a:t>энергозатраты</a:t>
            </a:r>
            <a:r>
              <a:rPr lang="ru-RU" sz="1800" dirty="0" smtClean="0">
                <a:latin typeface="Arial Narrow" pitchFamily="34" charset="0"/>
              </a:rPr>
              <a:t> требуются для получения </a:t>
            </a:r>
          </a:p>
          <a:p>
            <a:pPr marL="177800" indent="7938" algn="just">
              <a:lnSpc>
                <a:spcPct val="130000"/>
              </a:lnSpc>
              <a:spcBef>
                <a:spcPts val="0"/>
              </a:spcBef>
              <a:buNone/>
              <a:tabLst>
                <a:tab pos="7437438" algn="l"/>
              </a:tabLst>
            </a:pPr>
            <a:r>
              <a:rPr lang="ru-RU" sz="1800" dirty="0" err="1" smtClean="0">
                <a:latin typeface="Arial Narrow" pitchFamily="34" charset="0"/>
              </a:rPr>
              <a:t>метакаолина</a:t>
            </a:r>
            <a:r>
              <a:rPr lang="ru-RU" sz="1800" dirty="0" smtClean="0">
                <a:latin typeface="Arial Narrow" pitchFamily="34" charset="0"/>
              </a:rPr>
              <a:t> из наиболее тонких фильтровых продуктов.</a:t>
            </a:r>
          </a:p>
          <a:p>
            <a:pPr marL="177800" indent="-177800" algn="just">
              <a:lnSpc>
                <a:spcPct val="140000"/>
              </a:lnSpc>
              <a:spcBef>
                <a:spcPts val="0"/>
              </a:spcBef>
            </a:pPr>
            <a:endParaRPr lang="ru-RU" sz="1800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653136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latin typeface="Arial Narrow" pitchFamily="34" charset="0"/>
              </a:rPr>
              <a:t>Исследованное сырье может быть применено в производстве керамических изделий, как высокого качества, так и санитарно-технического назначения, строительстве, в огнеупорной промышленности.</a:t>
            </a:r>
          </a:p>
          <a:p>
            <a:endParaRPr lang="ru-RU" dirty="0"/>
          </a:p>
        </p:txBody>
      </p:sp>
      <p:pic>
        <p:nvPicPr>
          <p:cNvPr id="8" name="Рисунок 7" descr="круж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212976"/>
            <a:ext cx="2648642" cy="338437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72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Выводы</a:t>
            </a:r>
            <a:endParaRPr lang="ru-RU" sz="3200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764704"/>
            <a:ext cx="8496944" cy="6093296"/>
          </a:xfrm>
        </p:spPr>
        <p:txBody>
          <a:bodyPr>
            <a:normAutofit fontScale="85000" lnSpcReduction="20000"/>
          </a:bodyPr>
          <a:lstStyle/>
          <a:p>
            <a:pPr marL="355600" indent="-355600" algn="just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100" i="1" u="sng" dirty="0" smtClean="0">
                <a:latin typeface="Arial Narrow" pitchFamily="34" charset="0"/>
              </a:rPr>
              <a:t>Каолин Журавлиного Лога состоит </a:t>
            </a:r>
            <a:r>
              <a:rPr lang="ru-RU" sz="2100" u="sng" dirty="0" smtClean="0">
                <a:latin typeface="Arial Narrow" pitchFamily="34" charset="0"/>
              </a:rPr>
              <a:t>из</a:t>
            </a:r>
            <a:r>
              <a:rPr lang="ru-RU" sz="2100" dirty="0" smtClean="0">
                <a:latin typeface="Arial Narrow" pitchFamily="34" charset="0"/>
              </a:rPr>
              <a:t> </a:t>
            </a:r>
            <a:r>
              <a:rPr lang="ru-RU" sz="2100" b="1" dirty="0" smtClean="0">
                <a:solidFill>
                  <a:srgbClr val="0070C0"/>
                </a:solidFill>
                <a:latin typeface="Arial Narrow" pitchFamily="34" charset="0"/>
              </a:rPr>
              <a:t>каолинита (до 96%), кварца (до 2,9%), калиевого полевого шпата (до 0,7%) и слюды (до 2,4%).</a:t>
            </a:r>
          </a:p>
          <a:p>
            <a:pPr marL="355600" indent="-355600" algn="just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100" i="1" u="sng" dirty="0" smtClean="0">
                <a:latin typeface="Arial Narrow" pitchFamily="34" charset="0"/>
              </a:rPr>
              <a:t>Каолинит представлен</a:t>
            </a:r>
            <a:r>
              <a:rPr lang="ru-RU" sz="2100" dirty="0" smtClean="0">
                <a:latin typeface="Arial Narrow" pitchFamily="34" charset="0"/>
              </a:rPr>
              <a:t> пластинками, реже трубочками, «червеобразными» и расщепленными выделениями. </a:t>
            </a:r>
            <a:r>
              <a:rPr lang="ru-RU" sz="2100" u="sng" dirty="0" smtClean="0">
                <a:latin typeface="Arial Narrow" pitchFamily="34" charset="0"/>
              </a:rPr>
              <a:t>Фракция 2 микрона наблюдается</a:t>
            </a:r>
            <a:r>
              <a:rPr lang="ru-RU" sz="2100" dirty="0" smtClean="0">
                <a:latin typeface="Arial Narrow" pitchFamily="34" charset="0"/>
              </a:rPr>
              <a:t> и в природных образцах, и в промышленно-технологических продуктах.</a:t>
            </a:r>
          </a:p>
          <a:p>
            <a:pPr marL="358775" indent="-358775" algn="just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100" i="1" u="sng" dirty="0" smtClean="0">
                <a:latin typeface="Arial Narrow" pitchFamily="34" charset="0"/>
              </a:rPr>
              <a:t>Галлуазит представлен</a:t>
            </a:r>
            <a:r>
              <a:rPr lang="ru-RU" sz="2100" dirty="0" smtClean="0">
                <a:latin typeface="Arial Narrow" pitchFamily="34" charset="0"/>
              </a:rPr>
              <a:t> веретенцами и трубочками. Содержание его в пробах варьирует, среднее содержание галлуазита составляет </a:t>
            </a:r>
            <a:r>
              <a:rPr lang="ru-RU" sz="2100" b="1" dirty="0" smtClean="0">
                <a:solidFill>
                  <a:srgbClr val="00B050"/>
                </a:solidFill>
                <a:latin typeface="Arial Narrow" pitchFamily="34" charset="0"/>
              </a:rPr>
              <a:t>0,2%</a:t>
            </a:r>
            <a:r>
              <a:rPr lang="ru-RU" sz="2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 marL="355600" indent="-355600" algn="just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100" i="1" u="sng" dirty="0" smtClean="0">
                <a:latin typeface="Arial Narrow" pitchFamily="34" charset="0"/>
              </a:rPr>
              <a:t>Степень кристалличности</a:t>
            </a:r>
            <a:r>
              <a:rPr lang="ru-RU" sz="2100" dirty="0" smtClean="0">
                <a:latin typeface="Arial Narrow" pitchFamily="34" charset="0"/>
              </a:rPr>
              <a:t> каолинита из нормального каолина Журавлиного Лога варьирует </a:t>
            </a:r>
            <a:r>
              <a:rPr lang="ru-RU" sz="2100" b="1" dirty="0" smtClean="0">
                <a:solidFill>
                  <a:srgbClr val="00B050"/>
                </a:solidFill>
                <a:latin typeface="Arial Narrow" pitchFamily="34" charset="0"/>
              </a:rPr>
              <a:t>от 0,72 до 0,95</a:t>
            </a:r>
            <a:r>
              <a:rPr lang="ru-RU" sz="2100" dirty="0" smtClean="0">
                <a:latin typeface="Arial Narrow" pitchFamily="34" charset="0"/>
              </a:rPr>
              <a:t>.</a:t>
            </a:r>
          </a:p>
          <a:p>
            <a:pPr marL="355600" indent="-355600" algn="just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100" i="1" u="sng" dirty="0" smtClean="0">
                <a:latin typeface="Arial Narrow" pitchFamily="34" charset="0"/>
              </a:rPr>
              <a:t>По технологическим свойствам</a:t>
            </a:r>
            <a:r>
              <a:rPr lang="ru-RU" sz="2100" dirty="0" smtClean="0">
                <a:latin typeface="Arial Narrow" pitchFamily="34" charset="0"/>
              </a:rPr>
              <a:t> обогащенные каолины Журавлиного Лога отвечают требованиям потребителей: имеют </a:t>
            </a:r>
            <a:r>
              <a:rPr lang="ru-RU" sz="2100" b="1" dirty="0" smtClean="0">
                <a:solidFill>
                  <a:srgbClr val="0070C0"/>
                </a:solidFill>
                <a:latin typeface="Arial Narrow" pitchFamily="34" charset="0"/>
              </a:rPr>
              <a:t>высокую степень белизны</a:t>
            </a:r>
            <a:r>
              <a:rPr lang="ru-RU" sz="2100" dirty="0" smtClean="0">
                <a:latin typeface="Arial Narrow" pitchFamily="34" charset="0"/>
              </a:rPr>
              <a:t>. Но </a:t>
            </a:r>
            <a:r>
              <a:rPr lang="ru-RU" sz="2100" b="1" dirty="0" smtClean="0">
                <a:solidFill>
                  <a:srgbClr val="0070C0"/>
                </a:solidFill>
                <a:latin typeface="Arial Narrow" pitchFamily="34" charset="0"/>
              </a:rPr>
              <a:t>низкая степень разжижаемости</a:t>
            </a:r>
            <a:r>
              <a:rPr lang="ru-RU" sz="2100" dirty="0" smtClean="0">
                <a:latin typeface="Arial Narrow" pitchFamily="34" charset="0"/>
              </a:rPr>
              <a:t> ограничивает его использование в фарфоровой промышленности. </a:t>
            </a:r>
            <a:r>
              <a:rPr lang="ru-RU" sz="21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Существуют большие перспективы использования </a:t>
            </a:r>
            <a:r>
              <a:rPr lang="ru-RU" sz="2100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журавлиноложского</a:t>
            </a:r>
            <a:r>
              <a:rPr lang="ru-RU" sz="21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каолина для производства шамота, </a:t>
            </a:r>
            <a:r>
              <a:rPr lang="ru-RU" sz="2100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пропантов</a:t>
            </a:r>
            <a:r>
              <a:rPr lang="ru-RU" sz="21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  <a:p>
            <a:pPr marL="355600" indent="-355600" algn="just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100" b="1" dirty="0" smtClean="0">
                <a:solidFill>
                  <a:srgbClr val="4F999F"/>
                </a:solidFill>
                <a:latin typeface="Arial Narrow" pitchFamily="34" charset="0"/>
              </a:rPr>
              <a:t>Каолин из Журавлиного Лога используют фарфоровые заводы</a:t>
            </a:r>
            <a:r>
              <a:rPr lang="ru-RU" sz="2100" dirty="0" smtClean="0">
                <a:solidFill>
                  <a:srgbClr val="4F999F"/>
                </a:solidFill>
                <a:latin typeface="Arial Narrow" pitchFamily="34" charset="0"/>
              </a:rPr>
              <a:t> </a:t>
            </a:r>
            <a:r>
              <a:rPr lang="ru-RU" sz="2100" dirty="0" err="1" smtClean="0">
                <a:latin typeface="Arial Narrow" pitchFamily="34" charset="0"/>
              </a:rPr>
              <a:t>Южноуральска</a:t>
            </a:r>
            <a:r>
              <a:rPr lang="ru-RU" sz="2100" dirty="0" smtClean="0">
                <a:latin typeface="Arial Narrow" pitchFamily="34" charset="0"/>
              </a:rPr>
              <a:t>, Богдановича, Дулево, Краснодара. </a:t>
            </a:r>
            <a:r>
              <a:rPr lang="ru-RU" sz="2100" b="1" dirty="0" smtClean="0">
                <a:solidFill>
                  <a:srgbClr val="4F999F"/>
                </a:solidFill>
                <a:latin typeface="Arial Narrow" pitchFamily="34" charset="0"/>
              </a:rPr>
              <a:t>На </a:t>
            </a:r>
            <a:r>
              <a:rPr lang="ru-RU" sz="2100" b="1" dirty="0" err="1" smtClean="0">
                <a:solidFill>
                  <a:srgbClr val="4F999F"/>
                </a:solidFill>
                <a:latin typeface="Arial Narrow" pitchFamily="34" charset="0"/>
              </a:rPr>
              <a:t>пластовском</a:t>
            </a:r>
            <a:r>
              <a:rPr lang="ru-RU" sz="2100" b="1" dirty="0" smtClean="0">
                <a:solidFill>
                  <a:srgbClr val="4F999F"/>
                </a:solidFill>
                <a:latin typeface="Arial Narrow" pitchFamily="34" charset="0"/>
              </a:rPr>
              <a:t> сырье полностью работает </a:t>
            </a:r>
            <a:r>
              <a:rPr lang="ru-RU" sz="2100" dirty="0" err="1" smtClean="0">
                <a:latin typeface="Arial Narrow" pitchFamily="34" charset="0"/>
              </a:rPr>
              <a:t>Южноуральский</a:t>
            </a:r>
            <a:r>
              <a:rPr lang="ru-RU" sz="2100" dirty="0" smtClean="0">
                <a:latin typeface="Arial Narrow" pitchFamily="34" charset="0"/>
              </a:rPr>
              <a:t> арматурно-изоляторный завод </a:t>
            </a:r>
          </a:p>
          <a:p>
            <a:pPr marL="0" indent="-360000">
              <a:lnSpc>
                <a:spcPct val="140000"/>
              </a:lnSpc>
            </a:pP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3580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7813"/>
            <a:ext cx="7859216" cy="11398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Автор выражает благодарность:</a:t>
            </a:r>
            <a:endParaRPr lang="ru-RU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85000" lnSpcReduction="10000"/>
          </a:bodyPr>
          <a:lstStyle/>
          <a:p>
            <a:pPr marL="265113" indent="7938" algn="just">
              <a:lnSpc>
                <a:spcPct val="150000"/>
              </a:lnSpc>
              <a:buNone/>
            </a:pPr>
            <a:r>
              <a:rPr lang="ru-RU" i="1" dirty="0" smtClean="0">
                <a:latin typeface="Arial Narrow" pitchFamily="34" charset="0"/>
              </a:rPr>
              <a:t>Е.В. Белогуб – научному руководителю дипломной работы, за терпение и вложенные усилия, ЗАО «Пласт-Рифей» в лице З.В. </a:t>
            </a:r>
            <a:r>
              <a:rPr lang="ru-RU" i="1" dirty="0" err="1" smtClean="0">
                <a:latin typeface="Arial Narrow" pitchFamily="34" charset="0"/>
              </a:rPr>
              <a:t>Стафеевой</a:t>
            </a:r>
            <a:r>
              <a:rPr lang="ru-RU" i="1" dirty="0" smtClean="0">
                <a:latin typeface="Arial Narrow" pitchFamily="34" charset="0"/>
              </a:rPr>
              <a:t> – зам. директора по производству, за большой объем предоставленного материала, а также В.А. Котлярову и И.А. </a:t>
            </a:r>
            <a:r>
              <a:rPr lang="ru-RU" i="1" dirty="0" err="1" smtClean="0">
                <a:latin typeface="Arial Narrow" pitchFamily="34" charset="0"/>
              </a:rPr>
              <a:t>Блинову</a:t>
            </a:r>
            <a:r>
              <a:rPr lang="ru-RU" i="1" dirty="0" smtClean="0">
                <a:latin typeface="Arial Narrow" pitchFamily="34" charset="0"/>
              </a:rPr>
              <a:t> – аналитики института минералогии </a:t>
            </a:r>
            <a:r>
              <a:rPr lang="ru-RU" i="1" dirty="0" err="1" smtClean="0">
                <a:latin typeface="Arial Narrow" pitchFamily="34" charset="0"/>
              </a:rPr>
              <a:t>УрО</a:t>
            </a:r>
            <a:r>
              <a:rPr lang="ru-RU" i="1" dirty="0" smtClean="0">
                <a:latin typeface="Arial Narrow" pitchFamily="34" charset="0"/>
              </a:rPr>
              <a:t> РАН, Л.Я. Кабановой за помощь при описании шлифов, Е. Паленовой, О. Ермолиной, М. Заботиной за помощь в отборе полевого материала.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bg_bod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316416" cy="62373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268760"/>
            <a:ext cx="4320480" cy="1139825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DSCN1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176464" cy="29730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DSC035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4253524" cy="297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tx1"/>
                </a:solidFill>
                <a:latin typeface="Monotype Corsiva" pitchFamily="66" charset="0"/>
              </a:rPr>
              <a:t>Цели и задачи дипломной работы</a:t>
            </a:r>
            <a:endParaRPr lang="ru-RU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8220075" cy="4997450"/>
          </a:xfrm>
        </p:spPr>
        <p:txBody>
          <a:bodyPr>
            <a:noAutofit/>
          </a:bodyPr>
          <a:lstStyle/>
          <a:p>
            <a:pPr marL="0" indent="1800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latin typeface="Arial Narrow" pitchFamily="34" charset="0"/>
                <a:cs typeface="Times New Roman" pitchFamily="18" charset="0"/>
              </a:rPr>
              <a:t>Цель</a:t>
            </a:r>
            <a:r>
              <a:rPr lang="ru-RU" sz="2200" b="1" i="1" dirty="0" smtClean="0">
                <a:latin typeface="Arial Narrow" pitchFamily="34" charset="0"/>
                <a:cs typeface="Times New Roman" pitchFamily="18" charset="0"/>
              </a:rPr>
              <a:t>:</a:t>
            </a:r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 минералогическая характеристика каолинового сырья.</a:t>
            </a:r>
          </a:p>
          <a:p>
            <a:pPr marL="0" indent="1800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latin typeface="Arial Narrow" pitchFamily="34" charset="0"/>
                <a:cs typeface="Times New Roman" pitchFamily="18" charset="0"/>
              </a:rPr>
              <a:t>Задачи</a:t>
            </a:r>
            <a:r>
              <a:rPr lang="ru-RU" sz="2200" b="1" i="1" dirty="0" smtClean="0">
                <a:latin typeface="Arial Narrow" pitchFamily="34" charset="0"/>
                <a:cs typeface="Times New Roman" pitchFamily="18" charset="0"/>
              </a:rPr>
              <a:t>:</a:t>
            </a:r>
          </a:p>
          <a:p>
            <a:pPr marL="177800" indent="2730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описание морфологии каолинита;</a:t>
            </a:r>
          </a:p>
          <a:p>
            <a:pPr marL="177800" indent="2730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выявление наличия </a:t>
            </a:r>
            <a:r>
              <a:rPr lang="ru-RU" sz="2200" dirty="0" err="1" smtClean="0">
                <a:latin typeface="Arial Narrow" pitchFamily="34" charset="0"/>
                <a:cs typeface="Times New Roman" pitchFamily="18" charset="0"/>
              </a:rPr>
              <a:t>галлузита</a:t>
            </a:r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 в сырье;  </a:t>
            </a:r>
          </a:p>
          <a:p>
            <a:pPr marL="450850" indent="-2730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количественное определение минерального состава каолинового         сырья;</a:t>
            </a:r>
          </a:p>
          <a:p>
            <a:pPr marL="177800" indent="2730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оценка степени кристалличности каолинита;</a:t>
            </a:r>
          </a:p>
          <a:p>
            <a:pPr marL="177800" indent="2730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оценка поведения каолина при термической обработке;</a:t>
            </a:r>
          </a:p>
          <a:p>
            <a:pPr marL="450850" indent="-2730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выявление зависимости технологических свойств каолинов от их минералогических характеристик.</a:t>
            </a:r>
          </a:p>
        </p:txBody>
      </p:sp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>
            <a:off x="7812088" y="5516563"/>
            <a:ext cx="874712" cy="609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844824"/>
            <a:ext cx="8496944" cy="4608512"/>
          </a:xfrm>
        </p:spPr>
        <p:txBody>
          <a:bodyPr>
            <a:normAutofit lnSpcReduction="10000"/>
          </a:bodyPr>
          <a:lstStyle/>
          <a:p>
            <a:pPr marL="0" indent="1800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Методика лабораторного исследования проб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18000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>
                <a:latin typeface="Arial Narrow" pitchFamily="34" charset="0"/>
              </a:rPr>
              <a:t>Оптический метод изучения (</a:t>
            </a:r>
            <a:r>
              <a:rPr lang="ru-RU" sz="1800" dirty="0" smtClean="0">
                <a:latin typeface="Arial Narrow" pitchFamily="34" charset="0"/>
              </a:rPr>
              <a:t>ПОЛАМ Р-113</a:t>
            </a:r>
            <a:r>
              <a:rPr lang="ru-RU" sz="2200" b="1" dirty="0" smtClean="0">
                <a:latin typeface="Arial Narrow" pitchFamily="34" charset="0"/>
              </a:rPr>
              <a:t>)</a:t>
            </a:r>
          </a:p>
          <a:p>
            <a:pPr marL="0" indent="18000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>
                <a:latin typeface="Arial Narrow" pitchFamily="34" charset="0"/>
              </a:rPr>
              <a:t>Рентгеноструктурный анализ (</a:t>
            </a:r>
            <a:r>
              <a:rPr lang="en-GB" sz="1800" dirty="0" smtClean="0">
                <a:latin typeface="Arial Narrow" pitchFamily="34" charset="0"/>
              </a:rPr>
              <a:t>Shimadzu XRD</a:t>
            </a:r>
            <a:r>
              <a:rPr lang="ru-RU" sz="1800" dirty="0" smtClean="0">
                <a:latin typeface="Arial Narrow" pitchFamily="34" charset="0"/>
              </a:rPr>
              <a:t>-6000</a:t>
            </a:r>
            <a:r>
              <a:rPr lang="ru-RU" sz="2200" b="1" dirty="0" smtClean="0">
                <a:latin typeface="Arial Narrow" pitchFamily="34" charset="0"/>
              </a:rPr>
              <a:t>):</a:t>
            </a:r>
          </a:p>
          <a:p>
            <a:pPr marL="273050" indent="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200" dirty="0" smtClean="0">
                <a:latin typeface="Arial Narrow" pitchFamily="34" charset="0"/>
              </a:rPr>
              <a:t>1. диагностика,</a:t>
            </a:r>
          </a:p>
          <a:p>
            <a:pPr marL="273050" indent="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200" dirty="0" smtClean="0">
                <a:latin typeface="Arial Narrow" pitchFamily="34" charset="0"/>
              </a:rPr>
              <a:t>2. количественный рентгенофазовый анализ,</a:t>
            </a:r>
          </a:p>
          <a:p>
            <a:pPr marL="273050" indent="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200" dirty="0" smtClean="0">
                <a:latin typeface="Arial Narrow" pitchFamily="34" charset="0"/>
              </a:rPr>
              <a:t>3. метод оценки степени кристалличности.</a:t>
            </a:r>
          </a:p>
          <a:p>
            <a:pPr marL="0" indent="18000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>
                <a:latin typeface="Arial Narrow" pitchFamily="34" charset="0"/>
              </a:rPr>
              <a:t>Гранулометрический анализ (</a:t>
            </a:r>
            <a:r>
              <a:rPr lang="en-US" sz="1800" dirty="0" smtClean="0">
                <a:latin typeface="Arial Narrow" pitchFamily="34" charset="0"/>
              </a:rPr>
              <a:t>Fritsch </a:t>
            </a:r>
            <a:r>
              <a:rPr lang="en-US" sz="1800" dirty="0" err="1" smtClean="0">
                <a:latin typeface="Arial Narrow" pitchFamily="34" charset="0"/>
              </a:rPr>
              <a:t>Perticle</a:t>
            </a:r>
            <a:r>
              <a:rPr lang="en-US" sz="1800" dirty="0" smtClean="0">
                <a:latin typeface="Arial Narrow" pitchFamily="34" charset="0"/>
              </a:rPr>
              <a:t> </a:t>
            </a:r>
            <a:r>
              <a:rPr lang="en-US" sz="1800" dirty="0" err="1" smtClean="0">
                <a:latin typeface="Arial Narrow" pitchFamily="34" charset="0"/>
              </a:rPr>
              <a:t>Sizer</a:t>
            </a:r>
            <a:r>
              <a:rPr lang="ru-RU" sz="1800" dirty="0" smtClean="0">
                <a:latin typeface="Arial Narrow" pitchFamily="34" charset="0"/>
              </a:rPr>
              <a:t> “</a:t>
            </a:r>
            <a:r>
              <a:rPr lang="en-US" sz="1800" dirty="0" err="1" smtClean="0">
                <a:latin typeface="Arial Narrow" pitchFamily="34" charset="0"/>
              </a:rPr>
              <a:t>analysette</a:t>
            </a:r>
            <a:r>
              <a:rPr lang="ru-RU" sz="1800" dirty="0" smtClean="0">
                <a:latin typeface="Arial Narrow" pitchFamily="34" charset="0"/>
              </a:rPr>
              <a:t> 22”</a:t>
            </a:r>
            <a:r>
              <a:rPr lang="ru-RU" sz="1800" b="1" dirty="0" smtClean="0">
                <a:latin typeface="Arial Narrow" pitchFamily="34" charset="0"/>
              </a:rPr>
              <a:t>)</a:t>
            </a:r>
          </a:p>
          <a:p>
            <a:pPr marL="177800" indent="-17780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smtClean="0">
                <a:latin typeface="Arial Narrow" pitchFamily="34" charset="0"/>
              </a:rPr>
              <a:t>Электронная микроскопия (</a:t>
            </a:r>
            <a:r>
              <a:rPr lang="ru-RU" sz="1800" dirty="0" smtClean="0">
                <a:latin typeface="Arial Narrow" pitchFamily="34" charset="0"/>
              </a:rPr>
              <a:t>РЭММА-202М (аналитик В.А.Котляров),  </a:t>
            </a:r>
            <a:r>
              <a:rPr lang="en-US" sz="1800" dirty="0" smtClean="0">
                <a:latin typeface="Arial Narrow" pitchFamily="34" charset="0"/>
              </a:rPr>
              <a:t>Vega </a:t>
            </a:r>
            <a:r>
              <a:rPr lang="en-US" sz="1800" dirty="0" err="1" smtClean="0">
                <a:latin typeface="Arial Narrow" pitchFamily="34" charset="0"/>
              </a:rPr>
              <a:t>Tescan</a:t>
            </a:r>
            <a:r>
              <a:rPr lang="ru-RU" sz="1800" dirty="0" smtClean="0">
                <a:latin typeface="Arial Narrow" pitchFamily="34" charset="0"/>
              </a:rPr>
              <a:t> (аналитик И.А.Блинов)</a:t>
            </a:r>
            <a:r>
              <a:rPr lang="ru-RU" sz="2200" b="1" dirty="0" smtClean="0">
                <a:latin typeface="Arial Narrow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  <a:buClr>
                <a:srgbClr val="002060"/>
              </a:buClr>
              <a:buFont typeface="Arial" charset="0"/>
              <a:buChar char="•"/>
            </a:pPr>
            <a:endParaRPr lang="ru-RU" dirty="0" smtClean="0"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260648"/>
            <a:ext cx="8496944" cy="2016224"/>
          </a:xfrm>
        </p:spPr>
        <p:txBody>
          <a:bodyPr>
            <a:normAutofit lnSpcReduction="10000"/>
          </a:bodyPr>
          <a:lstStyle/>
          <a:p>
            <a:pPr marL="0" indent="1800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Методика полевого отбора проб</a:t>
            </a:r>
          </a:p>
          <a:p>
            <a:pPr marL="0" indent="18000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err="1" smtClean="0">
                <a:latin typeface="Arial Narrow" pitchFamily="34" charset="0"/>
              </a:rPr>
              <a:t>Штуфной</a:t>
            </a:r>
            <a:r>
              <a:rPr lang="ru-RU" sz="2200" b="1" dirty="0" smtClean="0">
                <a:latin typeface="Arial Narrow" pitchFamily="34" charset="0"/>
              </a:rPr>
              <a:t> метод</a:t>
            </a:r>
          </a:p>
          <a:p>
            <a:pPr marL="0" indent="180000">
              <a:lnSpc>
                <a:spcPct val="150000"/>
              </a:lnSpc>
              <a:spcBef>
                <a:spcPts val="0"/>
              </a:spcBef>
            </a:pPr>
            <a:r>
              <a:rPr lang="ru-RU" sz="2200" b="1" dirty="0" err="1" smtClean="0">
                <a:latin typeface="Arial Narrow" pitchFamily="34" charset="0"/>
              </a:rPr>
              <a:t>Бороздовый</a:t>
            </a:r>
            <a:r>
              <a:rPr lang="ru-RU" sz="2200" b="1" dirty="0" smtClean="0">
                <a:latin typeface="Arial Narrow" pitchFamily="34" charset="0"/>
              </a:rPr>
              <a:t> метод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794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i="1" dirty="0" smtClean="0">
                <a:solidFill>
                  <a:schemeClr val="tx1"/>
                </a:solidFill>
                <a:latin typeface="Monotype Corsiva" pitchFamily="66" charset="0"/>
              </a:rPr>
              <a:t>Географическое положение Журавлиного Лога</a:t>
            </a:r>
            <a:endParaRPr lang="ru-RU" b="0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42" name="Picture 11" descr="69ffbe1005e730bf2c361dcfd6457da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49594">
            <a:off x="1127125" y="1085850"/>
            <a:ext cx="7015163" cy="4525963"/>
          </a:xfrm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971550" y="5229225"/>
            <a:ext cx="2125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юг </a:t>
            </a:r>
            <a:r>
              <a:rPr lang="ru-RU" sz="2800" dirty="0" err="1">
                <a:latin typeface="Monotype Corsiva" pitchFamily="66" charset="0"/>
              </a:rPr>
              <a:t>Челяб</a:t>
            </a:r>
            <a:r>
              <a:rPr lang="ru-RU" sz="2800" dirty="0">
                <a:latin typeface="Monotype Corsiva" pitchFamily="66" charset="0"/>
              </a:rPr>
              <a:t>. обл.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2268538" y="4292600"/>
            <a:ext cx="503237" cy="936625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Chelyabinskaya_Obl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572000" y="1341438"/>
            <a:ext cx="4125913" cy="4878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948264" y="3212976"/>
            <a:ext cx="288032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00563" y="1773238"/>
            <a:ext cx="18430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Журавлиный Лог</a:t>
            </a:r>
          </a:p>
        </p:txBody>
      </p:sp>
      <p:cxnSp>
        <p:nvCxnSpPr>
          <p:cNvPr id="10" name="Прямая со стрелкой 9"/>
          <p:cNvCxnSpPr>
            <a:endCxn id="0" idx="1"/>
          </p:cNvCxnSpPr>
          <p:nvPr/>
        </p:nvCxnSpPr>
        <p:spPr>
          <a:xfrm>
            <a:off x="5435600" y="2133600"/>
            <a:ext cx="1554163" cy="1120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Open_pit2010ф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83568" y="4293096"/>
            <a:ext cx="7630308" cy="210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179512" y="5805264"/>
            <a:ext cx="5112568" cy="1052736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Arial Narrow" pitchFamily="34" charset="0"/>
              </a:rPr>
              <a:t>Геологическая карта месторождения Журавлиный Лог (горизонт – 15 метров от поверхности) (составлена </a:t>
            </a:r>
            <a:r>
              <a:rPr lang="ru-RU" sz="1600" b="1" dirty="0" err="1" smtClean="0">
                <a:latin typeface="Arial Narrow" pitchFamily="34" charset="0"/>
              </a:rPr>
              <a:t>Стафеевой</a:t>
            </a:r>
            <a:r>
              <a:rPr lang="ru-RU" sz="1600" b="1" dirty="0" smtClean="0">
                <a:latin typeface="Arial Narrow" pitchFamily="34" charset="0"/>
              </a:rPr>
              <a:t> З.В. и др., 2007)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10" name="Содержимое 9" descr="Приложение 4а коп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251520" y="260648"/>
            <a:ext cx="5112568" cy="54726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разрез коры выветривания копия.jpg"/>
          <p:cNvPicPr>
            <a:picLocks noChangeAspect="1"/>
          </p:cNvPicPr>
          <p:nvPr/>
        </p:nvPicPr>
        <p:blipFill>
          <a:blip r:embed="rId3" cstate="print"/>
          <a:srcRect l="4348" t="6667" r="6522"/>
          <a:stretch>
            <a:fillRect/>
          </a:stretch>
        </p:blipFill>
        <p:spPr>
          <a:xfrm>
            <a:off x="5652120" y="1268760"/>
            <a:ext cx="2952328" cy="403244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80112" y="188640"/>
            <a:ext cx="3240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itchFamily="34" charset="0"/>
              </a:rPr>
              <a:t>Принципиальная схема строения коры выветривания на месторождении Журавлиный Лог (составила Хохлова Н.В., 2012)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528834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 Narrow" pitchFamily="34" charset="0"/>
              </a:rPr>
              <a:t>1 – осадочный чехол (вскрыша); 2 – делювий; 3 – нормальные каолины; 4 – щелочные каолины с реликтами </a:t>
            </a:r>
            <a:r>
              <a:rPr lang="ru-RU" sz="1600" dirty="0" err="1" smtClean="0">
                <a:latin typeface="Arial Narrow" pitchFamily="34" charset="0"/>
              </a:rPr>
              <a:t>кпш</a:t>
            </a:r>
            <a:r>
              <a:rPr lang="ru-RU" sz="1600" dirty="0" smtClean="0">
                <a:latin typeface="Arial Narrow" pitchFamily="34" charset="0"/>
              </a:rPr>
              <a:t> и унаследованной текстурой; 5 – дресвяная кора с щебнем и глиной; 6 – материнские граниты.</a:t>
            </a:r>
            <a:endParaRPr lang="ru-RU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Природные типы каолинов Журавлиного Лога</a:t>
            </a:r>
            <a:endParaRPr lang="ru-RU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67544" y="1052736"/>
            <a:ext cx="2952328" cy="175679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2200" b="1" dirty="0" err="1" smtClean="0">
                <a:latin typeface="Arial Narrow" pitchFamily="34" charset="0"/>
              </a:rPr>
              <a:t>Апогранитные</a:t>
            </a:r>
            <a:endParaRPr lang="ru-RU" sz="2200" b="1" dirty="0" smtClean="0">
              <a:latin typeface="Arial Narrow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2200" b="1" dirty="0" err="1" smtClean="0">
                <a:latin typeface="Arial Narrow" pitchFamily="34" charset="0"/>
              </a:rPr>
              <a:t>Апогнейсовые</a:t>
            </a:r>
            <a:endParaRPr lang="ru-RU" sz="2200" b="1" dirty="0" smtClean="0">
              <a:latin typeface="Arial Narrow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2200" b="1" dirty="0" err="1" smtClean="0">
                <a:latin typeface="Arial Narrow" pitchFamily="34" charset="0"/>
              </a:rPr>
              <a:t>Апосланцевые</a:t>
            </a:r>
            <a:endParaRPr lang="ru-RU" sz="2200" b="1" dirty="0">
              <a:latin typeface="Arial Narrow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23528" y="4509120"/>
            <a:ext cx="8496944" cy="216024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ru-RU" sz="2200" b="1" dirty="0" smtClean="0">
                <a:latin typeface="Arial Narrow" pitchFamily="34" charset="0"/>
              </a:rPr>
              <a:t>Нормальные</a:t>
            </a:r>
          </a:p>
          <a:p>
            <a:pPr>
              <a:lnSpc>
                <a:spcPct val="170000"/>
              </a:lnSpc>
            </a:pPr>
            <a:r>
              <a:rPr lang="ru-RU" sz="2200" b="1" dirty="0" smtClean="0">
                <a:latin typeface="Arial Narrow" pitchFamily="34" charset="0"/>
              </a:rPr>
              <a:t>Щелочные </a:t>
            </a:r>
          </a:p>
          <a:p>
            <a:pPr marL="177800" indent="15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 Narrow" pitchFamily="34" charset="0"/>
              </a:rPr>
              <a:t>Определяются по содержанию (</a:t>
            </a:r>
            <a:r>
              <a:rPr lang="en-US" sz="1800" dirty="0" smtClean="0">
                <a:latin typeface="Arial Narrow" pitchFamily="34" charset="0"/>
              </a:rPr>
              <a:t>Na</a:t>
            </a:r>
            <a:r>
              <a:rPr lang="ru-RU" sz="1800" baseline="-25000" dirty="0" smtClean="0">
                <a:latin typeface="Arial Narrow" pitchFamily="34" charset="0"/>
              </a:rPr>
              <a:t>2</a:t>
            </a:r>
            <a:r>
              <a:rPr lang="en-US" sz="1800" dirty="0" smtClean="0">
                <a:latin typeface="Arial Narrow" pitchFamily="34" charset="0"/>
              </a:rPr>
              <a:t>O</a:t>
            </a:r>
            <a:r>
              <a:rPr lang="ru-RU" sz="1800" dirty="0" smtClean="0">
                <a:latin typeface="Arial Narrow" pitchFamily="34" charset="0"/>
              </a:rPr>
              <a:t>+</a:t>
            </a:r>
            <a:r>
              <a:rPr lang="en-US" sz="1800" dirty="0" smtClean="0">
                <a:latin typeface="Arial Narrow" pitchFamily="34" charset="0"/>
              </a:rPr>
              <a:t>K</a:t>
            </a:r>
            <a:r>
              <a:rPr lang="ru-RU" sz="1800" baseline="-25000" dirty="0" smtClean="0">
                <a:latin typeface="Arial Narrow" pitchFamily="34" charset="0"/>
              </a:rPr>
              <a:t>2</a:t>
            </a:r>
            <a:r>
              <a:rPr lang="en-US" sz="1800" dirty="0" smtClean="0">
                <a:latin typeface="Arial Narrow" pitchFamily="34" charset="0"/>
              </a:rPr>
              <a:t>O</a:t>
            </a:r>
            <a:r>
              <a:rPr lang="ru-RU" sz="1800" dirty="0" smtClean="0">
                <a:latin typeface="Arial Narrow" pitchFamily="34" charset="0"/>
              </a:rPr>
              <a:t>). </a:t>
            </a:r>
            <a:r>
              <a:rPr lang="en-US" sz="1800" dirty="0" smtClean="0">
                <a:latin typeface="Arial Narrow" pitchFamily="34" charset="0"/>
              </a:rPr>
              <a:t>&gt;8% </a:t>
            </a:r>
            <a:r>
              <a:rPr lang="ru-RU" sz="1800" dirty="0" smtClean="0">
                <a:latin typeface="Arial Narrow" pitchFamily="34" charset="0"/>
              </a:rPr>
              <a:t>для щелочного типа</a:t>
            </a:r>
            <a:endParaRPr lang="ru-RU" sz="1800" b="1" dirty="0">
              <a:latin typeface="Arial Narrow" pitchFamily="34" charset="0"/>
            </a:endParaRPr>
          </a:p>
        </p:txBody>
      </p:sp>
      <p:pic>
        <p:nvPicPr>
          <p:cNvPr id="8" name="Рисунок 6" descr="каол_гнейс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059832" y="1052736"/>
            <a:ext cx="3072342" cy="2304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4" descr="пегматит (3)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436096" y="2924944"/>
            <a:ext cx="3169517" cy="2376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3573016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lvl="1" indent="-265176" algn="ctr">
              <a:buSzPct val="80000"/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Промышленно-технологические </a:t>
            </a:r>
          </a:p>
          <a:p>
            <a:pPr marL="265176" lvl="1" indent="-265176" algn="ctr">
              <a:buSzPct val="80000"/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типы каолинов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8104" y="4941168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Каолин по гранитам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2924944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Каолин по гнейсам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инципиальная схема обогащения"/>
          <p:cNvPicPr>
            <a:picLocks noChangeAspect="1" noChangeArrowheads="1"/>
          </p:cNvPicPr>
          <p:nvPr/>
        </p:nvPicPr>
        <p:blipFill>
          <a:blip r:embed="rId2" cstate="print"/>
          <a:srcRect t="3868" b="7530"/>
          <a:stretch>
            <a:fillRect/>
          </a:stretch>
        </p:blipFill>
        <p:spPr bwMode="auto">
          <a:xfrm>
            <a:off x="395536" y="1556792"/>
            <a:ext cx="8341986" cy="48245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2955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latin typeface="Monotype Corsiva" pitchFamily="66" charset="0"/>
              </a:rPr>
              <a:t>Принципиальная схема обогащения каолинового сырья на фабрике ЗАО «Пласт-Рифей»</a:t>
            </a:r>
            <a:endParaRPr lang="ru-RU" sz="3200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1484784"/>
            <a:ext cx="2952328" cy="2880320"/>
            <a:chOff x="251520" y="1484784"/>
            <a:chExt cx="2952328" cy="2880320"/>
          </a:xfrm>
        </p:grpSpPr>
        <p:pic>
          <p:nvPicPr>
            <p:cNvPr id="2051" name="Picture 3" descr="сушилка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30000"/>
            </a:blip>
            <a:srcRect/>
            <a:stretch>
              <a:fillRect/>
            </a:stretch>
          </p:blipFill>
          <p:spPr bwMode="auto">
            <a:xfrm>
              <a:off x="251520" y="1484784"/>
              <a:ext cx="2952328" cy="2098461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cxnSp>
          <p:nvCxnSpPr>
            <p:cNvPr id="13" name="Прямая со стрелкой 12"/>
            <p:cNvCxnSpPr>
              <a:stCxn id="2051" idx="2"/>
            </p:cNvCxnSpPr>
            <p:nvPr/>
          </p:nvCxnSpPr>
          <p:spPr>
            <a:xfrm>
              <a:off x="1727684" y="3583245"/>
              <a:ext cx="1404156" cy="7818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5220075" y="2780928"/>
            <a:ext cx="3335750" cy="2736304"/>
            <a:chOff x="5220075" y="2780928"/>
            <a:chExt cx="3335750" cy="2736304"/>
          </a:xfrm>
        </p:grpSpPr>
        <p:pic>
          <p:nvPicPr>
            <p:cNvPr id="2052" name="Picture 4" descr="циклоны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40000"/>
            </a:blip>
            <a:srcRect/>
            <a:stretch>
              <a:fillRect/>
            </a:stretch>
          </p:blipFill>
          <p:spPr bwMode="auto">
            <a:xfrm>
              <a:off x="5580112" y="3284984"/>
              <a:ext cx="2975713" cy="223224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cxnSp>
          <p:nvCxnSpPr>
            <p:cNvPr id="20" name="Прямая со стрелкой 19"/>
            <p:cNvCxnSpPr>
              <a:stCxn id="2052" idx="0"/>
            </p:cNvCxnSpPr>
            <p:nvPr/>
          </p:nvCxnSpPr>
          <p:spPr>
            <a:xfrm flipH="1" flipV="1">
              <a:off x="5220075" y="2780928"/>
              <a:ext cx="1847894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1" name="Содержимое 10" descr="распушитель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lum bright="10000" contrast="10000"/>
          </a:blip>
          <a:stretch>
            <a:fillRect/>
          </a:stretch>
        </p:blipFill>
        <p:spPr>
          <a:xfrm>
            <a:off x="251520" y="4346026"/>
            <a:ext cx="3024336" cy="2223080"/>
          </a:xfrm>
          <a:ln>
            <a:solidFill>
              <a:schemeClr val="accent1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3275856" y="5301208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5140002 копия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5536" y="1268760"/>
            <a:ext cx="3312368" cy="242272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5" name="Picture 3" descr="P5140003 копия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95536" y="3933056"/>
            <a:ext cx="3312368" cy="252333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067944" y="4293096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Развитие кальцита по периферии кварцевого зерна. Основная масса представлена смесью каолинита, кварца и слюды. Николи скрещенные.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5936" y="19888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Фрагмент текстуры пластичного течения. Николи скрещены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35571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Monotype Corsiva" pitchFamily="66" charset="0"/>
              </a:rPr>
              <a:t>Морфология каолинита в природном и промышленно-технологическом сырье</a:t>
            </a:r>
            <a:endParaRPr lang="ru-RU" sz="2800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059832" y="1268760"/>
            <a:ext cx="2952328" cy="2448272"/>
            <a:chOff x="3059832" y="1268760"/>
            <a:chExt cx="2952328" cy="2448272"/>
          </a:xfrm>
        </p:grpSpPr>
        <p:pic>
          <p:nvPicPr>
            <p:cNvPr id="3076" name="Picture 4" descr="ИМ 6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3059832" y="1268760"/>
              <a:ext cx="2952328" cy="24482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275856" y="1340768"/>
              <a:ext cx="23775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Arial Narrow" pitchFamily="34" charset="0"/>
                </a:rPr>
                <a:t>«Червеобразный» каолинит</a:t>
              </a:r>
              <a:endParaRPr lang="ru-RU" sz="1600" dirty="0">
                <a:latin typeface="Arial Narrow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059832" y="3933056"/>
            <a:ext cx="2952328" cy="2520280"/>
            <a:chOff x="3059832" y="3933056"/>
            <a:chExt cx="2952328" cy="2520280"/>
          </a:xfrm>
        </p:grpSpPr>
        <p:pic>
          <p:nvPicPr>
            <p:cNvPr id="3077" name="Picture 5" descr="ИМ 28 галлуазит"/>
            <p:cNvPicPr>
              <a:picLocks noChangeAspect="1" noChangeArrowheads="1"/>
            </p:cNvPicPr>
            <p:nvPr/>
          </p:nvPicPr>
          <p:blipFill>
            <a:blip r:embed="rId5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3059832" y="3933056"/>
              <a:ext cx="2952328" cy="2520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491880" y="4077072"/>
              <a:ext cx="18469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Arial Narrow" pitchFamily="34" charset="0"/>
                </a:rPr>
                <a:t>Веретено галлуазита</a:t>
              </a:r>
              <a:endParaRPr lang="ru-RU" sz="1600" dirty="0">
                <a:latin typeface="Arial Narrow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79513" y="3933056"/>
            <a:ext cx="8784975" cy="2520280"/>
            <a:chOff x="179513" y="3933056"/>
            <a:chExt cx="8784975" cy="252028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79513" y="3933056"/>
              <a:ext cx="2808312" cy="2520280"/>
              <a:chOff x="179513" y="3933056"/>
              <a:chExt cx="2808312" cy="2520280"/>
            </a:xfrm>
          </p:grpSpPr>
          <p:pic>
            <p:nvPicPr>
              <p:cNvPr id="3082" name="Picture 10" descr="5191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79513" y="3933056"/>
                <a:ext cx="2808312" cy="252028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cxnSp>
            <p:nvCxnSpPr>
              <p:cNvPr id="19" name="Прямая со стрелкой 18"/>
              <p:cNvCxnSpPr/>
              <p:nvPr/>
            </p:nvCxnSpPr>
            <p:spPr>
              <a:xfrm>
                <a:off x="395536" y="4077072"/>
                <a:ext cx="1080120" cy="7200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/>
          </p:nvGrpSpPr>
          <p:grpSpPr>
            <a:xfrm>
              <a:off x="6084168" y="3933056"/>
              <a:ext cx="2880320" cy="2520280"/>
              <a:chOff x="6084168" y="3933056"/>
              <a:chExt cx="2880320" cy="2520280"/>
            </a:xfrm>
          </p:grpSpPr>
          <p:pic>
            <p:nvPicPr>
              <p:cNvPr id="3078" name="Picture 6" descr="5201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084168" y="3933056"/>
                <a:ext cx="2880320" cy="252028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cxnSp>
            <p:nvCxnSpPr>
              <p:cNvPr id="22" name="Прямая со стрелкой 21"/>
              <p:cNvCxnSpPr/>
              <p:nvPr/>
            </p:nvCxnSpPr>
            <p:spPr>
              <a:xfrm>
                <a:off x="6300192" y="4077072"/>
                <a:ext cx="648072" cy="5040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Группа 29"/>
          <p:cNvGrpSpPr/>
          <p:nvPr/>
        </p:nvGrpSpPr>
        <p:grpSpPr>
          <a:xfrm>
            <a:off x="179512" y="1268760"/>
            <a:ext cx="8784976" cy="2448272"/>
            <a:chOff x="179512" y="1268760"/>
            <a:chExt cx="8784976" cy="2448272"/>
          </a:xfrm>
        </p:grpSpPr>
        <p:pic>
          <p:nvPicPr>
            <p:cNvPr id="3081" name="Picture 9" descr="5190"/>
            <p:cNvPicPr>
              <a:picLocks noChangeAspect="1" noChangeArrowheads="1"/>
            </p:cNvPicPr>
            <p:nvPr/>
          </p:nvPicPr>
          <p:blipFill>
            <a:blip r:embed="rId8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6084168" y="1268760"/>
              <a:ext cx="2880320" cy="24482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grpSp>
          <p:nvGrpSpPr>
            <p:cNvPr id="29" name="Группа 28"/>
            <p:cNvGrpSpPr/>
            <p:nvPr/>
          </p:nvGrpSpPr>
          <p:grpSpPr>
            <a:xfrm>
              <a:off x="179512" y="1268760"/>
              <a:ext cx="2808312" cy="2448272"/>
              <a:chOff x="179512" y="1268760"/>
              <a:chExt cx="2808312" cy="2448272"/>
            </a:xfrm>
          </p:grpSpPr>
          <p:pic>
            <p:nvPicPr>
              <p:cNvPr id="3083" name="Picture 11" descr="6077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contrast="20000"/>
              </a:blip>
              <a:srcRect b="5908"/>
              <a:stretch>
                <a:fillRect/>
              </a:stretch>
            </p:blipFill>
            <p:spPr bwMode="auto">
              <a:xfrm>
                <a:off x="179512" y="1268760"/>
                <a:ext cx="2808312" cy="244827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755576" y="1340768"/>
                <a:ext cx="21547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Расщепленный каолинит</a:t>
                </a:r>
                <a:endParaRPr lang="ru-RU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Monotype Corsiva" pitchFamily="66" charset="0"/>
              </a:rPr>
              <a:t>Характеристика минерального состава проб каолинового сырья на разных стадиях технологической обработки</a:t>
            </a:r>
            <a:endParaRPr lang="ru-RU" sz="2800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412776"/>
            <a:ext cx="7931224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Arial Narrow" pitchFamily="34" charset="0"/>
              </a:rPr>
              <a:t>Проба 116 – выделяется при первом </a:t>
            </a:r>
            <a:r>
              <a:rPr lang="ru-RU" sz="1800" b="1" dirty="0" err="1" smtClean="0">
                <a:latin typeface="Arial Narrow" pitchFamily="34" charset="0"/>
              </a:rPr>
              <a:t>циклонировании</a:t>
            </a:r>
            <a:endParaRPr lang="ru-RU" sz="1800" b="1" dirty="0">
              <a:latin typeface="Arial Narrow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39552" y="1916832"/>
          <a:ext cx="8064897" cy="1620000"/>
        </p:xfrm>
        <a:graphic>
          <a:graphicData uri="http://schemas.openxmlformats.org/drawingml/2006/table">
            <a:tbl>
              <a:tblPr/>
              <a:tblGrid>
                <a:gridCol w="1100052"/>
                <a:gridCol w="3103372"/>
                <a:gridCol w="500023"/>
                <a:gridCol w="514541"/>
                <a:gridCol w="500023"/>
                <a:gridCol w="546685"/>
                <a:gridCol w="1800201"/>
              </a:tblGrid>
              <a:tr h="324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№ пробы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Описание проб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кв</a:t>
                      </a:r>
                      <a:endParaRPr lang="ru-RU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пш</a:t>
                      </a:r>
                      <a:endParaRPr lang="ru-RU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сл</a:t>
                      </a:r>
                      <a:endParaRPr lang="ru-RU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ка</a:t>
                      </a:r>
                      <a:endParaRPr lang="ru-RU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393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Индекс </a:t>
                      </a:r>
                      <a:r>
                        <a:rPr lang="ru-RU" sz="1800" b="1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Хинкли</a:t>
                      </a:r>
                      <a:endParaRPr lang="ru-RU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4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116 (проба 3, склад 6)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3.3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3.5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2.7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11125" indent="3937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370" algn="l"/>
                        </a:tabLs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91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111125" indent="3937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9370" algn="l"/>
                        </a:tabLs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0,68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20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116 исходный 1 склад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2.7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0.7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2.4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0,85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22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 Narrow" pitchFamily="34" charset="0"/>
                          <a:ea typeface="Calibri"/>
                          <a:cs typeface="Times New Roman"/>
                        </a:rPr>
                        <a:t>Проба 1 исходный 6 склад</a:t>
                      </a:r>
                      <a:endParaRPr lang="ru-RU" sz="20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2.9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0.4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2.0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95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0,82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29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7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116 проба 2 исходный 6 склад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2.7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0.0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1.6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96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0,86</a:t>
                      </a:r>
                      <a:endParaRPr lang="ru-RU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5434" marR="4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4077072"/>
          <a:ext cx="8064895" cy="946404"/>
        </p:xfrm>
        <a:graphic>
          <a:graphicData uri="http://schemas.openxmlformats.org/drawingml/2006/table">
            <a:tbl>
              <a:tblPr/>
              <a:tblGrid>
                <a:gridCol w="1166186"/>
                <a:gridCol w="3044690"/>
                <a:gridCol w="499595"/>
                <a:gridCol w="499595"/>
                <a:gridCol w="478566"/>
                <a:gridCol w="576064"/>
                <a:gridCol w="1800199"/>
              </a:tblGrid>
              <a:tr h="288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5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134 (проба 3, склад 6)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9.7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6.7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203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5.3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1,5  </a:t>
                      </a:r>
                      <a:r>
                        <a:rPr lang="ru-RU" sz="18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ма</a:t>
                      </a:r>
                      <a:r>
                        <a:rPr lang="en-US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по выборке)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31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134 (проба 2, скл.6)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4.9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1.4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203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3.1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0,94</a:t>
                      </a:r>
                    </a:p>
                  </a:txBody>
                  <a:tcPr marL="65778" marR="65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3645024"/>
            <a:ext cx="617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Проба 134 – грубая фракция первичного сепарирования, пески </a:t>
            </a:r>
            <a:endParaRPr lang="ru-RU" b="1" dirty="0">
              <a:latin typeface="Arial Narrow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5445224"/>
          <a:ext cx="8064898" cy="1224136"/>
        </p:xfrm>
        <a:graphic>
          <a:graphicData uri="http://schemas.openxmlformats.org/drawingml/2006/table">
            <a:tbl>
              <a:tblPr/>
              <a:tblGrid>
                <a:gridCol w="1152128"/>
                <a:gridCol w="3096344"/>
                <a:gridCol w="504056"/>
                <a:gridCol w="504056"/>
                <a:gridCol w="504056"/>
                <a:gridCol w="504056"/>
                <a:gridCol w="1800202"/>
              </a:tblGrid>
              <a:tr h="3060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3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116а (проба 3, склад 6?)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4.8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5.9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5.0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84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0,61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21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116а исходный 1 склад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5.4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3.4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3.0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88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0,77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25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116а исходный проба 1 6 склад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4.0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0.7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3.1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92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0,82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ИМ 30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116а проба 2 исходный 6 склад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4.1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0.7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2.4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93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0,83</a:t>
                      </a:r>
                      <a:endParaRPr lang="ru-RU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5085184"/>
            <a:ext cx="5879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Проба 116а – выделяется после вторичного сепарирования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661</TotalTime>
  <Words>1157</Words>
  <Application>Microsoft Office PowerPoint</Application>
  <PresentationFormat>Экран (4:3)</PresentationFormat>
  <Paragraphs>229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Аспект</vt:lpstr>
      <vt:lpstr>Тема Office</vt:lpstr>
      <vt:lpstr>Южно-Уральский Государственный Университет филиал в г.Миасс Геологический факультет Кафедра минералогии и геохимии   Минералогические особенности каолинов месторождения Журавлиный Лог  (Челябинская область)</vt:lpstr>
      <vt:lpstr>Цели и задачи дипломной работы</vt:lpstr>
      <vt:lpstr>Слайд 3</vt:lpstr>
      <vt:lpstr>Географическое положение Журавлиного Лога</vt:lpstr>
      <vt:lpstr>Слайд 5</vt:lpstr>
      <vt:lpstr>Природные типы каолинов Журавлиного Лога</vt:lpstr>
      <vt:lpstr>Принципиальная схема обогащения каолинового сырья на фабрике ЗАО «Пласт-Рифей»</vt:lpstr>
      <vt:lpstr>Морфология каолинита в природном и промышленно-технологическом сырье</vt:lpstr>
      <vt:lpstr>Характеристика минерального состава проб каолинового сырья на разных стадиях технологической обработки</vt:lpstr>
      <vt:lpstr>Характеристика минерального состава проб каолинового сырья на разных стадиях технологической обработки</vt:lpstr>
      <vt:lpstr>Оценка гранулометрического состава каолинов Журавлиного Лога, характеризующих различные участки технологической цепочки </vt:lpstr>
      <vt:lpstr>Термическое поведение обогащенных каолинов Журавлиного Лога</vt:lpstr>
      <vt:lpstr>Технологические свойства каолина Журавлиного Лога</vt:lpstr>
      <vt:lpstr>Выводы</vt:lpstr>
      <vt:lpstr>Автор выражает благодарность: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Южно-Уральский Государственный Университет филиал в г.Миасс Геологический факультет Кафедра минералогии и геохимии   Минералогические особенности каолинов месторождения Журавлиный Лог (Челябинская область)</dc:title>
  <dc:creator>1234</dc:creator>
  <cp:lastModifiedBy>1234</cp:lastModifiedBy>
  <cp:revision>67</cp:revision>
  <dcterms:created xsi:type="dcterms:W3CDTF">2012-06-13T04:29:25Z</dcterms:created>
  <dcterms:modified xsi:type="dcterms:W3CDTF">2012-06-16T01:36:42Z</dcterms:modified>
</cp:coreProperties>
</file>