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9" r:id="rId1"/>
  </p:sldMasterIdLst>
  <p:sldIdLst>
    <p:sldId id="256" r:id="rId2"/>
    <p:sldId id="257" r:id="rId3"/>
    <p:sldId id="259" r:id="rId4"/>
    <p:sldId id="273" r:id="rId5"/>
    <p:sldId id="260" r:id="rId6"/>
    <p:sldId id="261" r:id="rId7"/>
    <p:sldId id="268" r:id="rId8"/>
    <p:sldId id="277" r:id="rId9"/>
    <p:sldId id="262" r:id="rId10"/>
    <p:sldId id="265" r:id="rId11"/>
    <p:sldId id="263" r:id="rId12"/>
    <p:sldId id="264" r:id="rId13"/>
    <p:sldId id="278" r:id="rId14"/>
    <p:sldId id="266" r:id="rId15"/>
    <p:sldId id="267" r:id="rId16"/>
    <p:sldId id="269" r:id="rId17"/>
    <p:sldId id="270" r:id="rId18"/>
    <p:sldId id="271" r:id="rId19"/>
    <p:sldId id="276" r:id="rId20"/>
    <p:sldId id="279" r:id="rId21"/>
    <p:sldId id="280" r:id="rId22"/>
    <p:sldId id="272" r:id="rId23"/>
    <p:sldId id="281" r:id="rId24"/>
    <p:sldId id="284" r:id="rId25"/>
    <p:sldId id="282" r:id="rId26"/>
    <p:sldId id="283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B3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3" autoAdjust="0"/>
    <p:restoredTop sz="94872" autoAdjust="0"/>
  </p:normalViewPr>
  <p:slideViewPr>
    <p:cSldViewPr>
      <p:cViewPr>
        <p:scale>
          <a:sx n="50" d="100"/>
          <a:sy n="50" d="100"/>
        </p:scale>
        <p:origin x="-102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7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&#1070;&#1059;&#1088;&#1043;&#1059;\&#1044;&#1080;&#1087;&#1083;&#1086;&#1084;&#1085;&#1099;&#1081;%20&#1044;&#1048;&#1055;&#1051;&#1054;&#1052;\&#1044;&#1048;&#1055;&#1051;&#1054;&#1052;\&#1058;&#1072;&#1073;&#1083;%20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70;&#1059;&#1088;&#1043;&#1059;\&#1044;&#1080;&#1087;&#1083;&#1086;&#1084;&#1085;&#1099;&#1081;%20&#1044;&#1048;&#1055;&#1051;&#1054;&#1052;\&#1044;&#1048;&#1055;&#1051;&#1054;&#1052;\&#1058;&#1072;&#1073;&#1083;%20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70;&#1059;&#1088;&#1043;&#1059;\&#1044;&#1080;&#1087;&#1083;&#1086;&#1084;&#1085;&#1099;&#1081;%20&#1044;&#1048;&#1055;&#1051;&#1054;&#1052;\&#1044;&#1048;&#1055;&#1051;&#1054;&#1052;\&#1058;&#1072;&#1073;&#1083;%203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&#1070;&#1059;&#1088;&#1043;&#1059;\&#1044;&#1080;&#1087;&#1083;&#1086;&#1084;&#1085;&#1099;&#1081;%20&#1044;&#1048;&#1055;&#1051;&#1054;&#1052;\&#1044;&#1048;&#1055;&#1051;&#1054;&#1052;\&#1058;&#1072;&#1073;&#1083;%2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0200198761562571"/>
          <c:y val="7.5578712898276432E-2"/>
          <c:w val="0.55203227467042681"/>
          <c:h val="0.81324142174535852"/>
        </c:manualLayout>
      </c:layout>
      <c:scatterChart>
        <c:scatterStyle val="lineMarker"/>
        <c:ser>
          <c:idx val="0"/>
          <c:order val="0"/>
          <c:tx>
            <c:v>родохрозит-тефроит-гаусманитовые породы</c:v>
          </c:tx>
          <c:spPr>
            <a:ln w="28575">
              <a:noFill/>
            </a:ln>
          </c:spPr>
          <c:xVal>
            <c:numLit>
              <c:formatCode>General</c:formatCode>
              <c:ptCount val="7"/>
              <c:pt idx="0">
                <c:v>20.9</c:v>
              </c:pt>
              <c:pt idx="1">
                <c:v>15.7</c:v>
              </c:pt>
              <c:pt idx="2">
                <c:v>32.300000000000004</c:v>
              </c:pt>
              <c:pt idx="3">
                <c:v>23</c:v>
              </c:pt>
              <c:pt idx="4">
                <c:v>19.5</c:v>
              </c:pt>
              <c:pt idx="5">
                <c:v>31.2</c:v>
              </c:pt>
              <c:pt idx="6">
                <c:v>29.6</c:v>
              </c:pt>
            </c:numLit>
          </c:xVal>
          <c:yVal>
            <c:numLit>
              <c:formatCode>General</c:formatCode>
              <c:ptCount val="7"/>
              <c:pt idx="0">
                <c:v>70.8</c:v>
              </c:pt>
              <c:pt idx="1">
                <c:v>63.7</c:v>
              </c:pt>
              <c:pt idx="2">
                <c:v>60.7</c:v>
              </c:pt>
              <c:pt idx="3">
                <c:v>65.400000000000006</c:v>
              </c:pt>
              <c:pt idx="4">
                <c:v>53.3</c:v>
              </c:pt>
              <c:pt idx="5">
                <c:v>52.3</c:v>
              </c:pt>
              <c:pt idx="6">
                <c:v>35.1</c:v>
              </c:pt>
            </c:numLit>
          </c:yVal>
        </c:ser>
        <c:ser>
          <c:idx val="1"/>
          <c:order val="1"/>
          <c:tx>
            <c:v>родонитовая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1"/>
              <c:pt idx="0">
                <c:v>45.3</c:v>
              </c:pt>
            </c:numLit>
          </c:xVal>
          <c:yVal>
            <c:numLit>
              <c:formatCode>General</c:formatCode>
              <c:ptCount val="1"/>
              <c:pt idx="0">
                <c:v>35.6</c:v>
              </c:pt>
            </c:numLit>
          </c:yVal>
        </c:ser>
        <c:ser>
          <c:idx val="2"/>
          <c:order val="2"/>
          <c:tx>
            <c:v>родонит-андрадитовая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4"/>
              <c:pt idx="0">
                <c:v>43.3</c:v>
              </c:pt>
              <c:pt idx="1">
                <c:v>47.5</c:v>
              </c:pt>
              <c:pt idx="2">
                <c:v>45</c:v>
              </c:pt>
              <c:pt idx="3">
                <c:v>21.9</c:v>
              </c:pt>
            </c:numLit>
          </c:xVal>
          <c:yVal>
            <c:numLit>
              <c:formatCode>General</c:formatCode>
              <c:ptCount val="4"/>
              <c:pt idx="0">
                <c:v>36.6</c:v>
              </c:pt>
              <c:pt idx="1">
                <c:v>33</c:v>
              </c:pt>
              <c:pt idx="2">
                <c:v>39.6</c:v>
              </c:pt>
              <c:pt idx="3">
                <c:v>50.2</c:v>
              </c:pt>
            </c:numLit>
          </c:yVal>
        </c:ser>
        <c:ser>
          <c:idx val="3"/>
          <c:order val="3"/>
          <c:tx>
            <c:v>альбит-гематит-гроссуляровая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1"/>
              <c:pt idx="0">
                <c:v>48.7</c:v>
              </c:pt>
            </c:numLit>
          </c:xVal>
          <c:yVal>
            <c:numLit>
              <c:formatCode>General</c:formatCode>
              <c:ptCount val="1"/>
              <c:pt idx="0">
                <c:v>18.7</c:v>
              </c:pt>
            </c:numLit>
          </c:yVal>
        </c:ser>
        <c:axId val="50228608"/>
        <c:axId val="51402240"/>
      </c:scatterChart>
      <c:valAx>
        <c:axId val="502286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="0">
                    <a:latin typeface="Times New Roman" pitchFamily="18" charset="0"/>
                    <a:cs typeface="Times New Roman" pitchFamily="18" charset="0"/>
                  </a:rPr>
                  <a:t>SiO</a:t>
                </a:r>
                <a:r>
                  <a:rPr lang="en-US" sz="800" b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5981823116005287"/>
              <c:y val="0.79740166754774022"/>
            </c:manualLayout>
          </c:layout>
        </c:title>
        <c:numFmt formatCode="General" sourceLinked="1"/>
        <c:tickLblPos val="nextTo"/>
        <c:crossAx val="51402240"/>
        <c:crosses val="autoZero"/>
        <c:crossBetween val="midCat"/>
      </c:valAx>
      <c:valAx>
        <c:axId val="51402240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1200" b="0">
                    <a:latin typeface="Times New Roman" pitchFamily="18" charset="0"/>
                    <a:cs typeface="Times New Roman" pitchFamily="18" charset="0"/>
                  </a:rPr>
                  <a:t>MnO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8.0158792650918645E-2"/>
              <c:y val="2.5886870148298692E-3"/>
            </c:manualLayout>
          </c:layout>
        </c:title>
        <c:numFmt formatCode="General" sourceLinked="1"/>
        <c:tickLblPos val="nextTo"/>
        <c:crossAx val="50228608"/>
        <c:crosses val="autoZero"/>
        <c:crossBetween val="midCat"/>
      </c:valAx>
      <c:spPr>
        <a:ln w="15875"/>
      </c:spPr>
    </c:plotArea>
    <c:legend>
      <c:legendPos val="r"/>
      <c:legendEntry>
        <c:idx val="0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/>
            </a:pPr>
            <a:endParaRPr lang="ru-RU"/>
          </a:p>
        </c:txPr>
      </c:legendEntry>
      <c:layout>
        <c:manualLayout>
          <c:xMode val="edge"/>
          <c:yMode val="edge"/>
          <c:x val="0.63292231407513966"/>
          <c:y val="8.5317188978660793E-2"/>
          <c:w val="0.36094234909003781"/>
          <c:h val="0.69476475447051433"/>
        </c:manualLayout>
      </c:layout>
    </c:legend>
    <c:plotVisOnly val="1"/>
  </c:chart>
  <c:spPr>
    <a:ln>
      <a:noFill/>
    </a:ln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368787105579599"/>
          <c:y val="0.14253950044323929"/>
          <c:w val="0.52085122780363335"/>
          <c:h val="0.75921885592115568"/>
        </c:manualLayout>
      </c:layout>
      <c:scatterChart>
        <c:scatterStyle val="lineMarker"/>
        <c:ser>
          <c:idx val="0"/>
          <c:order val="0"/>
          <c:tx>
            <c:v>родохрозит-тефроит-гаусманитовая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7"/>
              <c:pt idx="0">
                <c:v>20.9</c:v>
              </c:pt>
              <c:pt idx="1">
                <c:v>15.7</c:v>
              </c:pt>
              <c:pt idx="2">
                <c:v>32.300000000000004</c:v>
              </c:pt>
              <c:pt idx="3">
                <c:v>23</c:v>
              </c:pt>
              <c:pt idx="4">
                <c:v>19.5</c:v>
              </c:pt>
              <c:pt idx="5">
                <c:v>31.2</c:v>
              </c:pt>
              <c:pt idx="6">
                <c:v>29.6</c:v>
              </c:pt>
            </c:numLit>
          </c:xVal>
          <c:yVal>
            <c:numLit>
              <c:formatCode>General</c:formatCode>
              <c:ptCount val="7"/>
              <c:pt idx="0">
                <c:v>0.05</c:v>
              </c:pt>
              <c:pt idx="1">
                <c:v>0.64000000000000579</c:v>
              </c:pt>
              <c:pt idx="2">
                <c:v>0.15000000000000024</c:v>
              </c:pt>
              <c:pt idx="3">
                <c:v>0.30000000000000032</c:v>
              </c:pt>
              <c:pt idx="4">
                <c:v>0.44</c:v>
              </c:pt>
              <c:pt idx="5">
                <c:v>0.82000000000000062</c:v>
              </c:pt>
              <c:pt idx="6">
                <c:v>0.33000000000000312</c:v>
              </c:pt>
            </c:numLit>
          </c:yVal>
        </c:ser>
        <c:ser>
          <c:idx val="1"/>
          <c:order val="1"/>
          <c:tx>
            <c:v>родонитовая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1"/>
              <c:pt idx="0">
                <c:v>45.3</c:v>
              </c:pt>
            </c:numLit>
          </c:xVal>
          <c:yVal>
            <c:numLit>
              <c:formatCode>General</c:formatCode>
              <c:ptCount val="1"/>
              <c:pt idx="0">
                <c:v>0.56999999999999995</c:v>
              </c:pt>
            </c:numLit>
          </c:yVal>
        </c:ser>
        <c:ser>
          <c:idx val="2"/>
          <c:order val="2"/>
          <c:tx>
            <c:v>родонит-андрадитовая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4"/>
              <c:pt idx="0">
                <c:v>43.3</c:v>
              </c:pt>
              <c:pt idx="1">
                <c:v>47.5</c:v>
              </c:pt>
              <c:pt idx="2">
                <c:v>45</c:v>
              </c:pt>
              <c:pt idx="3">
                <c:v>21.9</c:v>
              </c:pt>
            </c:numLit>
          </c:xVal>
          <c:yVal>
            <c:numLit>
              <c:formatCode>General</c:formatCode>
              <c:ptCount val="4"/>
              <c:pt idx="0">
                <c:v>0.94000000000000061</c:v>
              </c:pt>
              <c:pt idx="1">
                <c:v>0.22</c:v>
              </c:pt>
              <c:pt idx="2">
                <c:v>0.15000000000000024</c:v>
              </c:pt>
              <c:pt idx="3">
                <c:v>0.48000000000000032</c:v>
              </c:pt>
            </c:numLit>
          </c:yVal>
        </c:ser>
        <c:ser>
          <c:idx val="3"/>
          <c:order val="3"/>
          <c:tx>
            <c:v>альбит-гематит-гроссуляровая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1"/>
              <c:pt idx="0">
                <c:v>48.7</c:v>
              </c:pt>
            </c:numLit>
          </c:xVal>
          <c:yVal>
            <c:numLit>
              <c:formatCode>General</c:formatCode>
              <c:ptCount val="1"/>
              <c:pt idx="0">
                <c:v>2.9</c:v>
              </c:pt>
            </c:numLit>
          </c:yVal>
        </c:ser>
        <c:axId val="54555776"/>
        <c:axId val="54557696"/>
      </c:scatterChart>
      <c:valAx>
        <c:axId val="545557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="0">
                    <a:latin typeface="Times New Roman" pitchFamily="18" charset="0"/>
                    <a:cs typeface="Times New Roman" pitchFamily="18" charset="0"/>
                  </a:rPr>
                  <a:t>SiO</a:t>
                </a:r>
                <a:r>
                  <a:rPr lang="en-US" sz="800" b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1200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61628375220220755"/>
              <c:y val="0.8307774938728687"/>
            </c:manualLayout>
          </c:layout>
        </c:title>
        <c:numFmt formatCode="General" sourceLinked="1"/>
        <c:tickLblPos val="nextTo"/>
        <c:crossAx val="54557696"/>
        <c:crosses val="autoZero"/>
        <c:crossBetween val="midCat"/>
      </c:valAx>
      <c:valAx>
        <c:axId val="54557696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1200" b="0">
                    <a:latin typeface="Times New Roman" pitchFamily="18" charset="0"/>
                    <a:cs typeface="Times New Roman" pitchFamily="18" charset="0"/>
                  </a:rPr>
                  <a:t>MgO</a:t>
                </a:r>
                <a:endParaRPr lang="ru-RU" sz="1200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6.34656455614281E-2"/>
              <c:y val="4.220020510681198E-2"/>
            </c:manualLayout>
          </c:layout>
        </c:title>
        <c:numFmt formatCode="General" sourceLinked="1"/>
        <c:tickLblPos val="nextTo"/>
        <c:crossAx val="54555776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/>
            </a:pPr>
            <a:endParaRPr lang="ru-RU"/>
          </a:p>
        </c:txPr>
      </c:legendEntry>
      <c:layout/>
    </c:legend>
    <c:plotVisOnly val="1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5649849324390764E-2"/>
          <c:y val="8.8545042980740535E-2"/>
          <c:w val="0.61406916728001593"/>
          <c:h val="0.73035848980415907"/>
        </c:manualLayout>
      </c:layout>
      <c:scatterChart>
        <c:scatterStyle val="lineMarker"/>
        <c:ser>
          <c:idx val="0"/>
          <c:order val="0"/>
          <c:tx>
            <c:v>родохрозит-тефроит-гаусманитовая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7"/>
              <c:pt idx="0">
                <c:v>20.9</c:v>
              </c:pt>
              <c:pt idx="1">
                <c:v>15.7</c:v>
              </c:pt>
              <c:pt idx="2">
                <c:v>32.300000000000004</c:v>
              </c:pt>
              <c:pt idx="3">
                <c:v>23</c:v>
              </c:pt>
              <c:pt idx="4">
                <c:v>19.5</c:v>
              </c:pt>
              <c:pt idx="5">
                <c:v>31.2</c:v>
              </c:pt>
              <c:pt idx="6">
                <c:v>29.6</c:v>
              </c:pt>
            </c:numLit>
          </c:xVal>
          <c:yVal>
            <c:numLit>
              <c:formatCode>General</c:formatCode>
              <c:ptCount val="7"/>
              <c:pt idx="0">
                <c:v>1.81</c:v>
              </c:pt>
              <c:pt idx="1">
                <c:v>1.22</c:v>
              </c:pt>
              <c:pt idx="2">
                <c:v>0.58000000000000007</c:v>
              </c:pt>
              <c:pt idx="3">
                <c:v>1.87</c:v>
              </c:pt>
              <c:pt idx="4">
                <c:v>9.92</c:v>
              </c:pt>
              <c:pt idx="5">
                <c:v>1.37</c:v>
              </c:pt>
              <c:pt idx="6">
                <c:v>19.399999999999999</c:v>
              </c:pt>
            </c:numLit>
          </c:yVal>
        </c:ser>
        <c:ser>
          <c:idx val="1"/>
          <c:order val="1"/>
          <c:tx>
            <c:v>родонитовая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1"/>
              <c:pt idx="0">
                <c:v>45.3</c:v>
              </c:pt>
            </c:numLit>
          </c:xVal>
          <c:yVal>
            <c:numLit>
              <c:formatCode>General</c:formatCode>
              <c:ptCount val="1"/>
              <c:pt idx="0">
                <c:v>4.5999999999999996</c:v>
              </c:pt>
            </c:numLit>
          </c:yVal>
        </c:ser>
        <c:ser>
          <c:idx val="2"/>
          <c:order val="2"/>
          <c:tx>
            <c:v>родонит-андрадитовая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4"/>
              <c:pt idx="0">
                <c:v>43.3</c:v>
              </c:pt>
              <c:pt idx="1">
                <c:v>47.5</c:v>
              </c:pt>
              <c:pt idx="2">
                <c:v>45</c:v>
              </c:pt>
              <c:pt idx="3">
                <c:v>21.9</c:v>
              </c:pt>
            </c:numLit>
          </c:xVal>
          <c:yVal>
            <c:numLit>
              <c:formatCode>General</c:formatCode>
              <c:ptCount val="4"/>
              <c:pt idx="0">
                <c:v>3.3099999999999987</c:v>
              </c:pt>
              <c:pt idx="1">
                <c:v>4.6599999999999975</c:v>
              </c:pt>
              <c:pt idx="2">
                <c:v>2.2999999999999998</c:v>
              </c:pt>
              <c:pt idx="3">
                <c:v>5.5</c:v>
              </c:pt>
            </c:numLit>
          </c:yVal>
        </c:ser>
        <c:ser>
          <c:idx val="3"/>
          <c:order val="3"/>
          <c:tx>
            <c:v>алльбит-гематит-гроссуляровая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1"/>
              <c:pt idx="0">
                <c:v>48.7</c:v>
              </c:pt>
            </c:numLit>
          </c:xVal>
          <c:yVal>
            <c:numLit>
              <c:formatCode>General</c:formatCode>
              <c:ptCount val="1"/>
              <c:pt idx="0">
                <c:v>10.3</c:v>
              </c:pt>
            </c:numLit>
          </c:yVal>
        </c:ser>
        <c:axId val="52387840"/>
        <c:axId val="52389760"/>
      </c:scatterChart>
      <c:valAx>
        <c:axId val="523878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="0">
                    <a:latin typeface="Times New Roman" pitchFamily="18" charset="0"/>
                    <a:cs typeface="Times New Roman" pitchFamily="18" charset="0"/>
                  </a:rPr>
                  <a:t>SiO</a:t>
                </a:r>
                <a:r>
                  <a:rPr lang="en-US" sz="800" b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1200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6679095512335117"/>
              <c:y val="0.75078958207147906"/>
            </c:manualLayout>
          </c:layout>
        </c:title>
        <c:numFmt formatCode="General" sourceLinked="1"/>
        <c:tickLblPos val="nextTo"/>
        <c:crossAx val="52389760"/>
        <c:crosses val="autoZero"/>
        <c:crossBetween val="midCat"/>
      </c:valAx>
      <c:valAx>
        <c:axId val="52389760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1200" b="0">
                    <a:latin typeface="Times New Roman" pitchFamily="18" charset="0"/>
                    <a:cs typeface="Times New Roman" pitchFamily="18" charset="0"/>
                  </a:rPr>
                  <a:t>Fe</a:t>
                </a:r>
                <a:r>
                  <a:rPr lang="en-US" sz="800" b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1200" b="0">
                    <a:latin typeface="Times New Roman" pitchFamily="18" charset="0"/>
                    <a:cs typeface="Times New Roman" pitchFamily="18" charset="0"/>
                  </a:rPr>
                  <a:t>O</a:t>
                </a:r>
                <a:r>
                  <a:rPr lang="en-US" sz="800" b="0"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ru-RU" sz="1200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4.9071643822299983E-2"/>
              <c:y val="4.2543912780133332E-4"/>
            </c:manualLayout>
          </c:layout>
        </c:title>
        <c:numFmt formatCode="General" sourceLinked="1"/>
        <c:tickLblPos val="nextTo"/>
        <c:crossAx val="52387840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/>
            </a:pPr>
            <a:endParaRPr lang="ru-RU"/>
          </a:p>
        </c:txPr>
      </c:legendEntry>
      <c:layout>
        <c:manualLayout>
          <c:xMode val="edge"/>
          <c:yMode val="edge"/>
          <c:x val="0.66037468066988514"/>
          <c:y val="0"/>
          <c:w val="0.33666077804502792"/>
          <c:h val="0.73564018763019356"/>
        </c:manualLayout>
      </c:layout>
    </c:legend>
    <c:plotVisOnly val="1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9.4327922385498295E-2"/>
          <c:y val="0.14088455360990318"/>
          <c:w val="0.59278287666271012"/>
          <c:h val="0.75797939436674955"/>
        </c:manualLayout>
      </c:layout>
      <c:scatterChart>
        <c:scatterStyle val="lineMarker"/>
        <c:ser>
          <c:idx val="0"/>
          <c:order val="0"/>
          <c:tx>
            <c:v>родохрозит-тефроит-гаусманитовая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7"/>
              <c:pt idx="0">
                <c:v>20.9</c:v>
              </c:pt>
              <c:pt idx="1">
                <c:v>15.7</c:v>
              </c:pt>
              <c:pt idx="2">
                <c:v>32.300000000000004</c:v>
              </c:pt>
              <c:pt idx="3">
                <c:v>23</c:v>
              </c:pt>
              <c:pt idx="4">
                <c:v>19.5</c:v>
              </c:pt>
              <c:pt idx="5">
                <c:v>31.2</c:v>
              </c:pt>
              <c:pt idx="6">
                <c:v>29.6</c:v>
              </c:pt>
            </c:numLit>
          </c:xVal>
          <c:yVal>
            <c:numLit>
              <c:formatCode>General</c:formatCode>
              <c:ptCount val="7"/>
              <c:pt idx="0">
                <c:v>4.3</c:v>
              </c:pt>
              <c:pt idx="1">
                <c:v>10</c:v>
              </c:pt>
              <c:pt idx="2">
                <c:v>3.08</c:v>
              </c:pt>
              <c:pt idx="3">
                <c:v>1.8800000000000001</c:v>
              </c:pt>
              <c:pt idx="4">
                <c:v>8.5300000000000011</c:v>
              </c:pt>
              <c:pt idx="5">
                <c:v>3.2</c:v>
              </c:pt>
              <c:pt idx="6">
                <c:v>3.34</c:v>
              </c:pt>
            </c:numLit>
          </c:yVal>
        </c:ser>
        <c:ser>
          <c:idx val="1"/>
          <c:order val="1"/>
          <c:tx>
            <c:v>родонитовая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1"/>
              <c:pt idx="0">
                <c:v>45.3</c:v>
              </c:pt>
            </c:numLit>
          </c:xVal>
          <c:yVal>
            <c:numLit>
              <c:formatCode>General</c:formatCode>
              <c:ptCount val="1"/>
              <c:pt idx="0">
                <c:v>11.2</c:v>
              </c:pt>
            </c:numLit>
          </c:yVal>
        </c:ser>
        <c:ser>
          <c:idx val="2"/>
          <c:order val="2"/>
          <c:tx>
            <c:v>родонит-андрадитовая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4"/>
              <c:pt idx="0">
                <c:v>43.3</c:v>
              </c:pt>
              <c:pt idx="1">
                <c:v>47.5</c:v>
              </c:pt>
              <c:pt idx="2">
                <c:v>45</c:v>
              </c:pt>
              <c:pt idx="3">
                <c:v>21.9</c:v>
              </c:pt>
            </c:numLit>
          </c:xVal>
          <c:yVal>
            <c:numLit>
              <c:formatCode>General</c:formatCode>
              <c:ptCount val="4"/>
              <c:pt idx="0">
                <c:v>10.8</c:v>
              </c:pt>
              <c:pt idx="1">
                <c:v>11.2</c:v>
              </c:pt>
              <c:pt idx="2">
                <c:v>9.23</c:v>
              </c:pt>
              <c:pt idx="3">
                <c:v>7.33</c:v>
              </c:pt>
            </c:numLit>
          </c:yVal>
        </c:ser>
        <c:ser>
          <c:idx val="3"/>
          <c:order val="3"/>
          <c:tx>
            <c:v>альбит-гематит-гроссуляровая порода</c:v>
          </c:tx>
          <c:spPr>
            <a:ln w="28575">
              <a:noFill/>
            </a:ln>
          </c:spPr>
          <c:xVal>
            <c:numLit>
              <c:formatCode>General</c:formatCode>
              <c:ptCount val="1"/>
              <c:pt idx="0">
                <c:v>48.7</c:v>
              </c:pt>
            </c:numLit>
          </c:xVal>
          <c:yVal>
            <c:numLit>
              <c:formatCode>General</c:formatCode>
              <c:ptCount val="1"/>
              <c:pt idx="0">
                <c:v>6.1</c:v>
              </c:pt>
            </c:numLit>
          </c:yVal>
        </c:ser>
        <c:axId val="54609024"/>
        <c:axId val="54610944"/>
      </c:scatterChart>
      <c:valAx>
        <c:axId val="546090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="0">
                    <a:latin typeface="Times New Roman" pitchFamily="18" charset="0"/>
                    <a:cs typeface="Times New Roman" pitchFamily="18" charset="0"/>
                  </a:rPr>
                  <a:t>SiO</a:t>
                </a:r>
                <a:r>
                  <a:rPr lang="en-US" sz="800" b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1200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67815223097112864"/>
              <c:y val="0.82438561648636965"/>
            </c:manualLayout>
          </c:layout>
        </c:title>
        <c:numFmt formatCode="General" sourceLinked="1"/>
        <c:tickLblPos val="nextTo"/>
        <c:crossAx val="54610944"/>
        <c:crosses val="autoZero"/>
        <c:crossBetween val="midCat"/>
      </c:valAx>
      <c:valAx>
        <c:axId val="54610944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1200" b="0">
                    <a:latin typeface="Times New Roman" pitchFamily="18" charset="0"/>
                    <a:cs typeface="Times New Roman" pitchFamily="18" charset="0"/>
                  </a:rPr>
                  <a:t>CaO</a:t>
                </a:r>
                <a:endParaRPr lang="ru-RU" sz="1200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7.6586254743634813E-2"/>
              <c:y val="2.7484624123477137E-2"/>
            </c:manualLayout>
          </c:layout>
        </c:title>
        <c:numFmt formatCode="General" sourceLinked="1"/>
        <c:tickLblPos val="nextTo"/>
        <c:crossAx val="54609024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/>
            </a:pPr>
            <a:endParaRPr lang="ru-RU"/>
          </a:p>
        </c:txPr>
      </c:legendEntry>
      <c:layout>
        <c:manualLayout>
          <c:xMode val="edge"/>
          <c:yMode val="edge"/>
          <c:x val="0.66153568383569883"/>
          <c:y val="5.6204802757864138E-2"/>
          <c:w val="0.3214791781600555"/>
          <c:h val="0.7482869118972062"/>
        </c:manualLayout>
      </c:layout>
    </c:legend>
    <c:plotVisOnly val="1"/>
  </c:chart>
  <c:spPr>
    <a:ln>
      <a:noFill/>
    </a:ln>
  </c:sp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0.22627</cdr:x>
      <cdr:y>0.11541</cdr:y>
    </cdr:from>
    <cdr:to>
      <cdr:x>0.44009</cdr:x>
      <cdr:y>0.56184</cdr:y>
    </cdr:to>
    <cdr:sp macro="" textlink="">
      <cdr:nvSpPr>
        <cdr:cNvPr id="3" name="Полилиния 2"/>
        <cdr:cNvSpPr/>
      </cdr:nvSpPr>
      <cdr:spPr>
        <a:xfrm xmlns:a="http://schemas.openxmlformats.org/drawingml/2006/main">
          <a:off x="1206917" y="311085"/>
          <a:ext cx="1140515" cy="1203385"/>
        </a:xfrm>
        <a:custGeom xmlns:a="http://schemas.openxmlformats.org/drawingml/2006/main">
          <a:avLst/>
          <a:gdLst>
            <a:gd name="connsiteX0" fmla="*/ 78967 w 1140537"/>
            <a:gd name="connsiteY0" fmla="*/ 650928 h 1203378"/>
            <a:gd name="connsiteX1" fmla="*/ 107542 w 1140537"/>
            <a:gd name="connsiteY1" fmla="*/ 698553 h 1203378"/>
            <a:gd name="connsiteX2" fmla="*/ 117067 w 1140537"/>
            <a:gd name="connsiteY2" fmla="*/ 727128 h 1203378"/>
            <a:gd name="connsiteX3" fmla="*/ 155167 w 1140537"/>
            <a:gd name="connsiteY3" fmla="*/ 784278 h 1203378"/>
            <a:gd name="connsiteX4" fmla="*/ 193267 w 1140537"/>
            <a:gd name="connsiteY4" fmla="*/ 841428 h 1203378"/>
            <a:gd name="connsiteX5" fmla="*/ 250417 w 1140537"/>
            <a:gd name="connsiteY5" fmla="*/ 879528 h 1203378"/>
            <a:gd name="connsiteX6" fmla="*/ 307567 w 1140537"/>
            <a:gd name="connsiteY6" fmla="*/ 917628 h 1203378"/>
            <a:gd name="connsiteX7" fmla="*/ 364717 w 1140537"/>
            <a:gd name="connsiteY7" fmla="*/ 946203 h 1203378"/>
            <a:gd name="connsiteX8" fmla="*/ 421867 w 1140537"/>
            <a:gd name="connsiteY8" fmla="*/ 974778 h 1203378"/>
            <a:gd name="connsiteX9" fmla="*/ 479017 w 1140537"/>
            <a:gd name="connsiteY9" fmla="*/ 1022403 h 1203378"/>
            <a:gd name="connsiteX10" fmla="*/ 536167 w 1140537"/>
            <a:gd name="connsiteY10" fmla="*/ 1060503 h 1203378"/>
            <a:gd name="connsiteX11" fmla="*/ 564742 w 1140537"/>
            <a:gd name="connsiteY11" fmla="*/ 1089078 h 1203378"/>
            <a:gd name="connsiteX12" fmla="*/ 621892 w 1140537"/>
            <a:gd name="connsiteY12" fmla="*/ 1127178 h 1203378"/>
            <a:gd name="connsiteX13" fmla="*/ 650467 w 1140537"/>
            <a:gd name="connsiteY13" fmla="*/ 1146228 h 1203378"/>
            <a:gd name="connsiteX14" fmla="*/ 736192 w 1140537"/>
            <a:gd name="connsiteY14" fmla="*/ 1184328 h 1203378"/>
            <a:gd name="connsiteX15" fmla="*/ 764767 w 1140537"/>
            <a:gd name="connsiteY15" fmla="*/ 1193853 h 1203378"/>
            <a:gd name="connsiteX16" fmla="*/ 793342 w 1140537"/>
            <a:gd name="connsiteY16" fmla="*/ 1203378 h 1203378"/>
            <a:gd name="connsiteX17" fmla="*/ 917167 w 1140537"/>
            <a:gd name="connsiteY17" fmla="*/ 1184328 h 1203378"/>
            <a:gd name="connsiteX18" fmla="*/ 974317 w 1140537"/>
            <a:gd name="connsiteY18" fmla="*/ 1146228 h 1203378"/>
            <a:gd name="connsiteX19" fmla="*/ 1002892 w 1140537"/>
            <a:gd name="connsiteY19" fmla="*/ 1117653 h 1203378"/>
            <a:gd name="connsiteX20" fmla="*/ 1031467 w 1140537"/>
            <a:gd name="connsiteY20" fmla="*/ 1098603 h 1203378"/>
            <a:gd name="connsiteX21" fmla="*/ 1060042 w 1140537"/>
            <a:gd name="connsiteY21" fmla="*/ 1041453 h 1203378"/>
            <a:gd name="connsiteX22" fmla="*/ 1069567 w 1140537"/>
            <a:gd name="connsiteY22" fmla="*/ 1003353 h 1203378"/>
            <a:gd name="connsiteX23" fmla="*/ 1088617 w 1140537"/>
            <a:gd name="connsiteY23" fmla="*/ 936678 h 1203378"/>
            <a:gd name="connsiteX24" fmla="*/ 1098142 w 1140537"/>
            <a:gd name="connsiteY24" fmla="*/ 860478 h 1203378"/>
            <a:gd name="connsiteX25" fmla="*/ 1126717 w 1140537"/>
            <a:gd name="connsiteY25" fmla="*/ 765228 h 1203378"/>
            <a:gd name="connsiteX26" fmla="*/ 1136242 w 1140537"/>
            <a:gd name="connsiteY26" fmla="*/ 717603 h 1203378"/>
            <a:gd name="connsiteX27" fmla="*/ 1126717 w 1140537"/>
            <a:gd name="connsiteY27" fmla="*/ 317553 h 1203378"/>
            <a:gd name="connsiteX28" fmla="*/ 1088617 w 1140537"/>
            <a:gd name="connsiteY28" fmla="*/ 260403 h 1203378"/>
            <a:gd name="connsiteX29" fmla="*/ 1031467 w 1140537"/>
            <a:gd name="connsiteY29" fmla="*/ 212778 h 1203378"/>
            <a:gd name="connsiteX30" fmla="*/ 993367 w 1140537"/>
            <a:gd name="connsiteY30" fmla="*/ 193728 h 1203378"/>
            <a:gd name="connsiteX31" fmla="*/ 907642 w 1140537"/>
            <a:gd name="connsiteY31" fmla="*/ 146103 h 1203378"/>
            <a:gd name="connsiteX32" fmla="*/ 879067 w 1140537"/>
            <a:gd name="connsiteY32" fmla="*/ 127053 h 1203378"/>
            <a:gd name="connsiteX33" fmla="*/ 821917 w 1140537"/>
            <a:gd name="connsiteY33" fmla="*/ 108003 h 1203378"/>
            <a:gd name="connsiteX34" fmla="*/ 764767 w 1140537"/>
            <a:gd name="connsiteY34" fmla="*/ 88953 h 1203378"/>
            <a:gd name="connsiteX35" fmla="*/ 726667 w 1140537"/>
            <a:gd name="connsiteY35" fmla="*/ 79428 h 1203378"/>
            <a:gd name="connsiteX36" fmla="*/ 698092 w 1140537"/>
            <a:gd name="connsiteY36" fmla="*/ 69903 h 1203378"/>
            <a:gd name="connsiteX37" fmla="*/ 631417 w 1140537"/>
            <a:gd name="connsiteY37" fmla="*/ 41328 h 1203378"/>
            <a:gd name="connsiteX38" fmla="*/ 574267 w 1140537"/>
            <a:gd name="connsiteY38" fmla="*/ 22278 h 1203378"/>
            <a:gd name="connsiteX39" fmla="*/ 545692 w 1140537"/>
            <a:gd name="connsiteY39" fmla="*/ 12753 h 1203378"/>
            <a:gd name="connsiteX40" fmla="*/ 507592 w 1140537"/>
            <a:gd name="connsiteY40" fmla="*/ 3228 h 1203378"/>
            <a:gd name="connsiteX41" fmla="*/ 259942 w 1140537"/>
            <a:gd name="connsiteY41" fmla="*/ 12753 h 1203378"/>
            <a:gd name="connsiteX42" fmla="*/ 202792 w 1140537"/>
            <a:gd name="connsiteY42" fmla="*/ 50853 h 1203378"/>
            <a:gd name="connsiteX43" fmla="*/ 174217 w 1140537"/>
            <a:gd name="connsiteY43" fmla="*/ 60378 h 1203378"/>
            <a:gd name="connsiteX44" fmla="*/ 145642 w 1140537"/>
            <a:gd name="connsiteY44" fmla="*/ 79428 h 1203378"/>
            <a:gd name="connsiteX45" fmla="*/ 117067 w 1140537"/>
            <a:gd name="connsiteY45" fmla="*/ 108003 h 1203378"/>
            <a:gd name="connsiteX46" fmla="*/ 88492 w 1140537"/>
            <a:gd name="connsiteY46" fmla="*/ 117528 h 1203378"/>
            <a:gd name="connsiteX47" fmla="*/ 40867 w 1140537"/>
            <a:gd name="connsiteY47" fmla="*/ 174678 h 1203378"/>
            <a:gd name="connsiteX48" fmla="*/ 21817 w 1140537"/>
            <a:gd name="connsiteY48" fmla="*/ 231828 h 1203378"/>
            <a:gd name="connsiteX49" fmla="*/ 12292 w 1140537"/>
            <a:gd name="connsiteY49" fmla="*/ 260403 h 1203378"/>
            <a:gd name="connsiteX50" fmla="*/ 2767 w 1140537"/>
            <a:gd name="connsiteY50" fmla="*/ 288978 h 1203378"/>
            <a:gd name="connsiteX51" fmla="*/ 12292 w 1140537"/>
            <a:gd name="connsiteY51" fmla="*/ 498528 h 1203378"/>
            <a:gd name="connsiteX52" fmla="*/ 50392 w 1140537"/>
            <a:gd name="connsiteY52" fmla="*/ 555678 h 1203378"/>
            <a:gd name="connsiteX53" fmla="*/ 69442 w 1140537"/>
            <a:gd name="connsiteY53" fmla="*/ 660453 h 1203378"/>
            <a:gd name="connsiteX54" fmla="*/ 78967 w 1140537"/>
            <a:gd name="connsiteY54" fmla="*/ 650928 h 120337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  <a:cxn ang="0">
              <a:pos x="connsiteX34" y="connsiteY34"/>
            </a:cxn>
            <a:cxn ang="0">
              <a:pos x="connsiteX35" y="connsiteY35"/>
            </a:cxn>
            <a:cxn ang="0">
              <a:pos x="connsiteX36" y="connsiteY36"/>
            </a:cxn>
            <a:cxn ang="0">
              <a:pos x="connsiteX37" y="connsiteY37"/>
            </a:cxn>
            <a:cxn ang="0">
              <a:pos x="connsiteX38" y="connsiteY38"/>
            </a:cxn>
            <a:cxn ang="0">
              <a:pos x="connsiteX39" y="connsiteY39"/>
            </a:cxn>
            <a:cxn ang="0">
              <a:pos x="connsiteX40" y="connsiteY40"/>
            </a:cxn>
            <a:cxn ang="0">
              <a:pos x="connsiteX41" y="connsiteY41"/>
            </a:cxn>
            <a:cxn ang="0">
              <a:pos x="connsiteX42" y="connsiteY42"/>
            </a:cxn>
            <a:cxn ang="0">
              <a:pos x="connsiteX43" y="connsiteY43"/>
            </a:cxn>
            <a:cxn ang="0">
              <a:pos x="connsiteX44" y="connsiteY44"/>
            </a:cxn>
            <a:cxn ang="0">
              <a:pos x="connsiteX45" y="connsiteY45"/>
            </a:cxn>
            <a:cxn ang="0">
              <a:pos x="connsiteX46" y="connsiteY46"/>
            </a:cxn>
            <a:cxn ang="0">
              <a:pos x="connsiteX47" y="connsiteY47"/>
            </a:cxn>
            <a:cxn ang="0">
              <a:pos x="connsiteX48" y="connsiteY48"/>
            </a:cxn>
            <a:cxn ang="0">
              <a:pos x="connsiteX49" y="connsiteY49"/>
            </a:cxn>
            <a:cxn ang="0">
              <a:pos x="connsiteX50" y="connsiteY50"/>
            </a:cxn>
            <a:cxn ang="0">
              <a:pos x="connsiteX51" y="connsiteY51"/>
            </a:cxn>
            <a:cxn ang="0">
              <a:pos x="connsiteX52" y="connsiteY52"/>
            </a:cxn>
            <a:cxn ang="0">
              <a:pos x="connsiteX53" y="connsiteY53"/>
            </a:cxn>
            <a:cxn ang="0">
              <a:pos x="connsiteX54" y="connsiteY54"/>
            </a:cxn>
          </a:cxnLst>
          <a:rect l="l" t="t" r="r" b="b"/>
          <a:pathLst>
            <a:path w="1140537" h="1203378">
              <a:moveTo>
                <a:pt x="78967" y="650928"/>
              </a:moveTo>
              <a:cubicBezTo>
                <a:pt x="85317" y="657278"/>
                <a:pt x="99263" y="681994"/>
                <a:pt x="107542" y="698553"/>
              </a:cubicBezTo>
              <a:cubicBezTo>
                <a:pt x="112032" y="707533"/>
                <a:pt x="112191" y="718351"/>
                <a:pt x="117067" y="727128"/>
              </a:cubicBezTo>
              <a:cubicBezTo>
                <a:pt x="128186" y="747142"/>
                <a:pt x="142467" y="765228"/>
                <a:pt x="155167" y="784278"/>
              </a:cubicBezTo>
              <a:lnTo>
                <a:pt x="193267" y="841428"/>
              </a:lnTo>
              <a:cubicBezTo>
                <a:pt x="205967" y="860478"/>
                <a:pt x="231367" y="866828"/>
                <a:pt x="250417" y="879528"/>
              </a:cubicBezTo>
              <a:cubicBezTo>
                <a:pt x="321766" y="927094"/>
                <a:pt x="239623" y="894980"/>
                <a:pt x="307567" y="917628"/>
              </a:cubicBezTo>
              <a:cubicBezTo>
                <a:pt x="389459" y="972223"/>
                <a:pt x="285847" y="906768"/>
                <a:pt x="364717" y="946203"/>
              </a:cubicBezTo>
              <a:cubicBezTo>
                <a:pt x="438575" y="983132"/>
                <a:pt x="350043" y="950837"/>
                <a:pt x="421867" y="974778"/>
              </a:cubicBezTo>
              <a:cubicBezTo>
                <a:pt x="523977" y="1042851"/>
                <a:pt x="369008" y="936840"/>
                <a:pt x="479017" y="1022403"/>
              </a:cubicBezTo>
              <a:cubicBezTo>
                <a:pt x="497089" y="1036459"/>
                <a:pt x="517117" y="1047803"/>
                <a:pt x="536167" y="1060503"/>
              </a:cubicBezTo>
              <a:cubicBezTo>
                <a:pt x="547375" y="1067975"/>
                <a:pt x="554109" y="1080808"/>
                <a:pt x="564742" y="1089078"/>
              </a:cubicBezTo>
              <a:cubicBezTo>
                <a:pt x="582814" y="1103134"/>
                <a:pt x="602842" y="1114478"/>
                <a:pt x="621892" y="1127178"/>
              </a:cubicBezTo>
              <a:lnTo>
                <a:pt x="650467" y="1146228"/>
              </a:lnTo>
              <a:cubicBezTo>
                <a:pt x="695750" y="1176417"/>
                <a:pt x="668182" y="1161658"/>
                <a:pt x="736192" y="1184328"/>
              </a:cubicBezTo>
              <a:lnTo>
                <a:pt x="764767" y="1193853"/>
              </a:lnTo>
              <a:lnTo>
                <a:pt x="793342" y="1203378"/>
              </a:lnTo>
              <a:cubicBezTo>
                <a:pt x="807355" y="1201977"/>
                <a:pt x="887026" y="1201073"/>
                <a:pt x="917167" y="1184328"/>
              </a:cubicBezTo>
              <a:cubicBezTo>
                <a:pt x="937181" y="1173209"/>
                <a:pt x="955267" y="1158928"/>
                <a:pt x="974317" y="1146228"/>
              </a:cubicBezTo>
              <a:cubicBezTo>
                <a:pt x="985525" y="1138756"/>
                <a:pt x="992544" y="1126277"/>
                <a:pt x="1002892" y="1117653"/>
              </a:cubicBezTo>
              <a:cubicBezTo>
                <a:pt x="1011686" y="1110324"/>
                <a:pt x="1021942" y="1104953"/>
                <a:pt x="1031467" y="1098603"/>
              </a:cubicBezTo>
              <a:cubicBezTo>
                <a:pt x="1071603" y="978196"/>
                <a:pt x="1004649" y="1170704"/>
                <a:pt x="1060042" y="1041453"/>
              </a:cubicBezTo>
              <a:cubicBezTo>
                <a:pt x="1065199" y="1029421"/>
                <a:pt x="1065971" y="1015940"/>
                <a:pt x="1069567" y="1003353"/>
              </a:cubicBezTo>
              <a:cubicBezTo>
                <a:pt x="1078626" y="971646"/>
                <a:pt x="1082662" y="972410"/>
                <a:pt x="1088617" y="936678"/>
              </a:cubicBezTo>
              <a:cubicBezTo>
                <a:pt x="1092825" y="911429"/>
                <a:pt x="1093934" y="885727"/>
                <a:pt x="1098142" y="860478"/>
              </a:cubicBezTo>
              <a:cubicBezTo>
                <a:pt x="1113982" y="765435"/>
                <a:pt x="1101310" y="892261"/>
                <a:pt x="1126717" y="765228"/>
              </a:cubicBezTo>
              <a:lnTo>
                <a:pt x="1136242" y="717603"/>
              </a:lnTo>
              <a:cubicBezTo>
                <a:pt x="1133067" y="584253"/>
                <a:pt x="1140537" y="450223"/>
                <a:pt x="1126717" y="317553"/>
              </a:cubicBezTo>
              <a:cubicBezTo>
                <a:pt x="1124345" y="294781"/>
                <a:pt x="1101317" y="279453"/>
                <a:pt x="1088617" y="260403"/>
              </a:cubicBezTo>
              <a:cubicBezTo>
                <a:pt x="1076494" y="242218"/>
                <a:pt x="1050390" y="223591"/>
                <a:pt x="1031467" y="212778"/>
              </a:cubicBezTo>
              <a:cubicBezTo>
                <a:pt x="1019139" y="205733"/>
                <a:pt x="1005543" y="201033"/>
                <a:pt x="993367" y="193728"/>
              </a:cubicBezTo>
              <a:cubicBezTo>
                <a:pt x="911487" y="144600"/>
                <a:pt x="965119" y="165262"/>
                <a:pt x="907642" y="146103"/>
              </a:cubicBezTo>
              <a:cubicBezTo>
                <a:pt x="898117" y="139753"/>
                <a:pt x="889528" y="131702"/>
                <a:pt x="879067" y="127053"/>
              </a:cubicBezTo>
              <a:cubicBezTo>
                <a:pt x="860717" y="118898"/>
                <a:pt x="840967" y="114353"/>
                <a:pt x="821917" y="108003"/>
              </a:cubicBezTo>
              <a:lnTo>
                <a:pt x="764767" y="88953"/>
              </a:lnTo>
              <a:cubicBezTo>
                <a:pt x="752348" y="84813"/>
                <a:pt x="739254" y="83024"/>
                <a:pt x="726667" y="79428"/>
              </a:cubicBezTo>
              <a:cubicBezTo>
                <a:pt x="717013" y="76670"/>
                <a:pt x="707617" y="73078"/>
                <a:pt x="698092" y="69903"/>
              </a:cubicBezTo>
              <a:cubicBezTo>
                <a:pt x="652757" y="39680"/>
                <a:pt x="687333" y="58103"/>
                <a:pt x="631417" y="41328"/>
              </a:cubicBezTo>
              <a:cubicBezTo>
                <a:pt x="612183" y="35558"/>
                <a:pt x="593317" y="28628"/>
                <a:pt x="574267" y="22278"/>
              </a:cubicBezTo>
              <a:lnTo>
                <a:pt x="545692" y="12753"/>
              </a:lnTo>
              <a:cubicBezTo>
                <a:pt x="533273" y="8613"/>
                <a:pt x="520292" y="6403"/>
                <a:pt x="507592" y="3228"/>
              </a:cubicBezTo>
              <a:cubicBezTo>
                <a:pt x="425042" y="6403"/>
                <a:pt x="341563" y="0"/>
                <a:pt x="259942" y="12753"/>
              </a:cubicBezTo>
              <a:cubicBezTo>
                <a:pt x="237321" y="16287"/>
                <a:pt x="224512" y="43613"/>
                <a:pt x="202792" y="50853"/>
              </a:cubicBezTo>
              <a:lnTo>
                <a:pt x="174217" y="60378"/>
              </a:lnTo>
              <a:cubicBezTo>
                <a:pt x="164692" y="66728"/>
                <a:pt x="154436" y="72099"/>
                <a:pt x="145642" y="79428"/>
              </a:cubicBezTo>
              <a:cubicBezTo>
                <a:pt x="135294" y="88052"/>
                <a:pt x="128275" y="100531"/>
                <a:pt x="117067" y="108003"/>
              </a:cubicBezTo>
              <a:cubicBezTo>
                <a:pt x="108713" y="113572"/>
                <a:pt x="98017" y="114353"/>
                <a:pt x="88492" y="117528"/>
              </a:cubicBezTo>
              <a:cubicBezTo>
                <a:pt x="70547" y="135473"/>
                <a:pt x="51476" y="150808"/>
                <a:pt x="40867" y="174678"/>
              </a:cubicBezTo>
              <a:cubicBezTo>
                <a:pt x="32712" y="193028"/>
                <a:pt x="28167" y="212778"/>
                <a:pt x="21817" y="231828"/>
              </a:cubicBezTo>
              <a:lnTo>
                <a:pt x="12292" y="260403"/>
              </a:lnTo>
              <a:lnTo>
                <a:pt x="2767" y="288978"/>
              </a:lnTo>
              <a:cubicBezTo>
                <a:pt x="5942" y="358828"/>
                <a:pt x="0" y="429695"/>
                <a:pt x="12292" y="498528"/>
              </a:cubicBezTo>
              <a:cubicBezTo>
                <a:pt x="16317" y="521067"/>
                <a:pt x="50392" y="555678"/>
                <a:pt x="50392" y="555678"/>
              </a:cubicBezTo>
              <a:cubicBezTo>
                <a:pt x="51235" y="560736"/>
                <a:pt x="65638" y="650944"/>
                <a:pt x="69442" y="660453"/>
              </a:cubicBezTo>
              <a:cubicBezTo>
                <a:pt x="70621" y="663401"/>
                <a:pt x="72617" y="644578"/>
                <a:pt x="78967" y="650928"/>
              </a:cubicBezTo>
              <a:close/>
            </a:path>
          </a:pathLst>
        </a:custGeom>
        <a:noFill xmlns:a="http://schemas.openxmlformats.org/drawingml/2006/main"/>
        <a:ln xmlns:a="http://schemas.openxmlformats.org/drawingml/2006/main" w="22225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0.4782</cdr:x>
      <cdr:y>0.45839</cdr:y>
    </cdr:from>
    <cdr:to>
      <cdr:x>0.57527</cdr:x>
      <cdr:y>0.74108</cdr:y>
    </cdr:to>
    <cdr:sp macro="" textlink="">
      <cdr:nvSpPr>
        <cdr:cNvPr id="5" name="Полилиния 4"/>
        <cdr:cNvSpPr/>
      </cdr:nvSpPr>
      <cdr:spPr>
        <a:xfrm xmlns:a="http://schemas.openxmlformats.org/drawingml/2006/main">
          <a:off x="1979712" y="1340768"/>
          <a:ext cx="401866" cy="826852"/>
        </a:xfrm>
        <a:custGeom xmlns:a="http://schemas.openxmlformats.org/drawingml/2006/main">
          <a:avLst/>
          <a:gdLst>
            <a:gd name="connsiteX0" fmla="*/ 441568 w 517768"/>
            <a:gd name="connsiteY0" fmla="*/ 180975 h 762000"/>
            <a:gd name="connsiteX1" fmla="*/ 393943 w 517768"/>
            <a:gd name="connsiteY1" fmla="*/ 171450 h 762000"/>
            <a:gd name="connsiteX2" fmla="*/ 355843 w 517768"/>
            <a:gd name="connsiteY2" fmla="*/ 114300 h 762000"/>
            <a:gd name="connsiteX3" fmla="*/ 327268 w 517768"/>
            <a:gd name="connsiteY3" fmla="*/ 57150 h 762000"/>
            <a:gd name="connsiteX4" fmla="*/ 260593 w 517768"/>
            <a:gd name="connsiteY4" fmla="*/ 9525 h 762000"/>
            <a:gd name="connsiteX5" fmla="*/ 232018 w 517768"/>
            <a:gd name="connsiteY5" fmla="*/ 0 h 762000"/>
            <a:gd name="connsiteX6" fmla="*/ 98668 w 517768"/>
            <a:gd name="connsiteY6" fmla="*/ 9525 h 762000"/>
            <a:gd name="connsiteX7" fmla="*/ 70093 w 517768"/>
            <a:gd name="connsiteY7" fmla="*/ 19050 h 762000"/>
            <a:gd name="connsiteX8" fmla="*/ 22468 w 517768"/>
            <a:gd name="connsiteY8" fmla="*/ 76200 h 762000"/>
            <a:gd name="connsiteX9" fmla="*/ 3418 w 517768"/>
            <a:gd name="connsiteY9" fmla="*/ 133350 h 762000"/>
            <a:gd name="connsiteX10" fmla="*/ 12943 w 517768"/>
            <a:gd name="connsiteY10" fmla="*/ 400050 h 762000"/>
            <a:gd name="connsiteX11" fmla="*/ 51043 w 517768"/>
            <a:gd name="connsiteY11" fmla="*/ 457200 h 762000"/>
            <a:gd name="connsiteX12" fmla="*/ 89143 w 517768"/>
            <a:gd name="connsiteY12" fmla="*/ 514350 h 762000"/>
            <a:gd name="connsiteX13" fmla="*/ 98668 w 517768"/>
            <a:gd name="connsiteY13" fmla="*/ 542925 h 762000"/>
            <a:gd name="connsiteX14" fmla="*/ 127243 w 517768"/>
            <a:gd name="connsiteY14" fmla="*/ 571500 h 762000"/>
            <a:gd name="connsiteX15" fmla="*/ 146293 w 517768"/>
            <a:gd name="connsiteY15" fmla="*/ 628650 h 762000"/>
            <a:gd name="connsiteX16" fmla="*/ 212968 w 517768"/>
            <a:gd name="connsiteY16" fmla="*/ 714375 h 762000"/>
            <a:gd name="connsiteX17" fmla="*/ 241543 w 517768"/>
            <a:gd name="connsiteY17" fmla="*/ 733425 h 762000"/>
            <a:gd name="connsiteX18" fmla="*/ 298693 w 517768"/>
            <a:gd name="connsiteY18" fmla="*/ 752475 h 762000"/>
            <a:gd name="connsiteX19" fmla="*/ 327268 w 517768"/>
            <a:gd name="connsiteY19" fmla="*/ 762000 h 762000"/>
            <a:gd name="connsiteX20" fmla="*/ 441568 w 517768"/>
            <a:gd name="connsiteY20" fmla="*/ 752475 h 762000"/>
            <a:gd name="connsiteX21" fmla="*/ 489193 w 517768"/>
            <a:gd name="connsiteY21" fmla="*/ 676275 h 762000"/>
            <a:gd name="connsiteX22" fmla="*/ 508243 w 517768"/>
            <a:gd name="connsiteY22" fmla="*/ 619125 h 762000"/>
            <a:gd name="connsiteX23" fmla="*/ 517768 w 517768"/>
            <a:gd name="connsiteY23" fmla="*/ 561975 h 762000"/>
            <a:gd name="connsiteX24" fmla="*/ 508243 w 517768"/>
            <a:gd name="connsiteY24" fmla="*/ 285750 h 762000"/>
            <a:gd name="connsiteX25" fmla="*/ 460618 w 517768"/>
            <a:gd name="connsiteY25" fmla="*/ 219075 h 762000"/>
            <a:gd name="connsiteX26" fmla="*/ 441568 w 517768"/>
            <a:gd name="connsiteY26" fmla="*/ 180975 h 76200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</a:cxnLst>
          <a:rect l="l" t="t" r="r" b="b"/>
          <a:pathLst>
            <a:path w="517768" h="762000">
              <a:moveTo>
                <a:pt x="441568" y="180975"/>
              </a:moveTo>
              <a:cubicBezTo>
                <a:pt x="430456" y="173038"/>
                <a:pt x="406722" y="181389"/>
                <a:pt x="393943" y="171450"/>
              </a:cubicBezTo>
              <a:cubicBezTo>
                <a:pt x="375871" y="157394"/>
                <a:pt x="368543" y="133350"/>
                <a:pt x="355843" y="114300"/>
              </a:cubicBezTo>
              <a:cubicBezTo>
                <a:pt x="324855" y="67819"/>
                <a:pt x="372231" y="102113"/>
                <a:pt x="327268" y="57150"/>
              </a:cubicBezTo>
              <a:cubicBezTo>
                <a:pt x="322954" y="52836"/>
                <a:pt x="271410" y="14933"/>
                <a:pt x="260593" y="9525"/>
              </a:cubicBezTo>
              <a:cubicBezTo>
                <a:pt x="251613" y="5035"/>
                <a:pt x="241543" y="3175"/>
                <a:pt x="232018" y="0"/>
              </a:cubicBezTo>
              <a:cubicBezTo>
                <a:pt x="187568" y="3175"/>
                <a:pt x="142926" y="4318"/>
                <a:pt x="98668" y="9525"/>
              </a:cubicBezTo>
              <a:cubicBezTo>
                <a:pt x="88697" y="10698"/>
                <a:pt x="78447" y="13481"/>
                <a:pt x="70093" y="19050"/>
              </a:cubicBezTo>
              <a:cubicBezTo>
                <a:pt x="55926" y="28495"/>
                <a:pt x="29866" y="59554"/>
                <a:pt x="22468" y="76200"/>
              </a:cubicBezTo>
              <a:cubicBezTo>
                <a:pt x="14313" y="94550"/>
                <a:pt x="3418" y="133350"/>
                <a:pt x="3418" y="133350"/>
              </a:cubicBezTo>
              <a:cubicBezTo>
                <a:pt x="6593" y="222250"/>
                <a:pt x="0" y="312040"/>
                <a:pt x="12943" y="400050"/>
              </a:cubicBezTo>
              <a:cubicBezTo>
                <a:pt x="16274" y="422702"/>
                <a:pt x="38343" y="438150"/>
                <a:pt x="51043" y="457200"/>
              </a:cubicBezTo>
              <a:lnTo>
                <a:pt x="89143" y="514350"/>
              </a:lnTo>
              <a:cubicBezTo>
                <a:pt x="94712" y="522704"/>
                <a:pt x="93099" y="534571"/>
                <a:pt x="98668" y="542925"/>
              </a:cubicBezTo>
              <a:cubicBezTo>
                <a:pt x="106140" y="554133"/>
                <a:pt x="117718" y="561975"/>
                <a:pt x="127243" y="571500"/>
              </a:cubicBezTo>
              <a:cubicBezTo>
                <a:pt x="133593" y="590550"/>
                <a:pt x="135154" y="611942"/>
                <a:pt x="146293" y="628650"/>
              </a:cubicBezTo>
              <a:cubicBezTo>
                <a:pt x="172844" y="668476"/>
                <a:pt x="179395" y="686397"/>
                <a:pt x="212968" y="714375"/>
              </a:cubicBezTo>
              <a:cubicBezTo>
                <a:pt x="221762" y="721704"/>
                <a:pt x="231082" y="728776"/>
                <a:pt x="241543" y="733425"/>
              </a:cubicBezTo>
              <a:cubicBezTo>
                <a:pt x="259893" y="741580"/>
                <a:pt x="279643" y="746125"/>
                <a:pt x="298693" y="752475"/>
              </a:cubicBezTo>
              <a:lnTo>
                <a:pt x="327268" y="762000"/>
              </a:lnTo>
              <a:cubicBezTo>
                <a:pt x="365368" y="758825"/>
                <a:pt x="404078" y="759973"/>
                <a:pt x="441568" y="752475"/>
              </a:cubicBezTo>
              <a:cubicBezTo>
                <a:pt x="479304" y="744928"/>
                <a:pt x="479762" y="704569"/>
                <a:pt x="489193" y="676275"/>
              </a:cubicBezTo>
              <a:lnTo>
                <a:pt x="508243" y="619125"/>
              </a:lnTo>
              <a:cubicBezTo>
                <a:pt x="514350" y="600803"/>
                <a:pt x="514593" y="581025"/>
                <a:pt x="517768" y="561975"/>
              </a:cubicBezTo>
              <a:cubicBezTo>
                <a:pt x="514593" y="469900"/>
                <a:pt x="516584" y="377501"/>
                <a:pt x="508243" y="285750"/>
              </a:cubicBezTo>
              <a:cubicBezTo>
                <a:pt x="505365" y="254097"/>
                <a:pt x="478176" y="240144"/>
                <a:pt x="460618" y="219075"/>
              </a:cubicBezTo>
              <a:cubicBezTo>
                <a:pt x="453289" y="210281"/>
                <a:pt x="452681" y="188913"/>
                <a:pt x="441568" y="180975"/>
              </a:cubicBezTo>
              <a:close/>
            </a:path>
          </a:pathLst>
        </a:custGeom>
        <a:noFill xmlns:a="http://schemas.openxmlformats.org/drawingml/2006/main"/>
        <a:ln xmlns:a="http://schemas.openxmlformats.org/drawingml/2006/main" w="22225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0.21004</cdr:x>
      <cdr:y>0.19029</cdr:y>
    </cdr:from>
    <cdr:to>
      <cdr:x>0.42676</cdr:x>
      <cdr:y>0.80596</cdr:y>
    </cdr:to>
    <cdr:sp macro="" textlink="">
      <cdr:nvSpPr>
        <cdr:cNvPr id="2" name="Полилиния 1"/>
        <cdr:cNvSpPr/>
      </cdr:nvSpPr>
      <cdr:spPr>
        <a:xfrm xmlns:a="http://schemas.openxmlformats.org/drawingml/2006/main">
          <a:off x="942283" y="485762"/>
          <a:ext cx="972266" cy="1571621"/>
        </a:xfrm>
        <a:custGeom xmlns:a="http://schemas.openxmlformats.org/drawingml/2006/main">
          <a:avLst/>
          <a:gdLst>
            <a:gd name="connsiteX0" fmla="*/ 762708 w 972258"/>
            <a:gd name="connsiteY0" fmla="*/ 657225 h 1571625"/>
            <a:gd name="connsiteX1" fmla="*/ 743658 w 972258"/>
            <a:gd name="connsiteY1" fmla="*/ 581025 h 1571625"/>
            <a:gd name="connsiteX2" fmla="*/ 686508 w 972258"/>
            <a:gd name="connsiteY2" fmla="*/ 523875 h 1571625"/>
            <a:gd name="connsiteX3" fmla="*/ 638883 w 972258"/>
            <a:gd name="connsiteY3" fmla="*/ 476250 h 1571625"/>
            <a:gd name="connsiteX4" fmla="*/ 581733 w 972258"/>
            <a:gd name="connsiteY4" fmla="*/ 419100 h 1571625"/>
            <a:gd name="connsiteX5" fmla="*/ 543633 w 972258"/>
            <a:gd name="connsiteY5" fmla="*/ 361950 h 1571625"/>
            <a:gd name="connsiteX6" fmla="*/ 429333 w 972258"/>
            <a:gd name="connsiteY6" fmla="*/ 190500 h 1571625"/>
            <a:gd name="connsiteX7" fmla="*/ 410283 w 972258"/>
            <a:gd name="connsiteY7" fmla="*/ 161925 h 1571625"/>
            <a:gd name="connsiteX8" fmla="*/ 391233 w 972258"/>
            <a:gd name="connsiteY8" fmla="*/ 133350 h 1571625"/>
            <a:gd name="connsiteX9" fmla="*/ 362658 w 972258"/>
            <a:gd name="connsiteY9" fmla="*/ 104775 h 1571625"/>
            <a:gd name="connsiteX10" fmla="*/ 295983 w 972258"/>
            <a:gd name="connsiteY10" fmla="*/ 66675 h 1571625"/>
            <a:gd name="connsiteX11" fmla="*/ 267408 w 972258"/>
            <a:gd name="connsiteY11" fmla="*/ 47625 h 1571625"/>
            <a:gd name="connsiteX12" fmla="*/ 229308 w 972258"/>
            <a:gd name="connsiteY12" fmla="*/ 38100 h 1571625"/>
            <a:gd name="connsiteX13" fmla="*/ 191208 w 972258"/>
            <a:gd name="connsiteY13" fmla="*/ 19050 h 1571625"/>
            <a:gd name="connsiteX14" fmla="*/ 153108 w 972258"/>
            <a:gd name="connsiteY14" fmla="*/ 9525 h 1571625"/>
            <a:gd name="connsiteX15" fmla="*/ 124533 w 972258"/>
            <a:gd name="connsiteY15" fmla="*/ 0 h 1571625"/>
            <a:gd name="connsiteX16" fmla="*/ 57858 w 972258"/>
            <a:gd name="connsiteY16" fmla="*/ 9525 h 1571625"/>
            <a:gd name="connsiteX17" fmla="*/ 10233 w 972258"/>
            <a:gd name="connsiteY17" fmla="*/ 57150 h 1571625"/>
            <a:gd name="connsiteX18" fmla="*/ 708 w 972258"/>
            <a:gd name="connsiteY18" fmla="*/ 85725 h 1571625"/>
            <a:gd name="connsiteX19" fmla="*/ 10233 w 972258"/>
            <a:gd name="connsiteY19" fmla="*/ 200025 h 1571625"/>
            <a:gd name="connsiteX20" fmla="*/ 48333 w 972258"/>
            <a:gd name="connsiteY20" fmla="*/ 257175 h 1571625"/>
            <a:gd name="connsiteX21" fmla="*/ 67383 w 972258"/>
            <a:gd name="connsiteY21" fmla="*/ 285750 h 1571625"/>
            <a:gd name="connsiteX22" fmla="*/ 86433 w 972258"/>
            <a:gd name="connsiteY22" fmla="*/ 342900 h 1571625"/>
            <a:gd name="connsiteX23" fmla="*/ 105483 w 972258"/>
            <a:gd name="connsiteY23" fmla="*/ 371475 h 1571625"/>
            <a:gd name="connsiteX24" fmla="*/ 124533 w 972258"/>
            <a:gd name="connsiteY24" fmla="*/ 428625 h 1571625"/>
            <a:gd name="connsiteX25" fmla="*/ 143583 w 972258"/>
            <a:gd name="connsiteY25" fmla="*/ 485775 h 1571625"/>
            <a:gd name="connsiteX26" fmla="*/ 172158 w 972258"/>
            <a:gd name="connsiteY26" fmla="*/ 542925 h 1571625"/>
            <a:gd name="connsiteX27" fmla="*/ 191208 w 972258"/>
            <a:gd name="connsiteY27" fmla="*/ 600075 h 1571625"/>
            <a:gd name="connsiteX28" fmla="*/ 200733 w 972258"/>
            <a:gd name="connsiteY28" fmla="*/ 628650 h 1571625"/>
            <a:gd name="connsiteX29" fmla="*/ 219783 w 972258"/>
            <a:gd name="connsiteY29" fmla="*/ 685800 h 1571625"/>
            <a:gd name="connsiteX30" fmla="*/ 229308 w 972258"/>
            <a:gd name="connsiteY30" fmla="*/ 714375 h 1571625"/>
            <a:gd name="connsiteX31" fmla="*/ 238833 w 972258"/>
            <a:gd name="connsiteY31" fmla="*/ 790575 h 1571625"/>
            <a:gd name="connsiteX32" fmla="*/ 257883 w 972258"/>
            <a:gd name="connsiteY32" fmla="*/ 1028700 h 1571625"/>
            <a:gd name="connsiteX33" fmla="*/ 267408 w 972258"/>
            <a:gd name="connsiteY33" fmla="*/ 1057275 h 1571625"/>
            <a:gd name="connsiteX34" fmla="*/ 276933 w 972258"/>
            <a:gd name="connsiteY34" fmla="*/ 1209675 h 1571625"/>
            <a:gd name="connsiteX35" fmla="*/ 295983 w 972258"/>
            <a:gd name="connsiteY35" fmla="*/ 1304925 h 1571625"/>
            <a:gd name="connsiteX36" fmla="*/ 305508 w 972258"/>
            <a:gd name="connsiteY36" fmla="*/ 1362075 h 1571625"/>
            <a:gd name="connsiteX37" fmla="*/ 334083 w 972258"/>
            <a:gd name="connsiteY37" fmla="*/ 1457325 h 1571625"/>
            <a:gd name="connsiteX38" fmla="*/ 410283 w 972258"/>
            <a:gd name="connsiteY38" fmla="*/ 1543050 h 1571625"/>
            <a:gd name="connsiteX39" fmla="*/ 467433 w 972258"/>
            <a:gd name="connsiteY39" fmla="*/ 1562100 h 1571625"/>
            <a:gd name="connsiteX40" fmla="*/ 496008 w 972258"/>
            <a:gd name="connsiteY40" fmla="*/ 1571625 h 1571625"/>
            <a:gd name="connsiteX41" fmla="*/ 667458 w 972258"/>
            <a:gd name="connsiteY41" fmla="*/ 1533525 h 1571625"/>
            <a:gd name="connsiteX42" fmla="*/ 696033 w 972258"/>
            <a:gd name="connsiteY42" fmla="*/ 1524000 h 1571625"/>
            <a:gd name="connsiteX43" fmla="*/ 724608 w 972258"/>
            <a:gd name="connsiteY43" fmla="*/ 1504950 h 1571625"/>
            <a:gd name="connsiteX44" fmla="*/ 762708 w 972258"/>
            <a:gd name="connsiteY44" fmla="*/ 1495425 h 1571625"/>
            <a:gd name="connsiteX45" fmla="*/ 791283 w 972258"/>
            <a:gd name="connsiteY45" fmla="*/ 1485900 h 1571625"/>
            <a:gd name="connsiteX46" fmla="*/ 819858 w 972258"/>
            <a:gd name="connsiteY46" fmla="*/ 1457325 h 1571625"/>
            <a:gd name="connsiteX47" fmla="*/ 848433 w 972258"/>
            <a:gd name="connsiteY47" fmla="*/ 1447800 h 1571625"/>
            <a:gd name="connsiteX48" fmla="*/ 905583 w 972258"/>
            <a:gd name="connsiteY48" fmla="*/ 1409700 h 1571625"/>
            <a:gd name="connsiteX49" fmla="*/ 934158 w 972258"/>
            <a:gd name="connsiteY49" fmla="*/ 1381125 h 1571625"/>
            <a:gd name="connsiteX50" fmla="*/ 972258 w 972258"/>
            <a:gd name="connsiteY50" fmla="*/ 1323975 h 1571625"/>
            <a:gd name="connsiteX51" fmla="*/ 962733 w 972258"/>
            <a:gd name="connsiteY51" fmla="*/ 1171575 h 1571625"/>
            <a:gd name="connsiteX52" fmla="*/ 915108 w 972258"/>
            <a:gd name="connsiteY52" fmla="*/ 1085850 h 1571625"/>
            <a:gd name="connsiteX53" fmla="*/ 877008 w 972258"/>
            <a:gd name="connsiteY53" fmla="*/ 971550 h 1571625"/>
            <a:gd name="connsiteX54" fmla="*/ 857958 w 972258"/>
            <a:gd name="connsiteY54" fmla="*/ 942975 h 1571625"/>
            <a:gd name="connsiteX55" fmla="*/ 838908 w 972258"/>
            <a:gd name="connsiteY55" fmla="*/ 885825 h 1571625"/>
            <a:gd name="connsiteX56" fmla="*/ 819858 w 972258"/>
            <a:gd name="connsiteY56" fmla="*/ 857250 h 1571625"/>
            <a:gd name="connsiteX57" fmla="*/ 800808 w 972258"/>
            <a:gd name="connsiteY57" fmla="*/ 781050 h 1571625"/>
            <a:gd name="connsiteX58" fmla="*/ 781758 w 972258"/>
            <a:gd name="connsiteY58" fmla="*/ 723900 h 1571625"/>
            <a:gd name="connsiteX59" fmla="*/ 762708 w 972258"/>
            <a:gd name="connsiteY59" fmla="*/ 657225 h 157162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  <a:cxn ang="0">
              <a:pos x="connsiteX34" y="connsiteY34"/>
            </a:cxn>
            <a:cxn ang="0">
              <a:pos x="connsiteX35" y="connsiteY35"/>
            </a:cxn>
            <a:cxn ang="0">
              <a:pos x="connsiteX36" y="connsiteY36"/>
            </a:cxn>
            <a:cxn ang="0">
              <a:pos x="connsiteX37" y="connsiteY37"/>
            </a:cxn>
            <a:cxn ang="0">
              <a:pos x="connsiteX38" y="connsiteY38"/>
            </a:cxn>
            <a:cxn ang="0">
              <a:pos x="connsiteX39" y="connsiteY39"/>
            </a:cxn>
            <a:cxn ang="0">
              <a:pos x="connsiteX40" y="connsiteY40"/>
            </a:cxn>
            <a:cxn ang="0">
              <a:pos x="connsiteX41" y="connsiteY41"/>
            </a:cxn>
            <a:cxn ang="0">
              <a:pos x="connsiteX42" y="connsiteY42"/>
            </a:cxn>
            <a:cxn ang="0">
              <a:pos x="connsiteX43" y="connsiteY43"/>
            </a:cxn>
            <a:cxn ang="0">
              <a:pos x="connsiteX44" y="connsiteY44"/>
            </a:cxn>
            <a:cxn ang="0">
              <a:pos x="connsiteX45" y="connsiteY45"/>
            </a:cxn>
            <a:cxn ang="0">
              <a:pos x="connsiteX46" y="connsiteY46"/>
            </a:cxn>
            <a:cxn ang="0">
              <a:pos x="connsiteX47" y="connsiteY47"/>
            </a:cxn>
            <a:cxn ang="0">
              <a:pos x="connsiteX48" y="connsiteY48"/>
            </a:cxn>
            <a:cxn ang="0">
              <a:pos x="connsiteX49" y="connsiteY49"/>
            </a:cxn>
            <a:cxn ang="0">
              <a:pos x="connsiteX50" y="connsiteY50"/>
            </a:cxn>
            <a:cxn ang="0">
              <a:pos x="connsiteX51" y="connsiteY51"/>
            </a:cxn>
            <a:cxn ang="0">
              <a:pos x="connsiteX52" y="connsiteY52"/>
            </a:cxn>
            <a:cxn ang="0">
              <a:pos x="connsiteX53" y="connsiteY53"/>
            </a:cxn>
            <a:cxn ang="0">
              <a:pos x="connsiteX54" y="connsiteY54"/>
            </a:cxn>
            <a:cxn ang="0">
              <a:pos x="connsiteX55" y="connsiteY55"/>
            </a:cxn>
            <a:cxn ang="0">
              <a:pos x="connsiteX56" y="connsiteY56"/>
            </a:cxn>
            <a:cxn ang="0">
              <a:pos x="connsiteX57" y="connsiteY57"/>
            </a:cxn>
            <a:cxn ang="0">
              <a:pos x="connsiteX58" y="connsiteY58"/>
            </a:cxn>
            <a:cxn ang="0">
              <a:pos x="connsiteX59" y="connsiteY59"/>
            </a:cxn>
          </a:cxnLst>
          <a:rect l="l" t="t" r="r" b="b"/>
          <a:pathLst>
            <a:path w="972258" h="1571625">
              <a:moveTo>
                <a:pt x="762708" y="657225"/>
              </a:moveTo>
              <a:cubicBezTo>
                <a:pt x="756358" y="633413"/>
                <a:pt x="751544" y="591164"/>
                <a:pt x="743658" y="581025"/>
              </a:cubicBezTo>
              <a:cubicBezTo>
                <a:pt x="727118" y="559759"/>
                <a:pt x="701452" y="546291"/>
                <a:pt x="686508" y="523875"/>
              </a:cubicBezTo>
              <a:cubicBezTo>
                <a:pt x="647253" y="464993"/>
                <a:pt x="690838" y="522432"/>
                <a:pt x="638883" y="476250"/>
              </a:cubicBezTo>
              <a:cubicBezTo>
                <a:pt x="618747" y="458352"/>
                <a:pt x="600783" y="438150"/>
                <a:pt x="581733" y="419100"/>
              </a:cubicBezTo>
              <a:cubicBezTo>
                <a:pt x="565544" y="402911"/>
                <a:pt x="556333" y="381000"/>
                <a:pt x="543633" y="361950"/>
              </a:cubicBezTo>
              <a:lnTo>
                <a:pt x="429333" y="190500"/>
              </a:lnTo>
              <a:lnTo>
                <a:pt x="410283" y="161925"/>
              </a:lnTo>
              <a:cubicBezTo>
                <a:pt x="403933" y="152400"/>
                <a:pt x="399328" y="141445"/>
                <a:pt x="391233" y="133350"/>
              </a:cubicBezTo>
              <a:cubicBezTo>
                <a:pt x="381708" y="123825"/>
                <a:pt x="373006" y="113399"/>
                <a:pt x="362658" y="104775"/>
              </a:cubicBezTo>
              <a:cubicBezTo>
                <a:pt x="337342" y="83678"/>
                <a:pt x="325626" y="83614"/>
                <a:pt x="295983" y="66675"/>
              </a:cubicBezTo>
              <a:cubicBezTo>
                <a:pt x="286044" y="60995"/>
                <a:pt x="277930" y="52134"/>
                <a:pt x="267408" y="47625"/>
              </a:cubicBezTo>
              <a:cubicBezTo>
                <a:pt x="255376" y="42468"/>
                <a:pt x="241565" y="42697"/>
                <a:pt x="229308" y="38100"/>
              </a:cubicBezTo>
              <a:cubicBezTo>
                <a:pt x="216013" y="33114"/>
                <a:pt x="204503" y="24036"/>
                <a:pt x="191208" y="19050"/>
              </a:cubicBezTo>
              <a:cubicBezTo>
                <a:pt x="178951" y="14453"/>
                <a:pt x="165695" y="13121"/>
                <a:pt x="153108" y="9525"/>
              </a:cubicBezTo>
              <a:cubicBezTo>
                <a:pt x="143454" y="6767"/>
                <a:pt x="134058" y="3175"/>
                <a:pt x="124533" y="0"/>
              </a:cubicBezTo>
              <a:cubicBezTo>
                <a:pt x="102308" y="3175"/>
                <a:pt x="79362" y="3074"/>
                <a:pt x="57858" y="9525"/>
              </a:cubicBezTo>
              <a:cubicBezTo>
                <a:pt x="35446" y="16249"/>
                <a:pt x="19945" y="37726"/>
                <a:pt x="10233" y="57150"/>
              </a:cubicBezTo>
              <a:cubicBezTo>
                <a:pt x="5743" y="66130"/>
                <a:pt x="3883" y="76200"/>
                <a:pt x="708" y="85725"/>
              </a:cubicBezTo>
              <a:cubicBezTo>
                <a:pt x="3883" y="123825"/>
                <a:pt x="0" y="163188"/>
                <a:pt x="10233" y="200025"/>
              </a:cubicBezTo>
              <a:cubicBezTo>
                <a:pt x="16361" y="222085"/>
                <a:pt x="35633" y="238125"/>
                <a:pt x="48333" y="257175"/>
              </a:cubicBezTo>
              <a:lnTo>
                <a:pt x="67383" y="285750"/>
              </a:lnTo>
              <a:cubicBezTo>
                <a:pt x="78522" y="302458"/>
                <a:pt x="80083" y="323850"/>
                <a:pt x="86433" y="342900"/>
              </a:cubicBezTo>
              <a:cubicBezTo>
                <a:pt x="90053" y="353760"/>
                <a:pt x="100834" y="361014"/>
                <a:pt x="105483" y="371475"/>
              </a:cubicBezTo>
              <a:cubicBezTo>
                <a:pt x="113638" y="389825"/>
                <a:pt x="118183" y="409575"/>
                <a:pt x="124533" y="428625"/>
              </a:cubicBezTo>
              <a:lnTo>
                <a:pt x="143583" y="485775"/>
              </a:lnTo>
              <a:cubicBezTo>
                <a:pt x="178321" y="589988"/>
                <a:pt x="122919" y="432138"/>
                <a:pt x="172158" y="542925"/>
              </a:cubicBezTo>
              <a:cubicBezTo>
                <a:pt x="180313" y="561275"/>
                <a:pt x="184858" y="581025"/>
                <a:pt x="191208" y="600075"/>
              </a:cubicBezTo>
              <a:lnTo>
                <a:pt x="200733" y="628650"/>
              </a:lnTo>
              <a:lnTo>
                <a:pt x="219783" y="685800"/>
              </a:lnTo>
              <a:lnTo>
                <a:pt x="229308" y="714375"/>
              </a:lnTo>
              <a:cubicBezTo>
                <a:pt x="232483" y="739775"/>
                <a:pt x="237009" y="765042"/>
                <a:pt x="238833" y="790575"/>
              </a:cubicBezTo>
              <a:cubicBezTo>
                <a:pt x="246729" y="901119"/>
                <a:pt x="236510" y="943207"/>
                <a:pt x="257883" y="1028700"/>
              </a:cubicBezTo>
              <a:cubicBezTo>
                <a:pt x="260318" y="1038440"/>
                <a:pt x="264233" y="1047750"/>
                <a:pt x="267408" y="1057275"/>
              </a:cubicBezTo>
              <a:cubicBezTo>
                <a:pt x="270583" y="1108075"/>
                <a:pt x="272524" y="1158967"/>
                <a:pt x="276933" y="1209675"/>
              </a:cubicBezTo>
              <a:cubicBezTo>
                <a:pt x="288808" y="1346234"/>
                <a:pt x="278943" y="1228244"/>
                <a:pt x="295983" y="1304925"/>
              </a:cubicBezTo>
              <a:cubicBezTo>
                <a:pt x="300173" y="1323778"/>
                <a:pt x="301720" y="1343137"/>
                <a:pt x="305508" y="1362075"/>
              </a:cubicBezTo>
              <a:cubicBezTo>
                <a:pt x="309311" y="1381091"/>
                <a:pt x="327141" y="1446912"/>
                <a:pt x="334083" y="1457325"/>
              </a:cubicBezTo>
              <a:cubicBezTo>
                <a:pt x="352235" y="1484553"/>
                <a:pt x="382321" y="1533729"/>
                <a:pt x="410283" y="1543050"/>
              </a:cubicBezTo>
              <a:lnTo>
                <a:pt x="467433" y="1562100"/>
              </a:lnTo>
              <a:lnTo>
                <a:pt x="496008" y="1571625"/>
              </a:lnTo>
              <a:cubicBezTo>
                <a:pt x="616931" y="1547440"/>
                <a:pt x="559846" y="1560428"/>
                <a:pt x="667458" y="1533525"/>
              </a:cubicBezTo>
              <a:cubicBezTo>
                <a:pt x="677198" y="1531090"/>
                <a:pt x="686508" y="1527175"/>
                <a:pt x="696033" y="1524000"/>
              </a:cubicBezTo>
              <a:cubicBezTo>
                <a:pt x="705558" y="1517650"/>
                <a:pt x="714086" y="1509459"/>
                <a:pt x="724608" y="1504950"/>
              </a:cubicBezTo>
              <a:cubicBezTo>
                <a:pt x="736640" y="1499793"/>
                <a:pt x="750121" y="1499021"/>
                <a:pt x="762708" y="1495425"/>
              </a:cubicBezTo>
              <a:cubicBezTo>
                <a:pt x="772362" y="1492667"/>
                <a:pt x="781758" y="1489075"/>
                <a:pt x="791283" y="1485900"/>
              </a:cubicBezTo>
              <a:cubicBezTo>
                <a:pt x="800808" y="1476375"/>
                <a:pt x="808650" y="1464797"/>
                <a:pt x="819858" y="1457325"/>
              </a:cubicBezTo>
              <a:cubicBezTo>
                <a:pt x="828212" y="1451756"/>
                <a:pt x="839656" y="1452676"/>
                <a:pt x="848433" y="1447800"/>
              </a:cubicBezTo>
              <a:cubicBezTo>
                <a:pt x="868447" y="1436681"/>
                <a:pt x="886533" y="1422400"/>
                <a:pt x="905583" y="1409700"/>
              </a:cubicBezTo>
              <a:cubicBezTo>
                <a:pt x="916791" y="1402228"/>
                <a:pt x="925888" y="1391758"/>
                <a:pt x="934158" y="1381125"/>
              </a:cubicBezTo>
              <a:cubicBezTo>
                <a:pt x="948214" y="1363053"/>
                <a:pt x="972258" y="1323975"/>
                <a:pt x="972258" y="1323975"/>
              </a:cubicBezTo>
              <a:cubicBezTo>
                <a:pt x="969083" y="1273175"/>
                <a:pt x="968061" y="1222194"/>
                <a:pt x="962733" y="1171575"/>
              </a:cubicBezTo>
              <a:cubicBezTo>
                <a:pt x="958314" y="1129592"/>
                <a:pt x="930625" y="1132400"/>
                <a:pt x="915108" y="1085850"/>
              </a:cubicBezTo>
              <a:lnTo>
                <a:pt x="877008" y="971550"/>
              </a:lnTo>
              <a:cubicBezTo>
                <a:pt x="873388" y="960690"/>
                <a:pt x="862607" y="953436"/>
                <a:pt x="857958" y="942975"/>
              </a:cubicBezTo>
              <a:cubicBezTo>
                <a:pt x="849803" y="924625"/>
                <a:pt x="850047" y="902533"/>
                <a:pt x="838908" y="885825"/>
              </a:cubicBezTo>
              <a:cubicBezTo>
                <a:pt x="832558" y="876300"/>
                <a:pt x="824978" y="867489"/>
                <a:pt x="819858" y="857250"/>
              </a:cubicBezTo>
              <a:cubicBezTo>
                <a:pt x="808298" y="834129"/>
                <a:pt x="807329" y="804961"/>
                <a:pt x="800808" y="781050"/>
              </a:cubicBezTo>
              <a:cubicBezTo>
                <a:pt x="795524" y="761677"/>
                <a:pt x="788108" y="742950"/>
                <a:pt x="781758" y="723900"/>
              </a:cubicBezTo>
              <a:cubicBezTo>
                <a:pt x="769988" y="688590"/>
                <a:pt x="769058" y="681037"/>
                <a:pt x="762708" y="657225"/>
              </a:cubicBezTo>
              <a:close/>
            </a:path>
          </a:pathLst>
        </a:cu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B2E6D2-B1D0-4D35-A317-170131E2397D}" type="datetimeFigureOut">
              <a:rPr lang="ru-RU" smtClean="0"/>
              <a:pPr>
                <a:defRPr/>
              </a:pPr>
              <a:t>07.04.2012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C5888-E7E3-4055-AFAE-6B3B0C8384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F0F1DB-0363-45FA-B820-702DEAF43575}" type="datetimeFigureOut">
              <a:rPr lang="ru-RU" smtClean="0"/>
              <a:pPr>
                <a:defRPr/>
              </a:pPr>
              <a:t>07.04.2012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3A92C-3FAE-477F-B042-68C29F9F76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E97080-B6D5-47C7-ADFC-BD180D8E3AE3}" type="datetimeFigureOut">
              <a:rPr lang="ru-RU" smtClean="0"/>
              <a:pPr>
                <a:defRPr/>
              </a:pPr>
              <a:t>07.04.2012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E97C91-4FDF-4D98-957A-083F743F0D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251A8-A1D8-49E5-9AAA-806C9D803377}" type="datetimeFigureOut">
              <a:rPr lang="ru-RU" smtClean="0"/>
              <a:pPr>
                <a:defRPr/>
              </a:pPr>
              <a:t>07.04.2012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10FE6C-F23C-4A9D-ACE9-F16D31A7D9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B827E-AC6B-4153-A77E-7D6907DA59BC}" type="datetimeFigureOut">
              <a:rPr lang="ru-RU" smtClean="0"/>
              <a:pPr>
                <a:defRPr/>
              </a:pPr>
              <a:t>07.04.2012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D87C5292-AA87-4C87-9FDA-18AB06E209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C35FEC-11BC-4FC0-AEFE-9D83664CBB6D}" type="datetimeFigureOut">
              <a:rPr lang="ru-RU" smtClean="0"/>
              <a:pPr>
                <a:defRPr/>
              </a:pPr>
              <a:t>07.04.2012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57D3C-C347-4123-A46B-854ECF1975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1AA5D9-46FE-4B79-B8E9-F1453BBC5DE0}" type="datetimeFigureOut">
              <a:rPr lang="ru-RU" smtClean="0"/>
              <a:pPr>
                <a:defRPr/>
              </a:pPr>
              <a:t>07.04.2012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2AB07-097F-4F01-A41C-EFDCF69855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187335-CFD1-46DD-BA8E-B64C01EF3847}" type="datetimeFigureOut">
              <a:rPr lang="ru-RU" smtClean="0"/>
              <a:pPr>
                <a:defRPr/>
              </a:pPr>
              <a:t>07.04.2012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5714BB-0600-47E8-94CC-9CB9F1DDF4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38528D-CE0F-47ED-9B2E-FABD0A3FCD7C}" type="datetimeFigureOut">
              <a:rPr lang="ru-RU" smtClean="0"/>
              <a:pPr>
                <a:defRPr/>
              </a:pPr>
              <a:t>07.04.2012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D5A7E-D21A-467E-B2DE-057FB81523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2F8299-2A46-4FE6-B1AC-9F992C8096D1}" type="datetimeFigureOut">
              <a:rPr lang="ru-RU" smtClean="0"/>
              <a:pPr>
                <a:defRPr/>
              </a:pPr>
              <a:t>07.04.2012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F148D3-0AAE-44AE-8791-F45EBB7F37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ED2119-509C-46BB-8741-1A12F707B981}" type="datetimeFigureOut">
              <a:rPr lang="ru-RU" smtClean="0"/>
              <a:pPr>
                <a:defRPr/>
              </a:pPr>
              <a:t>07.04.2012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21DC9-173D-483D-AC5F-D222B0D10E9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24904EB-4575-4294-B6A2-9224DE620051}" type="datetimeFigureOut">
              <a:rPr lang="ru-RU" smtClean="0"/>
              <a:pPr>
                <a:defRPr/>
              </a:pPr>
              <a:t>07.04.2012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E85777C1-F742-4C21-8E6A-8D9DC91D3D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2643182"/>
            <a:ext cx="7772400" cy="229798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Петрография и минералогия марганцевых пород Учалинской зоны </a:t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(Южного Урала)</a:t>
            </a:r>
            <a:r>
              <a:rPr lang="ru-RU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357166"/>
            <a:ext cx="6318464" cy="1500187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Южно-Уральский Государственный Университет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Филиал в городе Миасс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Геологический факультет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Кафедра минералогии и геохимии</a:t>
            </a:r>
          </a:p>
        </p:txBody>
      </p:sp>
      <p:pic>
        <p:nvPicPr>
          <p:cNvPr id="8196" name="Picture 2" descr="C:\Documents and Settings\Михаил\Рабочий стол\l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85750"/>
            <a:ext cx="14732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87417" y="5842337"/>
            <a:ext cx="52565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Заведующий кафедрой: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д.г.-м.н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Белогуб Е.В.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Преподаватель: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к.г.-м.н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., Кабанова Л. Я.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Рецензент: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к.г.-м.н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Аюпова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Н. Р.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5013176"/>
            <a:ext cx="5033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Студент : Кожухов Дмитрий Владимирович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арбайское месторождение копия.jpg"/>
          <p:cNvPicPr>
            <a:picLocks noGrp="1"/>
          </p:cNvPicPr>
          <p:nvPr>
            <p:ph idx="1"/>
          </p:nvPr>
        </p:nvPicPr>
        <p:blipFill>
          <a:blip r:embed="rId2" cstate="print"/>
          <a:srcRect l="7768" t="14123" r="16709" b="33030"/>
          <a:stretch>
            <a:fillRect/>
          </a:stretch>
        </p:blipFill>
        <p:spPr>
          <a:xfrm>
            <a:off x="0" y="0"/>
            <a:ext cx="7078469" cy="3591300"/>
          </a:xfrm>
          <a:prstGeom prst="rect">
            <a:avLst/>
          </a:prstGeom>
        </p:spPr>
      </p:pic>
      <p:pic>
        <p:nvPicPr>
          <p:cNvPr id="22530" name="Picture 2" descr="D:\ЮУрГУ\Дипломный ДИПЛОМ\ФОТКИ\Сарбайское проявление\07172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4499992" cy="32849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092280" y="0"/>
            <a:ext cx="205172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Схема геологического строения, разрез Западной стенки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карьера.Составил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Кожухов Д.В. (2012).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D:\ЮУрГУ\Дипломный ДИПЛОМ\ФОТКИ\Сарбайское проявление\07172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2527" y="3573016"/>
            <a:ext cx="4611474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DANGER\ЮУрГУ\ДИПЛОМНАЯ ПРАКТИКА\ФОТКИ\Образцы к отчету\102026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28396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DANGER\ЮУрГУ\ДИПЛОМНАЯ ПРАКТИКА\ФОТКИ\Образцы к отчету\10202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4008" y="620688"/>
            <a:ext cx="4499992" cy="2996952"/>
          </a:xfrm>
          <a:prstGeom prst="rect">
            <a:avLst/>
          </a:prstGeom>
        </p:spPr>
      </p:pic>
      <p:pic>
        <p:nvPicPr>
          <p:cNvPr id="2050" name="Picture 2" descr="D:\ЮУрГУ\Дипломный ДИПЛОМ\ФОТКИ\Образцы к отчету\102026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4499992" cy="31409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780928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Джасперит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3717032"/>
            <a:ext cx="331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Родонит-гематитовая порода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D:\ЮУрГУ\Дипломный ДИПЛОМ\ФОТКИ\Образцы к отчету\Сарбайское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3717032"/>
            <a:ext cx="4283966" cy="314096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835696" y="0"/>
            <a:ext cx="5478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Марганецсодержащие породы</a:t>
            </a:r>
            <a:endParaRPr lang="ru-RU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8" y="2780928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Джасперит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5949280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Яшма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FV000009_01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789040"/>
            <a:ext cx="2882900" cy="2162175"/>
          </a:xfrm>
          <a:prstGeom prst="rect">
            <a:avLst/>
          </a:prstGeom>
        </p:spPr>
      </p:pic>
      <p:pic>
        <p:nvPicPr>
          <p:cNvPr id="12" name="Рисунок 11" descr="FV000006_02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83002" cy="2162175"/>
          </a:xfrm>
          <a:prstGeom prst="rect">
            <a:avLst/>
          </a:prstGeom>
        </p:spPr>
      </p:pic>
      <p:pic>
        <p:nvPicPr>
          <p:cNvPr id="13" name="Рисунок 12" descr="FV000020_00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60998" y="0"/>
            <a:ext cx="2883002" cy="2162175"/>
          </a:xfrm>
          <a:prstGeom prst="rect">
            <a:avLst/>
          </a:prstGeom>
        </p:spPr>
      </p:pic>
      <p:pic>
        <p:nvPicPr>
          <p:cNvPr id="15" name="Рисунок 14" descr="FV000014_01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60997" y="3789040"/>
            <a:ext cx="2883003" cy="21621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220486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брекчия с обломками яшмы. Обломки яшмы остроугольной и неправильной формы сцементированные гематит-марганцевым материалом.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Фото шл. СД-3. Проходящий свет.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-родонит-гематитовая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порода. Бурые зерна граната (спессартин), марганцевый минерал.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Фото шл. СД-8. Проходящий свет.</a:t>
            </a:r>
          </a:p>
          <a:p>
            <a:r>
              <a:rPr lang="ru-RU" sz="1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брекчия джасперита. Удлиненно-овальные обособления, напоминающие радиолярии.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Фото шл. СД-10. Проходящий свет.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84482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300192" y="177281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558924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</a:t>
            </a:r>
            <a:endParaRPr lang="ru-RU" dirty="0"/>
          </a:p>
        </p:txBody>
      </p:sp>
      <p:pic>
        <p:nvPicPr>
          <p:cNvPr id="21" name="Рисунок 20" descr="FV000016_009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87824" y="0"/>
            <a:ext cx="3114675" cy="213285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87824" y="1772816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228184" y="558924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</a:t>
            </a:r>
            <a:endParaRPr lang="ru-RU" dirty="0"/>
          </a:p>
        </p:txBody>
      </p:sp>
      <p:pic>
        <p:nvPicPr>
          <p:cNvPr id="24" name="Рисунок 23" descr="FV000003_022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59832" y="3789040"/>
            <a:ext cx="3024336" cy="21430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59832" y="5589240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877272"/>
            <a:ext cx="742812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-яшма тонкослоистая. Тонкослоистая яшма, радиолярии. Фото шл. Сд-4а. Проходящий свет.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-гранат-браунит-хлоритовая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порода. Минералы: браунит, парсеттенсит, клинохлор.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Фото шл. СД-18 Проходящий свет.</a:t>
            </a:r>
          </a:p>
          <a:p>
            <a:r>
              <a:rPr lang="ru-RU" sz="1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-тонкослоистая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яшма, пьемонтит и туллит. Фото шл. СД-14 Проходящий свет</a:t>
            </a:r>
            <a:r>
              <a:rPr lang="ru-RU" sz="1400" dirty="0" smtClean="0"/>
              <a:t>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0"/>
            <a:ext cx="7283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Минералы </a:t>
            </a:r>
            <a:r>
              <a:rPr lang="ru-R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Сарбайского</a:t>
            </a:r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месторождения:</a:t>
            </a:r>
            <a:endParaRPr lang="ru-RU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40769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Оксиды</a:t>
            </a:r>
            <a:r>
              <a:rPr lang="ru-RU" sz="2400" dirty="0" smtClean="0">
                <a:latin typeface="+mn-lt"/>
              </a:rPr>
              <a:t>: кварц, гематит, якобсит, халцедон, гаусманит.</a:t>
            </a:r>
          </a:p>
          <a:p>
            <a:endParaRPr lang="ru-RU" sz="2400" dirty="0" smtClean="0">
              <a:latin typeface="+mn-lt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Силикаты</a:t>
            </a:r>
            <a:r>
              <a:rPr lang="ru-RU" sz="2400" dirty="0" smtClean="0">
                <a:latin typeface="+mn-lt"/>
              </a:rPr>
              <a:t>: пьемонтит, туллит, родонит, гранат(спессартин), баннистерит, браунит, гранат(андрадит), хлорит, парсеттенсит, кариопилит, гранат(гроссуляр), магнезит, эпидот, манганаксинит, клинохлор, неотокит</a:t>
            </a:r>
          </a:p>
          <a:p>
            <a:endParaRPr lang="ru-RU" sz="2400" dirty="0" smtClean="0">
              <a:latin typeface="+mn-lt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Карбонаты</a:t>
            </a:r>
            <a:r>
              <a:rPr lang="ru-RU" sz="2400" dirty="0" smtClean="0">
                <a:latin typeface="+mn-lt"/>
              </a:rPr>
              <a:t>: родохрозит, кальцит.</a:t>
            </a:r>
          </a:p>
          <a:p>
            <a:endParaRPr lang="ru-RU" sz="2400" dirty="0" smtClean="0">
              <a:latin typeface="+mn-lt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Фосфаты</a:t>
            </a:r>
            <a:r>
              <a:rPr lang="ru-RU" sz="2400" dirty="0" smtClean="0">
                <a:latin typeface="+mn-lt"/>
              </a:rPr>
              <a:t>: апатит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0"/>
            <a:ext cx="5041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Кожаевское месторождение</a:t>
            </a:r>
            <a:endParaRPr lang="ru-RU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ожаевское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4211960" cy="5832648"/>
          </a:xfrm>
          <a:prstGeom prst="rect">
            <a:avLst/>
          </a:prstGeom>
        </p:spPr>
      </p:pic>
      <p:pic>
        <p:nvPicPr>
          <p:cNvPr id="4" name="Picture 2" descr="D:\DANGER\ЮУрГУ\ДИПЛОМНАЯ ПРАКТИКА\ФОТКИ\Кожаевское месторождение\07202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11960" y="620688"/>
            <a:ext cx="4932040" cy="5832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8638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Схема геологического строения Кожаевского месторождения. Составил: Кабанова Л.Я. (2012).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жаевское, разрез северного окончания карьера1.jpg"/>
          <p:cNvPicPr/>
          <p:nvPr/>
        </p:nvPicPr>
        <p:blipFill>
          <a:blip r:embed="rId2" cstate="print"/>
          <a:srcRect l="19488" t="11404" r="16451" b="22551"/>
          <a:stretch>
            <a:fillRect/>
          </a:stretch>
        </p:blipFill>
        <p:spPr>
          <a:xfrm>
            <a:off x="0" y="0"/>
            <a:ext cx="5364088" cy="3212976"/>
          </a:xfrm>
          <a:prstGeom prst="rect">
            <a:avLst/>
          </a:prstGeom>
        </p:spPr>
      </p:pic>
      <p:pic>
        <p:nvPicPr>
          <p:cNvPr id="3" name="Рисунок 2" descr="Кожаевское, северный участок копия.jpg"/>
          <p:cNvPicPr/>
          <p:nvPr/>
        </p:nvPicPr>
        <p:blipFill>
          <a:blip r:embed="rId3" cstate="print"/>
          <a:srcRect l="8595" t="13895" r="7107" b="26652"/>
          <a:stretch>
            <a:fillRect/>
          </a:stretch>
        </p:blipFill>
        <p:spPr>
          <a:xfrm>
            <a:off x="3131840" y="3212976"/>
            <a:ext cx="6012160" cy="36450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6096" y="0"/>
            <a:ext cx="3707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Схема геологического строения, разрез борта северного окончания карьера. Составил:</a:t>
            </a:r>
            <a:endParaRPr lang="ru-RU" dirty="0" smtClean="0"/>
          </a:p>
          <a:p>
            <a:r>
              <a:rPr lang="ru-RU" i="1" dirty="0" smtClean="0"/>
              <a:t>Кожухов Д. В. (2012).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103674"/>
            <a:ext cx="31318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Схема геологического строения, разрез северного участка карьера. Составил: Кожухов Д.В. (2012).</a:t>
            </a:r>
            <a:endParaRPr lang="ru-RU" dirty="0" smtClean="0"/>
          </a:p>
          <a:p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51520" y="0"/>
            <a:ext cx="216024" cy="4046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5536" y="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ЮУрГУ\Дипломный ДИПЛОМ\ФОТКИ\Кожаевское месторождение\0720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499991" cy="3573016"/>
          </a:xfrm>
          <a:prstGeom prst="rect">
            <a:avLst/>
          </a:prstGeom>
          <a:noFill/>
        </p:spPr>
      </p:pic>
      <p:pic>
        <p:nvPicPr>
          <p:cNvPr id="26629" name="Picture 5" descr="D:\ЮУрГУ\Дипломный ДИПЛОМ\ФОТКИ\Кожаевское месторождение\07202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573016"/>
          </a:xfrm>
          <a:prstGeom prst="rect">
            <a:avLst/>
          </a:prstGeom>
          <a:noFill/>
        </p:spPr>
      </p:pic>
      <p:pic>
        <p:nvPicPr>
          <p:cNvPr id="8" name="Picture 2" descr="D:\DANGER\ЮУрГУ\ДИПЛОМНАЯ ПРАКТИКА\ФОТКИ\Образцы к отчету\10202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622712"/>
            <a:ext cx="4499992" cy="32352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21297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32129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48866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4008" y="4437112"/>
            <a:ext cx="4499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А-  фрагмент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рудной жилы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джасперит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В-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гаусманит-манганаксинитовая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порода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V000010_01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87824" cy="2348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77281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V000009_019 (2)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59832" y="0"/>
            <a:ext cx="3096344" cy="234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34888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-измененный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гиалокластит. Кристалл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пумпеллиита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Фото шл. КД-3 Проходящий свет.</a:t>
            </a:r>
          </a:p>
          <a:p>
            <a:r>
              <a:rPr lang="ru-RU" sz="1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-алевролитовый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гиалокластит. Минералы: родохрозит, кариопилит, тефроит, гаусманит, спессартин. Фото шл. КД-3а. Проходящий свет.</a:t>
            </a:r>
          </a:p>
          <a:p>
            <a:r>
              <a:rPr lang="ru-RU" sz="1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-силицит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Халцедон с кварцевой жилой. Фото шл. КД-17. Николи скрещены.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177281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FV000016_00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28185" y="0"/>
            <a:ext cx="2915816" cy="2348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8184" y="191683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FV000017_00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501008"/>
            <a:ext cx="2915816" cy="2204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37321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FV000013_011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31840" y="3501008"/>
            <a:ext cx="3096344" cy="22048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840" y="5373216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FV000010_015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24499" y="3501008"/>
            <a:ext cx="2819501" cy="22048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00192" y="537321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733256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-яшма. Радиолярии с отчетливо проявленными шипами. Фото шл. КД-19. Проходящий свет.</a:t>
            </a:r>
          </a:p>
          <a:p>
            <a:r>
              <a:rPr lang="ru-RU" sz="1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-альбит-гематит-гранатовая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порода. Кристаллы альбита и игольчатые зерна актинолита. Фото шл. КД-4.  Проходящий свет</a:t>
            </a:r>
          </a:p>
          <a:p>
            <a:r>
              <a:rPr lang="ru-RU" sz="1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-альбит-гематит-гросуляровая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порода. Кристаллы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пьемонтита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актинолита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кварце.Фото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шл. КД-12а. Проходящий свет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V000003_02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59832" cy="2276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4482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34888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-родонит-гаусманит-кварцевая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порода.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Иголки гаусманита, родонит,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кварц.Фото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шл. КД-6. Проходящий свет.</a:t>
            </a:r>
          </a:p>
          <a:p>
            <a:r>
              <a:rPr lang="ru-RU" sz="1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андрадит-родонит-кварцевая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порода. Зерна андрадита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погруженые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матрицу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кварц-родонитового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состава. Фото шл. КД-12. Проходящий свет.</a:t>
            </a:r>
          </a:p>
          <a:p>
            <a:r>
              <a:rPr lang="ru-RU" sz="1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кварц-манганаксинитовая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жила. Кристаллы манганаксинита и кварца. Фото шл. КД-5. Проходящий свет.</a:t>
            </a:r>
          </a:p>
          <a:p>
            <a:endParaRPr lang="ru-RU" sz="16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V000005_020 (2)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1840" y="0"/>
            <a:ext cx="2952328" cy="2276872"/>
          </a:xfrm>
          <a:prstGeom prst="rect">
            <a:avLst/>
          </a:prstGeom>
        </p:spPr>
      </p:pic>
      <p:pic>
        <p:nvPicPr>
          <p:cNvPr id="6" name="Рисунок 5" descr="FV000000_02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56176" y="0"/>
            <a:ext cx="2987824" cy="2276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840" y="19168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191683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FV000002_023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501008"/>
            <a:ext cx="2987824" cy="2162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30120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FV000004_021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59832" y="3501008"/>
            <a:ext cx="3024336" cy="2132856"/>
          </a:xfrm>
          <a:prstGeom prst="rect">
            <a:avLst/>
          </a:prstGeom>
        </p:spPr>
      </p:pic>
      <p:pic>
        <p:nvPicPr>
          <p:cNvPr id="12" name="Рисунок 11" descr="FV000004_021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56176" y="3501008"/>
            <a:ext cx="2987824" cy="21431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59832" y="5301208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4208" y="530120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657671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i="1" dirty="0" smtClean="0"/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кварц-манганаксинитовая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жила.Кристаллы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манганаксинита и кварца. Фото шл. КД-5а. Проходящий свет.</a:t>
            </a:r>
          </a:p>
          <a:p>
            <a:r>
              <a:rPr lang="ru-RU" sz="1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i="1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кварцевая жила. Кристаллы гематита и браунита; тонкие плойчатые слойки сложены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железо-марганцевым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веществом.Фото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шл. КД-11 Проходящий свет.</a:t>
            </a:r>
          </a:p>
          <a:p>
            <a:r>
              <a:rPr lang="ru-RU" sz="1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i="1" dirty="0" smtClean="0"/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Кварц-гематит-марганцевая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порода. Деформированный кварц. Фото шл. КД-13,13а. Проходящий свет</a:t>
            </a:r>
            <a:endParaRPr lang="ru-RU" sz="14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0"/>
            <a:ext cx="7300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Минералы Кожаевского месторождения:</a:t>
            </a:r>
            <a:endParaRPr lang="ru-RU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52736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Силикаты</a:t>
            </a:r>
            <a:r>
              <a:rPr lang="ru-RU" sz="2400" dirty="0" smtClean="0">
                <a:latin typeface="+mn-lt"/>
              </a:rPr>
              <a:t>: пумпеллиит, клинохлор, кариопилит, пьемонтит, гранат(гроссуляр), манганаксинит, браунит, гранат(спессартин), тефроит, альбит, хлорит, парсеттенсит, винчит,  актинолит, кварц, родонит, гранат(андрадит), </a:t>
            </a:r>
            <a:r>
              <a:rPr lang="ru-RU" sz="2400" dirty="0" err="1" smtClean="0">
                <a:latin typeface="+mn-lt"/>
              </a:rPr>
              <a:t>кристобалит</a:t>
            </a:r>
            <a:r>
              <a:rPr lang="ru-RU" sz="2400" dirty="0" smtClean="0">
                <a:latin typeface="+mn-lt"/>
              </a:rPr>
              <a:t>, цоизит.</a:t>
            </a:r>
          </a:p>
          <a:p>
            <a:endParaRPr lang="ru-RU" sz="2400" dirty="0" smtClean="0">
              <a:latin typeface="+mn-lt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Оксиды</a:t>
            </a:r>
            <a:r>
              <a:rPr lang="ru-RU" sz="2400" dirty="0" smtClean="0">
                <a:latin typeface="+mn-lt"/>
              </a:rPr>
              <a:t>: гаусманит, якобсит,  гематит, пиролюзит, гетит.</a:t>
            </a:r>
          </a:p>
          <a:p>
            <a:endParaRPr lang="ru-RU" sz="2400" dirty="0" smtClean="0">
              <a:latin typeface="+mn-lt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Карбонаты</a:t>
            </a:r>
            <a:r>
              <a:rPr lang="ru-RU" sz="2400" dirty="0" smtClean="0">
                <a:latin typeface="+mn-lt"/>
              </a:rPr>
              <a:t>:  родохрозит, кальцит.</a:t>
            </a:r>
            <a:endParaRPr lang="ru-RU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8" name="Picture 14" descr="http://bashkort.land.ru/images/04-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168352" cy="4092456"/>
          </a:xfrm>
          <a:prstGeom prst="rect">
            <a:avLst/>
          </a:prstGeom>
          <a:noFill/>
        </p:spPr>
      </p:pic>
      <p:pic>
        <p:nvPicPr>
          <p:cNvPr id="11" name="Рисунок 10" descr="обзорная карта Учалинской зоны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5856" y="2204864"/>
            <a:ext cx="5580113" cy="42930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987824" y="1772816"/>
            <a:ext cx="7200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множение 14"/>
          <p:cNvSpPr/>
          <p:nvPr/>
        </p:nvSpPr>
        <p:spPr>
          <a:xfrm>
            <a:off x="2843808" y="2636912"/>
            <a:ext cx="288000" cy="288032"/>
          </a:xfrm>
          <a:prstGeom prst="mathMultiply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87824" y="2780928"/>
            <a:ext cx="717274" cy="78925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47864" y="0"/>
            <a:ext cx="57961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Схематическая геологическая карта района Кожаевского месторождения, по материалам Г. А. Ленных и О. Я.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Нестояновой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(1955ф), с изменениями Л.Я. Кабановой (2012).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34" y="1412775"/>
          <a:ext cx="8568951" cy="3168336"/>
        </p:xfrm>
        <a:graphic>
          <a:graphicData uri="http://schemas.openxmlformats.org/drawingml/2006/table">
            <a:tbl>
              <a:tblPr/>
              <a:tblGrid>
                <a:gridCol w="949785"/>
                <a:gridCol w="585642"/>
                <a:gridCol w="586224"/>
                <a:gridCol w="586224"/>
                <a:gridCol w="586224"/>
                <a:gridCol w="585642"/>
                <a:gridCol w="586224"/>
                <a:gridCol w="586224"/>
                <a:gridCol w="586224"/>
                <a:gridCol w="585642"/>
                <a:gridCol w="586224"/>
                <a:gridCol w="586224"/>
                <a:gridCol w="586224"/>
                <a:gridCol w="586224"/>
              </a:tblGrid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Образец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Компоненты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Кж-302д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Кж-307д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Кж-601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Кж-305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Кж-9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Кж-500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Кж-510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Кж-4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SiO</a:t>
                      </a:r>
                      <a:r>
                        <a:rPr lang="en-US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20.90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15.70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32.30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23.00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19.50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31.20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29.60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45.30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43.30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47.50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45.00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21.90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48.70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TiO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&lt;0.01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&lt;0.01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&lt;0.01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&lt;0.01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0.64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Al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0.52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0.86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2.08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2.25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4.07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0.92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2.01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2.01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0.71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7.30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Fe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общ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1.81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1.22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0.58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1.87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9.92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1.37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19.40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4.60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3.31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4.66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2.30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5.50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10.30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MnO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общ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70.80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63.70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60.70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65.40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53.30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52.30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35.10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35.60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36.60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33.00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39.60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50.20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18.70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MgO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&lt;0.05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0.64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0.30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0.44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0.82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0.33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0.57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0.94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0.22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0.48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2.90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CaO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4.30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10.00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3.08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1.88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8.53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3.20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3.34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11.20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10.80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11.20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9.23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7.33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6.10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BaO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0.61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0.41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0.04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0.23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0.23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0.42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0.40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&lt;0.20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0.57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0.50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&lt;0.05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0.39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&lt;0.01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0.48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&lt;0.05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&lt;0.05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&lt;0.05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П.п.п.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1.23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8.26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2.72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4.96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5.35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8.32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6.78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1.60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1.25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0.52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3.07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11.50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1.30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21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Сумма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99.76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100.36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99.99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99.64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99.91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99.87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99.48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99.91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99.50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99.79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99.78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98.34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100.11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51" marR="44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323528" y="4581128"/>
            <a:ext cx="85689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9169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Геохимические особенности пород месторождений</a:t>
            </a:r>
            <a:endParaRPr lang="ru-RU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980728"/>
            <a:ext cx="88204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Химический состав (масс. %) марганцевых руд Кожаевского месторождения (Брусницын 2010г.).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725144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Примечание.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Анализы выполнены в лаборатории спектрального анализа ВСЕГЕИ рентгеноспектральным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флюоресцентным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методом на спектрометре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ARL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Symbol"/>
              </a:rPr>
              <a:t>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9800 (Швейцария); аналитик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Б.А.Цимошенко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1−7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родохрозит-тефроит-гаусманитовые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породы: 1 и 2 – участок, обогащенный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гаусманитом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тефроитом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3 и 4 – участок, обогащенный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кариопилитом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тефроитом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5 – участок, обогащенный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тефроитом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кутнагоритом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родохрозитом; 6 − участок, обогащенный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кариопилитом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родохрозитом; 7 – прослой, обогащенный гематитом; 8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родонитовая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9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родонит-андрадитовая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    10–12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родонит-андрадитовая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 13 −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альбит-гематит-гроссуляровая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0" y="0"/>
          <a:ext cx="4139952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139952" y="0"/>
          <a:ext cx="5004048" cy="287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818" name="Freeform 2"/>
          <p:cNvSpPr>
            <a:spLocks/>
          </p:cNvSpPr>
          <p:nvPr/>
        </p:nvSpPr>
        <p:spPr bwMode="auto">
          <a:xfrm>
            <a:off x="5148064" y="1988840"/>
            <a:ext cx="1100138" cy="604837"/>
          </a:xfrm>
          <a:custGeom>
            <a:avLst/>
            <a:gdLst/>
            <a:ahLst/>
            <a:cxnLst>
              <a:cxn ang="0">
                <a:pos x="469" y="825"/>
              </a:cxn>
              <a:cxn ang="0">
                <a:pos x="499" y="915"/>
              </a:cxn>
              <a:cxn ang="0">
                <a:pos x="589" y="945"/>
              </a:cxn>
              <a:cxn ang="0">
                <a:pos x="1474" y="930"/>
              </a:cxn>
              <a:cxn ang="0">
                <a:pos x="1609" y="840"/>
              </a:cxn>
              <a:cxn ang="0">
                <a:pos x="1654" y="810"/>
              </a:cxn>
              <a:cxn ang="0">
                <a:pos x="1729" y="435"/>
              </a:cxn>
              <a:cxn ang="0">
                <a:pos x="1714" y="180"/>
              </a:cxn>
              <a:cxn ang="0">
                <a:pos x="1504" y="0"/>
              </a:cxn>
              <a:cxn ang="0">
                <a:pos x="1219" y="15"/>
              </a:cxn>
              <a:cxn ang="0">
                <a:pos x="799" y="135"/>
              </a:cxn>
              <a:cxn ang="0">
                <a:pos x="574" y="120"/>
              </a:cxn>
              <a:cxn ang="0">
                <a:pos x="394" y="75"/>
              </a:cxn>
              <a:cxn ang="0">
                <a:pos x="79" y="150"/>
              </a:cxn>
              <a:cxn ang="0">
                <a:pos x="139" y="525"/>
              </a:cxn>
              <a:cxn ang="0">
                <a:pos x="274" y="615"/>
              </a:cxn>
              <a:cxn ang="0">
                <a:pos x="319" y="645"/>
              </a:cxn>
              <a:cxn ang="0">
                <a:pos x="394" y="735"/>
              </a:cxn>
              <a:cxn ang="0">
                <a:pos x="469" y="825"/>
              </a:cxn>
            </a:cxnLst>
            <a:rect l="0" t="0" r="r" b="b"/>
            <a:pathLst>
              <a:path w="1732" h="953">
                <a:moveTo>
                  <a:pt x="469" y="825"/>
                </a:moveTo>
                <a:cubicBezTo>
                  <a:pt x="453" y="874"/>
                  <a:pt x="436" y="880"/>
                  <a:pt x="499" y="915"/>
                </a:cubicBezTo>
                <a:cubicBezTo>
                  <a:pt x="527" y="930"/>
                  <a:pt x="589" y="945"/>
                  <a:pt x="589" y="945"/>
                </a:cubicBezTo>
                <a:cubicBezTo>
                  <a:pt x="884" y="940"/>
                  <a:pt x="1180" y="953"/>
                  <a:pt x="1474" y="930"/>
                </a:cubicBezTo>
                <a:cubicBezTo>
                  <a:pt x="1474" y="930"/>
                  <a:pt x="1586" y="855"/>
                  <a:pt x="1609" y="840"/>
                </a:cubicBezTo>
                <a:cubicBezTo>
                  <a:pt x="1624" y="830"/>
                  <a:pt x="1654" y="810"/>
                  <a:pt x="1654" y="810"/>
                </a:cubicBezTo>
                <a:cubicBezTo>
                  <a:pt x="1694" y="689"/>
                  <a:pt x="1698" y="558"/>
                  <a:pt x="1729" y="435"/>
                </a:cubicBezTo>
                <a:cubicBezTo>
                  <a:pt x="1724" y="350"/>
                  <a:pt x="1732" y="263"/>
                  <a:pt x="1714" y="180"/>
                </a:cubicBezTo>
                <a:cubicBezTo>
                  <a:pt x="1696" y="96"/>
                  <a:pt x="1575" y="24"/>
                  <a:pt x="1504" y="0"/>
                </a:cubicBezTo>
                <a:cubicBezTo>
                  <a:pt x="1409" y="5"/>
                  <a:pt x="1314" y="6"/>
                  <a:pt x="1219" y="15"/>
                </a:cubicBezTo>
                <a:cubicBezTo>
                  <a:pt x="1087" y="27"/>
                  <a:pt x="936" y="108"/>
                  <a:pt x="799" y="135"/>
                </a:cubicBezTo>
                <a:cubicBezTo>
                  <a:pt x="724" y="130"/>
                  <a:pt x="648" y="131"/>
                  <a:pt x="574" y="120"/>
                </a:cubicBezTo>
                <a:cubicBezTo>
                  <a:pt x="513" y="111"/>
                  <a:pt x="455" y="85"/>
                  <a:pt x="394" y="75"/>
                </a:cubicBezTo>
                <a:cubicBezTo>
                  <a:pt x="225" y="87"/>
                  <a:pt x="195" y="72"/>
                  <a:pt x="79" y="150"/>
                </a:cubicBezTo>
                <a:cubicBezTo>
                  <a:pt x="0" y="268"/>
                  <a:pt x="25" y="437"/>
                  <a:pt x="139" y="525"/>
                </a:cubicBezTo>
                <a:cubicBezTo>
                  <a:pt x="139" y="525"/>
                  <a:pt x="251" y="600"/>
                  <a:pt x="274" y="615"/>
                </a:cubicBezTo>
                <a:cubicBezTo>
                  <a:pt x="289" y="625"/>
                  <a:pt x="319" y="645"/>
                  <a:pt x="319" y="645"/>
                </a:cubicBezTo>
                <a:cubicBezTo>
                  <a:pt x="341" y="677"/>
                  <a:pt x="372" y="703"/>
                  <a:pt x="394" y="735"/>
                </a:cubicBezTo>
                <a:cubicBezTo>
                  <a:pt x="423" y="778"/>
                  <a:pt x="396" y="825"/>
                  <a:pt x="469" y="825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19" name="Freeform 3"/>
          <p:cNvSpPr>
            <a:spLocks/>
          </p:cNvSpPr>
          <p:nvPr/>
        </p:nvSpPr>
        <p:spPr bwMode="auto">
          <a:xfrm>
            <a:off x="6444208" y="1916832"/>
            <a:ext cx="417513" cy="701675"/>
          </a:xfrm>
          <a:custGeom>
            <a:avLst/>
            <a:gdLst/>
            <a:ahLst/>
            <a:cxnLst>
              <a:cxn ang="0">
                <a:pos x="85" y="0"/>
              </a:cxn>
              <a:cxn ang="0">
                <a:pos x="38" y="94"/>
              </a:cxn>
              <a:cxn ang="0">
                <a:pos x="20" y="150"/>
              </a:cxn>
              <a:cxn ang="0">
                <a:pos x="10" y="178"/>
              </a:cxn>
              <a:cxn ang="0">
                <a:pos x="57" y="337"/>
              </a:cxn>
              <a:cxn ang="0">
                <a:pos x="94" y="384"/>
              </a:cxn>
              <a:cxn ang="0">
                <a:pos x="169" y="524"/>
              </a:cxn>
              <a:cxn ang="0">
                <a:pos x="179" y="898"/>
              </a:cxn>
              <a:cxn ang="0">
                <a:pos x="253" y="1066"/>
              </a:cxn>
              <a:cxn ang="0">
                <a:pos x="468" y="1095"/>
              </a:cxn>
              <a:cxn ang="0">
                <a:pos x="646" y="982"/>
              </a:cxn>
              <a:cxn ang="0">
                <a:pos x="599" y="692"/>
              </a:cxn>
              <a:cxn ang="0">
                <a:pos x="562" y="608"/>
              </a:cxn>
              <a:cxn ang="0">
                <a:pos x="496" y="459"/>
              </a:cxn>
              <a:cxn ang="0">
                <a:pos x="440" y="309"/>
              </a:cxn>
              <a:cxn ang="0">
                <a:pos x="394" y="225"/>
              </a:cxn>
              <a:cxn ang="0">
                <a:pos x="375" y="197"/>
              </a:cxn>
              <a:cxn ang="0">
                <a:pos x="244" y="38"/>
              </a:cxn>
              <a:cxn ang="0">
                <a:pos x="113" y="10"/>
              </a:cxn>
              <a:cxn ang="0">
                <a:pos x="85" y="0"/>
              </a:cxn>
            </a:cxnLst>
            <a:rect l="0" t="0" r="r" b="b"/>
            <a:pathLst>
              <a:path w="659" h="1107">
                <a:moveTo>
                  <a:pt x="85" y="0"/>
                </a:moveTo>
                <a:cubicBezTo>
                  <a:pt x="74" y="45"/>
                  <a:pt x="71" y="61"/>
                  <a:pt x="38" y="94"/>
                </a:cubicBezTo>
                <a:cubicBezTo>
                  <a:pt x="32" y="113"/>
                  <a:pt x="26" y="131"/>
                  <a:pt x="20" y="150"/>
                </a:cubicBezTo>
                <a:cubicBezTo>
                  <a:pt x="17" y="159"/>
                  <a:pt x="10" y="178"/>
                  <a:pt x="10" y="178"/>
                </a:cubicBezTo>
                <a:cubicBezTo>
                  <a:pt x="17" y="253"/>
                  <a:pt x="0" y="298"/>
                  <a:pt x="57" y="337"/>
                </a:cubicBezTo>
                <a:cubicBezTo>
                  <a:pt x="77" y="398"/>
                  <a:pt x="50" y="333"/>
                  <a:pt x="94" y="384"/>
                </a:cubicBezTo>
                <a:cubicBezTo>
                  <a:pt x="132" y="427"/>
                  <a:pt x="152" y="471"/>
                  <a:pt x="169" y="524"/>
                </a:cubicBezTo>
                <a:cubicBezTo>
                  <a:pt x="172" y="649"/>
                  <a:pt x="171" y="774"/>
                  <a:pt x="179" y="898"/>
                </a:cubicBezTo>
                <a:cubicBezTo>
                  <a:pt x="180" y="920"/>
                  <a:pt x="232" y="1059"/>
                  <a:pt x="253" y="1066"/>
                </a:cubicBezTo>
                <a:cubicBezTo>
                  <a:pt x="359" y="1102"/>
                  <a:pt x="289" y="1084"/>
                  <a:pt x="468" y="1095"/>
                </a:cubicBezTo>
                <a:cubicBezTo>
                  <a:pt x="613" y="1084"/>
                  <a:pt x="622" y="1107"/>
                  <a:pt x="646" y="982"/>
                </a:cubicBezTo>
                <a:cubicBezTo>
                  <a:pt x="641" y="871"/>
                  <a:pt x="659" y="780"/>
                  <a:pt x="599" y="692"/>
                </a:cubicBezTo>
                <a:cubicBezTo>
                  <a:pt x="578" y="625"/>
                  <a:pt x="592" y="652"/>
                  <a:pt x="562" y="608"/>
                </a:cubicBezTo>
                <a:cubicBezTo>
                  <a:pt x="545" y="555"/>
                  <a:pt x="528" y="506"/>
                  <a:pt x="496" y="459"/>
                </a:cubicBezTo>
                <a:cubicBezTo>
                  <a:pt x="479" y="407"/>
                  <a:pt x="471" y="355"/>
                  <a:pt x="440" y="309"/>
                </a:cubicBezTo>
                <a:cubicBezTo>
                  <a:pt x="424" y="260"/>
                  <a:pt x="436" y="288"/>
                  <a:pt x="394" y="225"/>
                </a:cubicBezTo>
                <a:cubicBezTo>
                  <a:pt x="388" y="216"/>
                  <a:pt x="375" y="197"/>
                  <a:pt x="375" y="197"/>
                </a:cubicBezTo>
                <a:cubicBezTo>
                  <a:pt x="361" y="153"/>
                  <a:pt x="289" y="55"/>
                  <a:pt x="244" y="38"/>
                </a:cubicBezTo>
                <a:cubicBezTo>
                  <a:pt x="204" y="23"/>
                  <a:pt x="155" y="20"/>
                  <a:pt x="113" y="10"/>
                </a:cubicBezTo>
                <a:cubicBezTo>
                  <a:pt x="79" y="21"/>
                  <a:pt x="85" y="29"/>
                  <a:pt x="85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2780928"/>
            <a:ext cx="42119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n-lt"/>
              </a:rPr>
              <a:t>Диаграмма соотношения </a:t>
            </a:r>
            <a:r>
              <a:rPr lang="en-US" sz="1400" dirty="0" smtClean="0">
                <a:latin typeface="+mn-lt"/>
              </a:rPr>
              <a:t>MnO</a:t>
            </a:r>
            <a:r>
              <a:rPr lang="ru-RU" sz="1400" dirty="0" smtClean="0">
                <a:latin typeface="+mn-lt"/>
              </a:rPr>
              <a:t> - </a:t>
            </a:r>
            <a:r>
              <a:rPr lang="en-US" sz="1400" dirty="0" err="1" smtClean="0">
                <a:latin typeface="+mn-lt"/>
              </a:rPr>
              <a:t>SiO</a:t>
            </a:r>
            <a:r>
              <a:rPr lang="ru-RU" sz="1400" baseline="-25000" dirty="0" smtClean="0">
                <a:latin typeface="+mn-lt"/>
              </a:rPr>
              <a:t>2</a:t>
            </a:r>
            <a:r>
              <a:rPr lang="ru-RU" sz="1400" dirty="0" smtClean="0">
                <a:latin typeface="+mn-lt"/>
              </a:rPr>
              <a:t>  в породах Кожаевского месторождения (</a:t>
            </a:r>
            <a:r>
              <a:rPr lang="ru-RU" sz="1400" dirty="0" err="1" smtClean="0">
                <a:latin typeface="+mn-lt"/>
              </a:rPr>
              <a:t>масс.%</a:t>
            </a:r>
            <a:r>
              <a:rPr lang="ru-RU" sz="1400" dirty="0" smtClean="0">
                <a:latin typeface="+mn-lt"/>
              </a:rPr>
              <a:t>).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716016" y="2780928"/>
            <a:ext cx="41210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n-lt"/>
              </a:rPr>
              <a:t>Диаграмма соотношения </a:t>
            </a:r>
            <a:r>
              <a:rPr lang="en-US" sz="1400" dirty="0" err="1" smtClean="0">
                <a:latin typeface="+mn-lt"/>
              </a:rPr>
              <a:t>MgO</a:t>
            </a:r>
            <a:r>
              <a:rPr lang="ru-RU" sz="1400" dirty="0" smtClean="0">
                <a:latin typeface="+mn-lt"/>
              </a:rPr>
              <a:t> - </a:t>
            </a:r>
            <a:r>
              <a:rPr lang="en-US" sz="1400" dirty="0" err="1" smtClean="0">
                <a:latin typeface="+mn-lt"/>
              </a:rPr>
              <a:t>SiO</a:t>
            </a:r>
            <a:r>
              <a:rPr lang="ru-RU" sz="1400" baseline="-25000" dirty="0" smtClean="0">
                <a:latin typeface="+mn-lt"/>
              </a:rPr>
              <a:t>2</a:t>
            </a:r>
            <a:r>
              <a:rPr lang="ru-RU" sz="1400" dirty="0" smtClean="0">
                <a:latin typeface="+mn-lt"/>
              </a:rPr>
              <a:t>  в породах Кожаевского месторождения ( </a:t>
            </a:r>
            <a:r>
              <a:rPr lang="ru-RU" sz="1400" dirty="0" err="1" smtClean="0">
                <a:latin typeface="+mn-lt"/>
              </a:rPr>
              <a:t>масс.%</a:t>
            </a:r>
            <a:r>
              <a:rPr lang="ru-RU" sz="1400" dirty="0" smtClean="0">
                <a:latin typeface="+mn-lt"/>
              </a:rPr>
              <a:t>).</a:t>
            </a:r>
          </a:p>
          <a:p>
            <a:endParaRPr lang="ru-RU" dirty="0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0" y="3717032"/>
          <a:ext cx="4283968" cy="2544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820" name="Freeform 4"/>
          <p:cNvSpPr>
            <a:spLocks/>
          </p:cNvSpPr>
          <p:nvPr/>
        </p:nvSpPr>
        <p:spPr bwMode="auto">
          <a:xfrm>
            <a:off x="827584" y="5301208"/>
            <a:ext cx="1116012" cy="569913"/>
          </a:xfrm>
          <a:custGeom>
            <a:avLst/>
            <a:gdLst/>
            <a:ahLst/>
            <a:cxnLst>
              <a:cxn ang="0">
                <a:pos x="1652" y="567"/>
              </a:cxn>
              <a:cxn ang="0">
                <a:pos x="1592" y="507"/>
              </a:cxn>
              <a:cxn ang="0">
                <a:pos x="1562" y="462"/>
              </a:cxn>
              <a:cxn ang="0">
                <a:pos x="1427" y="372"/>
              </a:cxn>
              <a:cxn ang="0">
                <a:pos x="1247" y="252"/>
              </a:cxn>
              <a:cxn ang="0">
                <a:pos x="1202" y="237"/>
              </a:cxn>
              <a:cxn ang="0">
                <a:pos x="1022" y="147"/>
              </a:cxn>
              <a:cxn ang="0">
                <a:pos x="932" y="87"/>
              </a:cxn>
              <a:cxn ang="0">
                <a:pos x="887" y="72"/>
              </a:cxn>
              <a:cxn ang="0">
                <a:pos x="842" y="42"/>
              </a:cxn>
              <a:cxn ang="0">
                <a:pos x="737" y="12"/>
              </a:cxn>
              <a:cxn ang="0">
                <a:pos x="392" y="102"/>
              </a:cxn>
              <a:cxn ang="0">
                <a:pos x="302" y="132"/>
              </a:cxn>
              <a:cxn ang="0">
                <a:pos x="212" y="192"/>
              </a:cxn>
              <a:cxn ang="0">
                <a:pos x="167" y="222"/>
              </a:cxn>
              <a:cxn ang="0">
                <a:pos x="32" y="402"/>
              </a:cxn>
              <a:cxn ang="0">
                <a:pos x="2" y="537"/>
              </a:cxn>
              <a:cxn ang="0">
                <a:pos x="17" y="702"/>
              </a:cxn>
              <a:cxn ang="0">
                <a:pos x="62" y="717"/>
              </a:cxn>
              <a:cxn ang="0">
                <a:pos x="272" y="732"/>
              </a:cxn>
              <a:cxn ang="0">
                <a:pos x="1277" y="807"/>
              </a:cxn>
              <a:cxn ang="0">
                <a:pos x="1682" y="627"/>
              </a:cxn>
              <a:cxn ang="0">
                <a:pos x="1652" y="567"/>
              </a:cxn>
            </a:cxnLst>
            <a:rect l="0" t="0" r="r" b="b"/>
            <a:pathLst>
              <a:path w="1756" h="898">
                <a:moveTo>
                  <a:pt x="1652" y="567"/>
                </a:moveTo>
                <a:cubicBezTo>
                  <a:pt x="1619" y="469"/>
                  <a:pt x="1665" y="565"/>
                  <a:pt x="1592" y="507"/>
                </a:cubicBezTo>
                <a:cubicBezTo>
                  <a:pt x="1578" y="496"/>
                  <a:pt x="1576" y="474"/>
                  <a:pt x="1562" y="462"/>
                </a:cubicBezTo>
                <a:cubicBezTo>
                  <a:pt x="1521" y="426"/>
                  <a:pt x="1472" y="402"/>
                  <a:pt x="1427" y="372"/>
                </a:cubicBezTo>
                <a:cubicBezTo>
                  <a:pt x="1380" y="340"/>
                  <a:pt x="1298" y="269"/>
                  <a:pt x="1247" y="252"/>
                </a:cubicBezTo>
                <a:cubicBezTo>
                  <a:pt x="1232" y="247"/>
                  <a:pt x="1216" y="245"/>
                  <a:pt x="1202" y="237"/>
                </a:cubicBezTo>
                <a:cubicBezTo>
                  <a:pt x="1028" y="140"/>
                  <a:pt x="1197" y="205"/>
                  <a:pt x="1022" y="147"/>
                </a:cubicBezTo>
                <a:cubicBezTo>
                  <a:pt x="988" y="136"/>
                  <a:pt x="962" y="107"/>
                  <a:pt x="932" y="87"/>
                </a:cubicBezTo>
                <a:cubicBezTo>
                  <a:pt x="919" y="78"/>
                  <a:pt x="901" y="79"/>
                  <a:pt x="887" y="72"/>
                </a:cubicBezTo>
                <a:cubicBezTo>
                  <a:pt x="871" y="64"/>
                  <a:pt x="859" y="49"/>
                  <a:pt x="842" y="42"/>
                </a:cubicBezTo>
                <a:cubicBezTo>
                  <a:pt x="809" y="28"/>
                  <a:pt x="772" y="24"/>
                  <a:pt x="737" y="12"/>
                </a:cubicBezTo>
                <a:cubicBezTo>
                  <a:pt x="514" y="28"/>
                  <a:pt x="545" y="0"/>
                  <a:pt x="392" y="102"/>
                </a:cubicBezTo>
                <a:cubicBezTo>
                  <a:pt x="366" y="120"/>
                  <a:pt x="328" y="114"/>
                  <a:pt x="302" y="132"/>
                </a:cubicBezTo>
                <a:cubicBezTo>
                  <a:pt x="272" y="152"/>
                  <a:pt x="242" y="172"/>
                  <a:pt x="212" y="192"/>
                </a:cubicBezTo>
                <a:cubicBezTo>
                  <a:pt x="197" y="202"/>
                  <a:pt x="167" y="222"/>
                  <a:pt x="167" y="222"/>
                </a:cubicBezTo>
                <a:cubicBezTo>
                  <a:pt x="125" y="286"/>
                  <a:pt x="75" y="337"/>
                  <a:pt x="32" y="402"/>
                </a:cubicBezTo>
                <a:cubicBezTo>
                  <a:pt x="16" y="427"/>
                  <a:pt x="4" y="526"/>
                  <a:pt x="2" y="537"/>
                </a:cubicBezTo>
                <a:cubicBezTo>
                  <a:pt x="7" y="592"/>
                  <a:pt x="0" y="650"/>
                  <a:pt x="17" y="702"/>
                </a:cubicBezTo>
                <a:cubicBezTo>
                  <a:pt x="22" y="717"/>
                  <a:pt x="46" y="715"/>
                  <a:pt x="62" y="717"/>
                </a:cubicBezTo>
                <a:cubicBezTo>
                  <a:pt x="132" y="725"/>
                  <a:pt x="202" y="725"/>
                  <a:pt x="272" y="732"/>
                </a:cubicBezTo>
                <a:cubicBezTo>
                  <a:pt x="608" y="766"/>
                  <a:pt x="938" y="794"/>
                  <a:pt x="1277" y="807"/>
                </a:cubicBezTo>
                <a:cubicBezTo>
                  <a:pt x="1521" y="798"/>
                  <a:pt x="1756" y="898"/>
                  <a:pt x="1682" y="627"/>
                </a:cubicBezTo>
                <a:cubicBezTo>
                  <a:pt x="1649" y="507"/>
                  <a:pt x="1652" y="620"/>
                  <a:pt x="1652" y="567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>
            <a:off x="2123728" y="5301208"/>
            <a:ext cx="427037" cy="473075"/>
          </a:xfrm>
          <a:custGeom>
            <a:avLst/>
            <a:gdLst/>
            <a:ahLst/>
            <a:cxnLst>
              <a:cxn ang="0">
                <a:pos x="417" y="0"/>
              </a:cxn>
              <a:cxn ang="0">
                <a:pos x="327" y="30"/>
              </a:cxn>
              <a:cxn ang="0">
                <a:pos x="192" y="135"/>
              </a:cxn>
              <a:cxn ang="0">
                <a:pos x="57" y="300"/>
              </a:cxn>
              <a:cxn ang="0">
                <a:pos x="27" y="390"/>
              </a:cxn>
              <a:cxn ang="0">
                <a:pos x="57" y="660"/>
              </a:cxn>
              <a:cxn ang="0">
                <a:pos x="192" y="720"/>
              </a:cxn>
              <a:cxn ang="0">
                <a:pos x="612" y="600"/>
              </a:cxn>
              <a:cxn ang="0">
                <a:pos x="672" y="375"/>
              </a:cxn>
              <a:cxn ang="0">
                <a:pos x="582" y="120"/>
              </a:cxn>
              <a:cxn ang="0">
                <a:pos x="522" y="30"/>
              </a:cxn>
              <a:cxn ang="0">
                <a:pos x="417" y="0"/>
              </a:cxn>
            </a:cxnLst>
            <a:rect l="0" t="0" r="r" b="b"/>
            <a:pathLst>
              <a:path w="672" h="745">
                <a:moveTo>
                  <a:pt x="417" y="0"/>
                </a:moveTo>
                <a:cubicBezTo>
                  <a:pt x="387" y="10"/>
                  <a:pt x="353" y="12"/>
                  <a:pt x="327" y="30"/>
                </a:cubicBezTo>
                <a:cubicBezTo>
                  <a:pt x="278" y="62"/>
                  <a:pt x="241" y="103"/>
                  <a:pt x="192" y="135"/>
                </a:cubicBezTo>
                <a:cubicBezTo>
                  <a:pt x="150" y="199"/>
                  <a:pt x="84" y="220"/>
                  <a:pt x="57" y="300"/>
                </a:cubicBezTo>
                <a:cubicBezTo>
                  <a:pt x="47" y="330"/>
                  <a:pt x="27" y="390"/>
                  <a:pt x="27" y="390"/>
                </a:cubicBezTo>
                <a:cubicBezTo>
                  <a:pt x="33" y="480"/>
                  <a:pt x="0" y="589"/>
                  <a:pt x="57" y="660"/>
                </a:cubicBezTo>
                <a:cubicBezTo>
                  <a:pt x="88" y="698"/>
                  <a:pt x="192" y="720"/>
                  <a:pt x="192" y="720"/>
                </a:cubicBezTo>
                <a:cubicBezTo>
                  <a:pt x="448" y="707"/>
                  <a:pt x="467" y="745"/>
                  <a:pt x="612" y="600"/>
                </a:cubicBezTo>
                <a:cubicBezTo>
                  <a:pt x="639" y="518"/>
                  <a:pt x="658" y="459"/>
                  <a:pt x="672" y="375"/>
                </a:cubicBezTo>
                <a:cubicBezTo>
                  <a:pt x="655" y="241"/>
                  <a:pt x="655" y="230"/>
                  <a:pt x="582" y="120"/>
                </a:cubicBezTo>
                <a:cubicBezTo>
                  <a:pt x="572" y="105"/>
                  <a:pt x="522" y="30"/>
                  <a:pt x="522" y="30"/>
                </a:cubicBezTo>
                <a:cubicBezTo>
                  <a:pt x="447" y="11"/>
                  <a:pt x="482" y="22"/>
                  <a:pt x="417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4657725" y="3717032"/>
          <a:ext cx="4486275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822" name="Freeform 6"/>
          <p:cNvSpPr>
            <a:spLocks/>
          </p:cNvSpPr>
          <p:nvPr/>
        </p:nvSpPr>
        <p:spPr bwMode="auto">
          <a:xfrm>
            <a:off x="6804248" y="4077072"/>
            <a:ext cx="498475" cy="571500"/>
          </a:xfrm>
          <a:custGeom>
            <a:avLst/>
            <a:gdLst/>
            <a:ahLst/>
            <a:cxnLst>
              <a:cxn ang="0">
                <a:pos x="781" y="165"/>
              </a:cxn>
              <a:cxn ang="0">
                <a:pos x="766" y="90"/>
              </a:cxn>
              <a:cxn ang="0">
                <a:pos x="721" y="75"/>
              </a:cxn>
              <a:cxn ang="0">
                <a:pos x="676" y="45"/>
              </a:cxn>
              <a:cxn ang="0">
                <a:pos x="586" y="15"/>
              </a:cxn>
              <a:cxn ang="0">
                <a:pos x="541" y="0"/>
              </a:cxn>
              <a:cxn ang="0">
                <a:pos x="241" y="15"/>
              </a:cxn>
              <a:cxn ang="0">
                <a:pos x="196" y="30"/>
              </a:cxn>
              <a:cxn ang="0">
                <a:pos x="106" y="165"/>
              </a:cxn>
              <a:cxn ang="0">
                <a:pos x="76" y="255"/>
              </a:cxn>
              <a:cxn ang="0">
                <a:pos x="181" y="810"/>
              </a:cxn>
              <a:cxn ang="0">
                <a:pos x="301" y="885"/>
              </a:cxn>
              <a:cxn ang="0">
                <a:pos x="346" y="900"/>
              </a:cxn>
              <a:cxn ang="0">
                <a:pos x="481" y="885"/>
              </a:cxn>
              <a:cxn ang="0">
                <a:pos x="526" y="870"/>
              </a:cxn>
              <a:cxn ang="0">
                <a:pos x="631" y="690"/>
              </a:cxn>
              <a:cxn ang="0">
                <a:pos x="706" y="555"/>
              </a:cxn>
              <a:cxn ang="0">
                <a:pos x="766" y="360"/>
              </a:cxn>
              <a:cxn ang="0">
                <a:pos x="781" y="315"/>
              </a:cxn>
              <a:cxn ang="0">
                <a:pos x="781" y="165"/>
              </a:cxn>
            </a:cxnLst>
            <a:rect l="0" t="0" r="r" b="b"/>
            <a:pathLst>
              <a:path w="785" h="900">
                <a:moveTo>
                  <a:pt x="781" y="165"/>
                </a:moveTo>
                <a:cubicBezTo>
                  <a:pt x="776" y="140"/>
                  <a:pt x="780" y="111"/>
                  <a:pt x="766" y="90"/>
                </a:cubicBezTo>
                <a:cubicBezTo>
                  <a:pt x="757" y="77"/>
                  <a:pt x="735" y="82"/>
                  <a:pt x="721" y="75"/>
                </a:cubicBezTo>
                <a:cubicBezTo>
                  <a:pt x="705" y="67"/>
                  <a:pt x="692" y="52"/>
                  <a:pt x="676" y="45"/>
                </a:cubicBezTo>
                <a:cubicBezTo>
                  <a:pt x="647" y="32"/>
                  <a:pt x="616" y="25"/>
                  <a:pt x="586" y="15"/>
                </a:cubicBezTo>
                <a:cubicBezTo>
                  <a:pt x="571" y="10"/>
                  <a:pt x="541" y="0"/>
                  <a:pt x="541" y="0"/>
                </a:cubicBezTo>
                <a:cubicBezTo>
                  <a:pt x="441" y="5"/>
                  <a:pt x="341" y="6"/>
                  <a:pt x="241" y="15"/>
                </a:cubicBezTo>
                <a:cubicBezTo>
                  <a:pt x="225" y="16"/>
                  <a:pt x="207" y="19"/>
                  <a:pt x="196" y="30"/>
                </a:cubicBezTo>
                <a:cubicBezTo>
                  <a:pt x="158" y="68"/>
                  <a:pt x="136" y="120"/>
                  <a:pt x="106" y="165"/>
                </a:cubicBezTo>
                <a:cubicBezTo>
                  <a:pt x="88" y="191"/>
                  <a:pt x="76" y="255"/>
                  <a:pt x="76" y="255"/>
                </a:cubicBezTo>
                <a:cubicBezTo>
                  <a:pt x="48" y="449"/>
                  <a:pt x="0" y="689"/>
                  <a:pt x="181" y="810"/>
                </a:cubicBezTo>
                <a:cubicBezTo>
                  <a:pt x="229" y="881"/>
                  <a:pt x="194" y="849"/>
                  <a:pt x="301" y="885"/>
                </a:cubicBezTo>
                <a:cubicBezTo>
                  <a:pt x="316" y="890"/>
                  <a:pt x="346" y="900"/>
                  <a:pt x="346" y="900"/>
                </a:cubicBezTo>
                <a:cubicBezTo>
                  <a:pt x="391" y="895"/>
                  <a:pt x="436" y="892"/>
                  <a:pt x="481" y="885"/>
                </a:cubicBezTo>
                <a:cubicBezTo>
                  <a:pt x="497" y="882"/>
                  <a:pt x="515" y="881"/>
                  <a:pt x="526" y="870"/>
                </a:cubicBezTo>
                <a:cubicBezTo>
                  <a:pt x="580" y="816"/>
                  <a:pt x="599" y="753"/>
                  <a:pt x="631" y="690"/>
                </a:cubicBezTo>
                <a:cubicBezTo>
                  <a:pt x="654" y="645"/>
                  <a:pt x="685" y="601"/>
                  <a:pt x="706" y="555"/>
                </a:cubicBezTo>
                <a:cubicBezTo>
                  <a:pt x="734" y="493"/>
                  <a:pt x="747" y="425"/>
                  <a:pt x="766" y="360"/>
                </a:cubicBezTo>
                <a:cubicBezTo>
                  <a:pt x="770" y="345"/>
                  <a:pt x="780" y="331"/>
                  <a:pt x="781" y="315"/>
                </a:cubicBezTo>
                <a:cubicBezTo>
                  <a:pt x="785" y="265"/>
                  <a:pt x="781" y="215"/>
                  <a:pt x="781" y="165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0" y="6334780"/>
            <a:ext cx="40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Диаграмма соотношения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в породах Кожаевского месторождения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масс.%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0032" y="6309320"/>
            <a:ext cx="42839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Диаграмма соотношения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ru-RU" sz="1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в породах Кожаевского месторождения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масс.%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600" y="692696"/>
          <a:ext cx="7503959" cy="3888434"/>
        </p:xfrm>
        <a:graphic>
          <a:graphicData uri="http://schemas.openxmlformats.org/drawingml/2006/table">
            <a:tbl>
              <a:tblPr/>
              <a:tblGrid>
                <a:gridCol w="950849"/>
                <a:gridCol w="548379"/>
                <a:gridCol w="597559"/>
                <a:gridCol w="597559"/>
                <a:gridCol w="598981"/>
                <a:gridCol w="598981"/>
                <a:gridCol w="598981"/>
                <a:gridCol w="602534"/>
                <a:gridCol w="602534"/>
                <a:gridCol w="602534"/>
                <a:gridCol w="602534"/>
                <a:gridCol w="602534"/>
              </a:tblGrid>
              <a:tr h="293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Минерал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0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Компонент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Як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Тф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Ан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Гр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Сп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Ас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Эг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Рд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Ак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Кр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Ку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SiO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latin typeface="Times New Roman"/>
                          <a:ea typeface="Times New Roman"/>
                          <a:cs typeface="Times New Roman"/>
                        </a:rPr>
                        <a:t>29.88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36.53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37.76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34.87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40.84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52.04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46.53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57.06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34.51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49.58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3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TiO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0.40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0.57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0.22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Al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8.64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12.30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17.81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15.99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0.87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3.81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3.44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FeO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Общ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53.88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latin typeface="Times New Roman"/>
                          <a:ea typeface="Times New Roman"/>
                          <a:cs typeface="Times New Roman"/>
                        </a:rPr>
                        <a:t>1.11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15.87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14.22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1.76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2.51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17.46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0.83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4.64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2.34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2.10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MnO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общ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39.20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latin typeface="Times New Roman"/>
                          <a:ea typeface="Times New Roman"/>
                          <a:cs typeface="Times New Roman"/>
                        </a:rPr>
                        <a:t>69.17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12.28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17.00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41.11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14.79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8.30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49.45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5.53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46.34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33.37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MgO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0.66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3.75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19.35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3.68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3.13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CaO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0.93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24.26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17.20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3.44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17.57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8.11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3.97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8.46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7.40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2.84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en-US" sz="1200" baseline="-25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2.23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Сумма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94.01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100.16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97.98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99.05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99.21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92.36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97.93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100.78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97.98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90.68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93.85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0"/>
            <a:ext cx="91440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n-lt"/>
              </a:rPr>
              <a:t>Химический состав (масс. %) минералов марганцевых руд Кожаевского месторождения </a:t>
            </a:r>
          </a:p>
          <a:p>
            <a:pPr algn="ctr"/>
            <a:r>
              <a:rPr lang="ru-RU" sz="1600" dirty="0" smtClean="0">
                <a:latin typeface="+mn-lt"/>
              </a:rPr>
              <a:t>(Брусницын 2010г.)</a:t>
            </a:r>
            <a:r>
              <a:rPr lang="ru-RU" sz="1400" dirty="0" smtClean="0">
                <a:latin typeface="+mn-lt"/>
              </a:rPr>
              <a:t>.</a:t>
            </a:r>
          </a:p>
          <a:p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71600" y="4581128"/>
            <a:ext cx="7488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450912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+mn-lt"/>
              </a:rPr>
              <a:t>Примечание. </a:t>
            </a:r>
            <a:r>
              <a:rPr lang="ru-RU" sz="1600" dirty="0" smtClean="0">
                <a:latin typeface="+mn-lt"/>
              </a:rPr>
              <a:t>В таблице приведены результаты </a:t>
            </a:r>
            <a:r>
              <a:rPr lang="ru-RU" sz="1600" dirty="0" err="1" smtClean="0">
                <a:latin typeface="+mn-lt"/>
              </a:rPr>
              <a:t>микрозондовых</a:t>
            </a:r>
            <a:r>
              <a:rPr lang="ru-RU" sz="1600" dirty="0" smtClean="0">
                <a:latin typeface="+mn-lt"/>
              </a:rPr>
              <a:t> анализов, выполненных в лаборатории электронной микроскопии и микроанализа ЗАО «</a:t>
            </a:r>
            <a:r>
              <a:rPr lang="ru-RU" sz="1600" dirty="0" err="1" smtClean="0">
                <a:latin typeface="+mn-lt"/>
              </a:rPr>
              <a:t>Механобр-Аналит</a:t>
            </a:r>
            <a:r>
              <a:rPr lang="ru-RU" sz="1600" dirty="0" smtClean="0">
                <a:latin typeface="+mn-lt"/>
              </a:rPr>
              <a:t>» на растровом электронном микроскопе «</a:t>
            </a:r>
            <a:r>
              <a:rPr lang="en-US" sz="1600" dirty="0" err="1" smtClean="0">
                <a:latin typeface="+mn-lt"/>
              </a:rPr>
              <a:t>Camscan</a:t>
            </a:r>
            <a:r>
              <a:rPr lang="ru-RU" sz="1600" dirty="0" smtClean="0">
                <a:latin typeface="+mn-lt"/>
              </a:rPr>
              <a:t>-4</a:t>
            </a:r>
            <a:r>
              <a:rPr lang="en-US" sz="1600" dirty="0" smtClean="0">
                <a:latin typeface="+mn-lt"/>
              </a:rPr>
              <a:t>DV</a:t>
            </a:r>
            <a:r>
              <a:rPr lang="ru-RU" sz="1600" dirty="0" smtClean="0">
                <a:latin typeface="+mn-lt"/>
              </a:rPr>
              <a:t>» (Великобритания), снабженном спектрометром «</a:t>
            </a:r>
            <a:r>
              <a:rPr lang="en-US" sz="1600" dirty="0" smtClean="0">
                <a:latin typeface="+mn-lt"/>
              </a:rPr>
              <a:t>Link</a:t>
            </a:r>
            <a:r>
              <a:rPr lang="ru-RU" sz="1600" dirty="0" smtClean="0">
                <a:latin typeface="+mn-lt"/>
              </a:rPr>
              <a:t>-10000» (Великобритания); аналитики </a:t>
            </a:r>
            <a:r>
              <a:rPr lang="ru-RU" sz="1600" dirty="0" err="1" smtClean="0">
                <a:latin typeface="+mn-lt"/>
              </a:rPr>
              <a:t>Ю.Л.Крецер</a:t>
            </a:r>
            <a:r>
              <a:rPr lang="ru-RU" sz="1600" dirty="0" smtClean="0">
                <a:latin typeface="+mn-lt"/>
              </a:rPr>
              <a:t> и  А.И.Брусницын и в лаборатории растровой электронной микроскопии и микроанализа геологического факультета СПбГУ на растровом электронном микроскопе SEM-501B (</a:t>
            </a:r>
            <a:r>
              <a:rPr lang="ru-RU" sz="1600" dirty="0" err="1" smtClean="0">
                <a:latin typeface="+mn-lt"/>
              </a:rPr>
              <a:t>Philips</a:t>
            </a:r>
            <a:r>
              <a:rPr lang="ru-RU" sz="1600" dirty="0" smtClean="0">
                <a:latin typeface="+mn-lt"/>
              </a:rPr>
              <a:t>), снабженном спектрометрами EDAX-9100 и WDX-2A (</a:t>
            </a:r>
            <a:r>
              <a:rPr lang="ru-RU" sz="1600" dirty="0" err="1" smtClean="0">
                <a:latin typeface="+mn-lt"/>
              </a:rPr>
              <a:t>Mickospec</a:t>
            </a:r>
            <a:r>
              <a:rPr lang="ru-RU" sz="1600" dirty="0" smtClean="0">
                <a:latin typeface="+mn-lt"/>
              </a:rPr>
              <a:t>), аналитик А.Р.Нестеров. </a:t>
            </a:r>
            <a:r>
              <a:rPr lang="ru-RU" sz="1600" i="1" dirty="0" smtClean="0">
                <a:latin typeface="+mn-lt"/>
              </a:rPr>
              <a:t>Минералы:</a:t>
            </a:r>
            <a:r>
              <a:rPr lang="ru-RU" sz="1600" dirty="0" smtClean="0">
                <a:latin typeface="+mn-lt"/>
              </a:rPr>
              <a:t> Як – якобсит, </a:t>
            </a:r>
            <a:r>
              <a:rPr lang="ru-RU" sz="1600" dirty="0" err="1" smtClean="0">
                <a:latin typeface="+mn-lt"/>
              </a:rPr>
              <a:t>Тф</a:t>
            </a:r>
            <a:r>
              <a:rPr lang="ru-RU" sz="1600" dirty="0" smtClean="0">
                <a:latin typeface="+mn-lt"/>
              </a:rPr>
              <a:t> – тефроит, Ан – андрадит, Гр – гроссуляр, </a:t>
            </a:r>
            <a:r>
              <a:rPr lang="ru-RU" sz="1600" dirty="0" err="1" smtClean="0">
                <a:latin typeface="+mn-lt"/>
              </a:rPr>
              <a:t>Сп</a:t>
            </a:r>
            <a:r>
              <a:rPr lang="ru-RU" sz="1600" dirty="0" smtClean="0">
                <a:latin typeface="+mn-lt"/>
              </a:rPr>
              <a:t> – спессартин, Ас – манганаксинит, </a:t>
            </a:r>
            <a:r>
              <a:rPr lang="ru-RU" sz="1600" dirty="0" err="1" smtClean="0">
                <a:latin typeface="+mn-lt"/>
              </a:rPr>
              <a:t>Эг</a:t>
            </a:r>
            <a:r>
              <a:rPr lang="ru-RU" sz="1600" dirty="0" smtClean="0">
                <a:latin typeface="+mn-lt"/>
              </a:rPr>
              <a:t> – эгирин-авгит, </a:t>
            </a:r>
            <a:r>
              <a:rPr lang="ru-RU" sz="1600" dirty="0" err="1" smtClean="0">
                <a:latin typeface="+mn-lt"/>
              </a:rPr>
              <a:t>Рд</a:t>
            </a:r>
            <a:r>
              <a:rPr lang="ru-RU" sz="1600" dirty="0" smtClean="0">
                <a:latin typeface="+mn-lt"/>
              </a:rPr>
              <a:t> – родонит, </a:t>
            </a:r>
            <a:r>
              <a:rPr lang="ru-RU" sz="1600" dirty="0" err="1" smtClean="0">
                <a:latin typeface="+mn-lt"/>
              </a:rPr>
              <a:t>Ак</a:t>
            </a:r>
            <a:r>
              <a:rPr lang="ru-RU" sz="1600" dirty="0" smtClean="0">
                <a:latin typeface="+mn-lt"/>
              </a:rPr>
              <a:t> – актинолит, </a:t>
            </a:r>
            <a:r>
              <a:rPr lang="ru-RU" sz="1600" dirty="0" err="1" smtClean="0">
                <a:latin typeface="+mn-lt"/>
              </a:rPr>
              <a:t>Кр</a:t>
            </a:r>
            <a:r>
              <a:rPr lang="ru-RU" sz="1600" dirty="0" smtClean="0">
                <a:latin typeface="+mn-lt"/>
              </a:rPr>
              <a:t> – кариопилит, </a:t>
            </a:r>
            <a:r>
              <a:rPr lang="ru-RU" sz="1600" dirty="0" err="1" smtClean="0">
                <a:latin typeface="+mn-lt"/>
              </a:rPr>
              <a:t>Ку</a:t>
            </a:r>
            <a:r>
              <a:rPr lang="ru-RU" sz="1600" dirty="0" smtClean="0">
                <a:latin typeface="+mn-lt"/>
              </a:rPr>
              <a:t> – </a:t>
            </a:r>
            <a:r>
              <a:rPr lang="ru-RU" sz="1600" dirty="0" err="1" smtClean="0">
                <a:latin typeface="+mn-lt"/>
              </a:rPr>
              <a:t>кумбсит</a:t>
            </a:r>
            <a:r>
              <a:rPr lang="ru-RU" sz="1600" dirty="0" smtClean="0">
                <a:latin typeface="+mn-lt"/>
              </a:rPr>
              <a:t>.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nO+SiO2+M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3995936" cy="3096344"/>
          </a:xfrm>
          <a:prstGeom prst="rect">
            <a:avLst/>
          </a:prstGeom>
        </p:spPr>
      </p:pic>
      <p:pic>
        <p:nvPicPr>
          <p:cNvPr id="3" name="Рисунок 2" descr="MnO+SiO2+Fe2O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5936" y="404664"/>
            <a:ext cx="3923928" cy="3096344"/>
          </a:xfrm>
          <a:prstGeom prst="rect">
            <a:avLst/>
          </a:prstGeom>
        </p:spPr>
      </p:pic>
      <p:pic>
        <p:nvPicPr>
          <p:cNvPr id="4" name="Рисунок 3" descr="MnO+SiO2+CaO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501008"/>
            <a:ext cx="3995936" cy="3356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0"/>
            <a:ext cx="7851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latin typeface="+mn-lt"/>
              </a:rPr>
              <a:t>Состав минералов из марганцевых пород </a:t>
            </a:r>
            <a:r>
              <a:rPr lang="ru-RU" sz="2000" dirty="0" err="1" smtClean="0">
                <a:solidFill>
                  <a:srgbClr val="FFC000"/>
                </a:solidFill>
                <a:latin typeface="+mn-lt"/>
              </a:rPr>
              <a:t>Кожаевскогоместорождения</a:t>
            </a:r>
            <a:endParaRPr lang="ru-RU" sz="2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3645024"/>
            <a:ext cx="4932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n-lt"/>
              </a:rPr>
              <a:t>Манганаксинит (</a:t>
            </a:r>
            <a:r>
              <a:rPr lang="en-US" sz="2000" dirty="0" smtClean="0">
                <a:latin typeface="+mn-lt"/>
              </a:rPr>
              <a:t>d</a:t>
            </a:r>
            <a:r>
              <a:rPr lang="ru-RU" sz="2000" dirty="0" smtClean="0">
                <a:latin typeface="+mn-lt"/>
              </a:rPr>
              <a:t>Å/</a:t>
            </a:r>
            <a:r>
              <a:rPr lang="en-US" sz="2000" dirty="0" smtClean="0">
                <a:latin typeface="+mn-lt"/>
              </a:rPr>
              <a:t>I</a:t>
            </a:r>
            <a:r>
              <a:rPr lang="ru-RU" sz="2000" dirty="0" smtClean="0">
                <a:latin typeface="+mn-lt"/>
              </a:rPr>
              <a:t>,</a:t>
            </a:r>
            <a:r>
              <a:rPr lang="en-US" sz="2000" dirty="0" smtClean="0">
                <a:latin typeface="+mn-lt"/>
              </a:rPr>
              <a:t>%</a:t>
            </a:r>
            <a:r>
              <a:rPr lang="ru-RU" sz="2000" dirty="0" smtClean="0">
                <a:latin typeface="+mn-lt"/>
              </a:rPr>
              <a:t>): 6,323/16; 3,686/17; 3,469/94; 3,436/11; 3,155/91; 2,888/17; 2,811/100.</a:t>
            </a:r>
          </a:p>
          <a:p>
            <a:endParaRPr lang="ru-RU" sz="2000" dirty="0" smtClean="0">
              <a:latin typeface="+mn-lt"/>
            </a:endParaRPr>
          </a:p>
          <a:p>
            <a:r>
              <a:rPr lang="ru-RU" sz="2000" dirty="0" err="1" smtClean="0">
                <a:latin typeface="+mn-lt"/>
              </a:rPr>
              <a:t>Кумбсит</a:t>
            </a:r>
            <a:r>
              <a:rPr lang="ru-RU" sz="2000" dirty="0" smtClean="0">
                <a:latin typeface="+mn-lt"/>
              </a:rPr>
              <a:t>  (</a:t>
            </a:r>
            <a:r>
              <a:rPr lang="en-US" sz="2000" dirty="0" smtClean="0">
                <a:latin typeface="+mn-lt"/>
              </a:rPr>
              <a:t>d</a:t>
            </a:r>
            <a:r>
              <a:rPr lang="ru-RU" sz="2000" dirty="0" smtClean="0">
                <a:latin typeface="+mn-lt"/>
              </a:rPr>
              <a:t>Å/</a:t>
            </a:r>
            <a:r>
              <a:rPr lang="en-US" sz="2000" dirty="0" smtClean="0">
                <a:latin typeface="+mn-lt"/>
              </a:rPr>
              <a:t>I</a:t>
            </a:r>
            <a:r>
              <a:rPr lang="ru-RU" sz="2000" dirty="0" smtClean="0">
                <a:latin typeface="+mn-lt"/>
              </a:rPr>
              <a:t>,</a:t>
            </a:r>
            <a:r>
              <a:rPr lang="en-US" sz="2000" dirty="0" smtClean="0">
                <a:latin typeface="+mn-lt"/>
              </a:rPr>
              <a:t>%</a:t>
            </a:r>
            <a:r>
              <a:rPr lang="ru-RU" sz="2000" dirty="0" smtClean="0">
                <a:latin typeface="+mn-lt"/>
              </a:rPr>
              <a:t>): 9,77/100; 4,85/45; 3,72/15; 3,24/50; 2,84/11; 2,79/60.</a:t>
            </a:r>
          </a:p>
          <a:p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Родонит (</a:t>
            </a:r>
            <a:r>
              <a:rPr lang="en-US" sz="2000" dirty="0" smtClean="0">
                <a:latin typeface="+mn-lt"/>
              </a:rPr>
              <a:t>d</a:t>
            </a:r>
            <a:r>
              <a:rPr lang="ru-RU" sz="2000" dirty="0" smtClean="0">
                <a:latin typeface="+mn-lt"/>
              </a:rPr>
              <a:t>Å/</a:t>
            </a:r>
            <a:r>
              <a:rPr lang="en-US" sz="2000" dirty="0" smtClean="0">
                <a:latin typeface="+mn-lt"/>
              </a:rPr>
              <a:t>I</a:t>
            </a:r>
            <a:r>
              <a:rPr lang="ru-RU" sz="2000" dirty="0" smtClean="0">
                <a:latin typeface="+mn-lt"/>
              </a:rPr>
              <a:t>,</a:t>
            </a:r>
            <a:r>
              <a:rPr lang="en-US" sz="2000" dirty="0" smtClean="0">
                <a:latin typeface="+mn-lt"/>
              </a:rPr>
              <a:t>%</a:t>
            </a:r>
            <a:r>
              <a:rPr lang="ru-RU" sz="2000" dirty="0" smtClean="0">
                <a:latin typeface="+mn-lt"/>
              </a:rPr>
              <a:t>): 4,542/14; 3,286 /11; 3,017/31; 2,978/25; 2,658/12; 2,562/ 25</a:t>
            </a:r>
            <a:endParaRPr lang="ru-R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548680"/>
          <a:ext cx="7956375" cy="5152644"/>
        </p:xfrm>
        <a:graphic>
          <a:graphicData uri="http://schemas.openxmlformats.org/drawingml/2006/table">
            <a:tbl>
              <a:tblPr/>
              <a:tblGrid>
                <a:gridCol w="922857"/>
                <a:gridCol w="428411"/>
                <a:gridCol w="492833"/>
                <a:gridCol w="405863"/>
                <a:gridCol w="686101"/>
                <a:gridCol w="586247"/>
                <a:gridCol w="686101"/>
                <a:gridCol w="489613"/>
                <a:gridCol w="496056"/>
                <a:gridCol w="439686"/>
                <a:gridCol w="401198"/>
                <a:gridCol w="497666"/>
                <a:gridCol w="586247"/>
                <a:gridCol w="418748"/>
                <a:gridCol w="418748"/>
              </a:tblGrid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№пробы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Zn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Mo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Zr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Mn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Ti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Fe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Sr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Rb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Nb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As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Cr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Ba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Ta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Pb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С-6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3774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46982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СД-18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16636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4366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1976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С1-1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2380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851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С1-2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35815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3948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С-2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9319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2084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С-3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8680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1261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С-4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16181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1060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С6-1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37950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3427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Сб-1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716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699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Сб-3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4087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1287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Сб-6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1884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1751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Сб-7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491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1148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Сб-12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578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6167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2932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330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247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184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Сб-18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718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1869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Сб-19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818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465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К-30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78676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10550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115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К-39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43801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8118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Сб-5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10921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19275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К-30в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66976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8349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84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К-30</a:t>
                      </a: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1960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762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7704" y="0"/>
            <a:ext cx="518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solidFill>
                  <a:srgbClr val="FFC000"/>
                </a:solidFill>
                <a:latin typeface="+mn-lt"/>
              </a:rPr>
              <a:t>Рентгенфлюоресцентный</a:t>
            </a:r>
            <a:r>
              <a:rPr lang="ru-RU" sz="2800" dirty="0" smtClean="0">
                <a:solidFill>
                  <a:srgbClr val="FFC000"/>
                </a:solidFill>
                <a:latin typeface="+mn-lt"/>
              </a:rPr>
              <a:t> анализ</a:t>
            </a:r>
            <a:endParaRPr lang="ru-RU" sz="28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45224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 </a:t>
            </a:r>
            <a:endParaRPr lang="ru-RU" sz="1400" dirty="0" smtClean="0">
              <a:latin typeface="+mn-lt"/>
            </a:endParaRPr>
          </a:p>
          <a:p>
            <a:r>
              <a:rPr lang="ru-RU" sz="1400" dirty="0" smtClean="0">
                <a:latin typeface="+mn-lt"/>
              </a:rPr>
              <a:t>Анализ проб проведен на </a:t>
            </a:r>
            <a:r>
              <a:rPr lang="ru-RU" sz="1400" dirty="0" err="1" smtClean="0">
                <a:latin typeface="+mn-lt"/>
              </a:rPr>
              <a:t>РФА-анализаторе</a:t>
            </a:r>
            <a:r>
              <a:rPr lang="ru-RU" sz="1400" dirty="0" smtClean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INNOV</a:t>
            </a:r>
            <a:r>
              <a:rPr lang="ru-RU" sz="1400" dirty="0" smtClean="0">
                <a:latin typeface="+mn-lt"/>
              </a:rPr>
              <a:t>-</a:t>
            </a:r>
            <a:r>
              <a:rPr lang="en-US" sz="1400" dirty="0" smtClean="0">
                <a:latin typeface="+mn-lt"/>
              </a:rPr>
              <a:t>X</a:t>
            </a:r>
            <a:r>
              <a:rPr lang="ru-RU" sz="1400" dirty="0" smtClean="0">
                <a:latin typeface="+mn-lt"/>
              </a:rPr>
              <a:t>, </a:t>
            </a:r>
            <a:r>
              <a:rPr lang="ru-RU" sz="1400" dirty="0" err="1" smtClean="0">
                <a:latin typeface="+mn-lt"/>
              </a:rPr>
              <a:t>α-серия.</a:t>
            </a:r>
            <a:r>
              <a:rPr lang="ru-RU" sz="1400" dirty="0" smtClean="0">
                <a:latin typeface="+mn-lt"/>
              </a:rPr>
              <a:t> Содержания приведены в </a:t>
            </a:r>
            <a:r>
              <a:rPr lang="en-US" sz="1400" dirty="0" err="1" smtClean="0">
                <a:latin typeface="+mn-lt"/>
              </a:rPr>
              <a:t>ppm</a:t>
            </a:r>
            <a:r>
              <a:rPr lang="ru-RU" sz="1400" dirty="0" smtClean="0">
                <a:latin typeface="+mn-lt"/>
              </a:rPr>
              <a:t>. </a:t>
            </a:r>
            <a:r>
              <a:rPr lang="ru-RU" sz="1400" i="1" dirty="0" smtClean="0">
                <a:latin typeface="+mn-lt"/>
              </a:rPr>
              <a:t>Примечание: </a:t>
            </a:r>
            <a:r>
              <a:rPr lang="ru-RU" sz="1400" dirty="0" smtClean="0">
                <a:latin typeface="+mn-lt"/>
              </a:rPr>
              <a:t>Байсултановское месторождение, пробы: С-6, С1-1 -</a:t>
            </a:r>
            <a:r>
              <a:rPr lang="ru-RU" sz="1400" dirty="0" err="1" smtClean="0">
                <a:latin typeface="+mn-lt"/>
              </a:rPr>
              <a:t>гаусманит-гематитовая</a:t>
            </a:r>
            <a:r>
              <a:rPr lang="ru-RU" sz="1400" dirty="0" smtClean="0">
                <a:latin typeface="+mn-lt"/>
              </a:rPr>
              <a:t> ассоциация с рутилом, С1-1, С1-2, С-2, С6-1,С-3,С-4, Сб-1, Сб-3, Сб-5-манганаксинит; Сарбайское месторождение, пробы: СД-18, Сб-6, Сб-7, Сб-18, Сб-19-гранат-браунит-хлоритовая ассоциация, Сб-12-яшма с </a:t>
            </a:r>
            <a:r>
              <a:rPr lang="ru-RU" sz="1400" dirty="0" err="1" smtClean="0">
                <a:latin typeface="+mn-lt"/>
              </a:rPr>
              <a:t>тефроитом</a:t>
            </a:r>
            <a:r>
              <a:rPr lang="ru-RU" sz="1400" dirty="0" smtClean="0">
                <a:latin typeface="+mn-lt"/>
              </a:rPr>
              <a:t>; Кожаевское месторождение, пробы: К-30,К-39, К-30в, КД-30</a:t>
            </a:r>
            <a:r>
              <a:rPr lang="en-US" sz="1400" dirty="0" smtClean="0">
                <a:latin typeface="+mn-lt"/>
              </a:rPr>
              <a:t>d</a:t>
            </a:r>
            <a:r>
              <a:rPr lang="ru-RU" sz="1400" dirty="0" smtClean="0">
                <a:latin typeface="+mn-lt"/>
              </a:rPr>
              <a:t> –</a:t>
            </a:r>
            <a:r>
              <a:rPr lang="ru-RU" sz="1400" dirty="0" err="1" smtClean="0">
                <a:latin typeface="+mn-lt"/>
              </a:rPr>
              <a:t>манаганаксинит</a:t>
            </a:r>
            <a:r>
              <a:rPr lang="ru-RU" sz="1400" dirty="0" smtClean="0">
                <a:latin typeface="+mn-lt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3928" y="0"/>
            <a:ext cx="2278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0688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/>
            <a:r>
              <a:rPr lang="ru-RU" sz="1400" dirty="0" smtClean="0">
                <a:latin typeface="+mn-lt"/>
              </a:rPr>
              <a:t>В результате проведенного исследования и сопоставления особенностей пород по месторождениям марганца Учалинской зоны на Южном Урале можно сделать следующие выводы:</a:t>
            </a:r>
          </a:p>
          <a:p>
            <a:pPr lvl="0" indent="432000"/>
            <a:r>
              <a:rPr lang="ru-RU" sz="1400" smtClean="0">
                <a:latin typeface="+mn-lt"/>
              </a:rPr>
              <a:t>1)</a:t>
            </a:r>
            <a:r>
              <a:rPr lang="ru-RU" sz="1400" smtClean="0">
                <a:latin typeface="+mn-lt"/>
              </a:rPr>
              <a:t>Месторождения </a:t>
            </a:r>
            <a:r>
              <a:rPr lang="ru-RU" sz="1400" dirty="0" smtClean="0">
                <a:latin typeface="+mn-lt"/>
              </a:rPr>
              <a:t>Байсултановское, Сарбайское и Кожаевское сложены марганецсодержащими породами: джасперитами, яшмами и </a:t>
            </a:r>
            <a:r>
              <a:rPr lang="ru-RU" sz="1400" dirty="0" err="1" smtClean="0">
                <a:latin typeface="+mn-lt"/>
              </a:rPr>
              <a:t>гиалокластитами</a:t>
            </a:r>
            <a:r>
              <a:rPr lang="ru-RU" sz="1400" dirty="0" smtClean="0">
                <a:latin typeface="+mn-lt"/>
              </a:rPr>
              <a:t>. </a:t>
            </a:r>
          </a:p>
          <a:p>
            <a:pPr indent="432000"/>
            <a:r>
              <a:rPr lang="ru-RU" sz="1400" dirty="0" smtClean="0">
                <a:latin typeface="+mn-lt"/>
              </a:rPr>
              <a:t>- яшмы содержат остатки радиолярий разной сохранности;</a:t>
            </a:r>
          </a:p>
          <a:p>
            <a:pPr indent="432000"/>
            <a:r>
              <a:rPr lang="ru-RU" sz="1400" dirty="0" smtClean="0">
                <a:latin typeface="+mn-lt"/>
              </a:rPr>
              <a:t>- </a:t>
            </a:r>
            <a:r>
              <a:rPr lang="ru-RU" sz="1400" dirty="0" err="1" smtClean="0">
                <a:latin typeface="+mn-lt"/>
              </a:rPr>
              <a:t>гиалокластиты</a:t>
            </a:r>
            <a:r>
              <a:rPr lang="ru-RU" sz="1400" dirty="0" smtClean="0">
                <a:latin typeface="+mn-lt"/>
              </a:rPr>
              <a:t> базальтового состава и смешанного состава.</a:t>
            </a:r>
          </a:p>
          <a:p>
            <a:pPr indent="432000"/>
            <a:r>
              <a:rPr lang="ru-RU" sz="1400" dirty="0" smtClean="0">
                <a:latin typeface="+mn-lt"/>
              </a:rPr>
              <a:t>2) </a:t>
            </a:r>
            <a:r>
              <a:rPr lang="ru-RU" sz="1400" dirty="0" smtClean="0">
                <a:latin typeface="+mn-lt"/>
              </a:rPr>
              <a:t>Марганцевые породы Байсултановского месторождения представлены </a:t>
            </a:r>
            <a:r>
              <a:rPr lang="ru-RU" sz="1400" dirty="0" err="1" smtClean="0">
                <a:latin typeface="+mn-lt"/>
              </a:rPr>
              <a:t>гематит-гаусманитовой</a:t>
            </a:r>
            <a:r>
              <a:rPr lang="ru-RU" sz="1400" dirty="0" smtClean="0">
                <a:latin typeface="+mn-lt"/>
              </a:rPr>
              <a:t>, </a:t>
            </a:r>
            <a:r>
              <a:rPr lang="ru-RU" sz="1400" dirty="0" err="1" smtClean="0">
                <a:latin typeface="+mn-lt"/>
              </a:rPr>
              <a:t>гематит-манганаксинит-кварцевой</a:t>
            </a:r>
            <a:r>
              <a:rPr lang="ru-RU" sz="1400" dirty="0" smtClean="0">
                <a:latin typeface="+mn-lt"/>
              </a:rPr>
              <a:t> ассоциацией. </a:t>
            </a:r>
          </a:p>
          <a:p>
            <a:pPr indent="432000"/>
            <a:r>
              <a:rPr lang="ru-RU" sz="1400" dirty="0" smtClean="0">
                <a:latin typeface="+mn-lt"/>
              </a:rPr>
              <a:t>Минералы: кварц, манганаксинит, якобсит, гематит, рутил, халцедон, кариопилит, хлорит, браунит, плагиоклаз, актинолит, эпидот, альбит, андезин, олигоклаз, соссюрит, пренит, шпинель</a:t>
            </a:r>
          </a:p>
          <a:p>
            <a:pPr indent="432000"/>
            <a:r>
              <a:rPr lang="ru-RU" sz="1400" dirty="0" smtClean="0">
                <a:latin typeface="+mn-lt"/>
              </a:rPr>
              <a:t>3) Марганцевые породы </a:t>
            </a:r>
            <a:r>
              <a:rPr lang="ru-RU" sz="1400" dirty="0" err="1" smtClean="0">
                <a:latin typeface="+mn-lt"/>
              </a:rPr>
              <a:t>Сарбайского</a:t>
            </a:r>
            <a:r>
              <a:rPr lang="ru-RU" sz="1400" dirty="0" smtClean="0">
                <a:latin typeface="+mn-lt"/>
              </a:rPr>
              <a:t> месторождения представлены:</a:t>
            </a:r>
          </a:p>
          <a:p>
            <a:pPr indent="432000"/>
            <a:r>
              <a:rPr lang="ru-RU" sz="1400" dirty="0" smtClean="0">
                <a:latin typeface="+mn-lt"/>
              </a:rPr>
              <a:t>- </a:t>
            </a:r>
            <a:r>
              <a:rPr lang="ru-RU" sz="1400" dirty="0" err="1" smtClean="0">
                <a:latin typeface="+mn-lt"/>
              </a:rPr>
              <a:t>родонит-гематитовая</a:t>
            </a:r>
            <a:r>
              <a:rPr lang="ru-RU" sz="1400" dirty="0" smtClean="0">
                <a:latin typeface="+mn-lt"/>
              </a:rPr>
              <a:t> ассоциация,</a:t>
            </a:r>
          </a:p>
          <a:p>
            <a:pPr indent="432000"/>
            <a:r>
              <a:rPr lang="ru-RU" sz="1400" dirty="0" smtClean="0">
                <a:latin typeface="+mn-lt"/>
              </a:rPr>
              <a:t>- </a:t>
            </a:r>
            <a:r>
              <a:rPr lang="ru-RU" sz="1400" dirty="0" err="1" smtClean="0">
                <a:latin typeface="+mn-lt"/>
              </a:rPr>
              <a:t>гранат-родонитовая</a:t>
            </a:r>
            <a:r>
              <a:rPr lang="ru-RU" sz="1400" dirty="0" smtClean="0">
                <a:latin typeface="+mn-lt"/>
              </a:rPr>
              <a:t> ассоциация,</a:t>
            </a:r>
          </a:p>
          <a:p>
            <a:pPr indent="432000"/>
            <a:r>
              <a:rPr lang="ru-RU" sz="1400" dirty="0" smtClean="0">
                <a:latin typeface="+mn-lt"/>
              </a:rPr>
              <a:t>- </a:t>
            </a:r>
            <a:r>
              <a:rPr lang="ru-RU" sz="1400" dirty="0" err="1" smtClean="0">
                <a:latin typeface="+mn-lt"/>
              </a:rPr>
              <a:t>гранат-браунит-хлоритовая</a:t>
            </a:r>
            <a:r>
              <a:rPr lang="ru-RU" sz="1400" dirty="0" smtClean="0">
                <a:latin typeface="+mn-lt"/>
              </a:rPr>
              <a:t> ассоциация;</a:t>
            </a:r>
          </a:p>
          <a:p>
            <a:pPr indent="432000"/>
            <a:r>
              <a:rPr lang="ru-RU" sz="1400" dirty="0" smtClean="0">
                <a:latin typeface="+mn-lt"/>
              </a:rPr>
              <a:t>Минералы: кварц, гематит, пьемонтит, туллит, родонит, гранат (спессартин), якобсит, халцедон, баннистерит, неотокит, браунит, апатит, гранат (андрадит), родохрозит, хлорит, парсеттенсит, кариопилит, гаусманит, гарант (гроссуляр), магнезит, эпидот, аксинит, клинохлор</a:t>
            </a:r>
          </a:p>
          <a:p>
            <a:pPr indent="432000"/>
            <a:r>
              <a:rPr lang="ru-RU" sz="1400" dirty="0" smtClean="0">
                <a:latin typeface="+mn-lt"/>
              </a:rPr>
              <a:t>4) Марганцевые породы Кожаевского месторождения представлены:</a:t>
            </a:r>
          </a:p>
          <a:p>
            <a:pPr indent="432000"/>
            <a:r>
              <a:rPr lang="ru-RU" sz="1400" dirty="0" smtClean="0">
                <a:latin typeface="+mn-lt"/>
              </a:rPr>
              <a:t>- </a:t>
            </a:r>
            <a:r>
              <a:rPr lang="ru-RU" sz="1400" dirty="0" err="1" smtClean="0">
                <a:latin typeface="+mn-lt"/>
              </a:rPr>
              <a:t>альбит-гематит-гранатовая</a:t>
            </a:r>
            <a:r>
              <a:rPr lang="ru-RU" sz="1400" dirty="0" smtClean="0">
                <a:latin typeface="+mn-lt"/>
              </a:rPr>
              <a:t> ассоциация,</a:t>
            </a:r>
          </a:p>
          <a:p>
            <a:pPr indent="432000"/>
            <a:r>
              <a:rPr lang="ru-RU" sz="1400" dirty="0" smtClean="0">
                <a:latin typeface="+mn-lt"/>
              </a:rPr>
              <a:t>- </a:t>
            </a:r>
            <a:r>
              <a:rPr lang="ru-RU" sz="1400" dirty="0" err="1" smtClean="0">
                <a:latin typeface="+mn-lt"/>
              </a:rPr>
              <a:t>гаусманит-родонит-манганаксинитовая</a:t>
            </a:r>
            <a:r>
              <a:rPr lang="ru-RU" sz="1400" dirty="0" smtClean="0">
                <a:latin typeface="+mn-lt"/>
              </a:rPr>
              <a:t> ассоциация,</a:t>
            </a:r>
          </a:p>
          <a:p>
            <a:pPr indent="432000"/>
            <a:r>
              <a:rPr lang="ru-RU" sz="1400" dirty="0" smtClean="0">
                <a:latin typeface="+mn-lt"/>
              </a:rPr>
              <a:t>- </a:t>
            </a:r>
            <a:r>
              <a:rPr lang="ru-RU" sz="1400" dirty="0" err="1" smtClean="0">
                <a:latin typeface="+mn-lt"/>
              </a:rPr>
              <a:t>гранат-родонит-кварцевая</a:t>
            </a:r>
            <a:r>
              <a:rPr lang="ru-RU" sz="1400" dirty="0" smtClean="0">
                <a:latin typeface="+mn-lt"/>
              </a:rPr>
              <a:t> ассоциация,</a:t>
            </a:r>
          </a:p>
          <a:p>
            <a:pPr indent="432000"/>
            <a:r>
              <a:rPr lang="ru-RU" sz="1400" dirty="0" smtClean="0">
                <a:latin typeface="+mn-lt"/>
              </a:rPr>
              <a:t>- </a:t>
            </a:r>
            <a:r>
              <a:rPr lang="ru-RU" sz="1400" dirty="0" err="1" smtClean="0">
                <a:latin typeface="+mn-lt"/>
              </a:rPr>
              <a:t>кварц-манганаксинитовая</a:t>
            </a:r>
            <a:r>
              <a:rPr lang="ru-RU" sz="1400" dirty="0" smtClean="0">
                <a:latin typeface="+mn-lt"/>
              </a:rPr>
              <a:t> ассоциация;</a:t>
            </a:r>
          </a:p>
          <a:p>
            <a:pPr indent="432000"/>
            <a:r>
              <a:rPr lang="ru-RU" sz="1400" dirty="0" smtClean="0">
                <a:latin typeface="+mn-lt"/>
              </a:rPr>
              <a:t>Минералы: пумпеллиит, клинохлор, кариопилит, пьемонтит, гаусманит, гранат (гроссуляр), манганаксинит, браунит, якобсит, гранат (спессартин), тефроит, родохрозит, альбит, гематит, хлорит, парсеттенсит, винчит, актинолит, пиролюзит, гетит, кварц, аксинит, родонит, гранат (андрадит), кальцит, кристабалит, цоизит.</a:t>
            </a:r>
          </a:p>
          <a:p>
            <a:pPr indent="432000"/>
            <a:r>
              <a:rPr lang="ru-RU" sz="1400" dirty="0" smtClean="0">
                <a:latin typeface="+mn-lt"/>
              </a:rPr>
              <a:t> 5) Впервые детально описаны и выявлены марганцевые ассоциации Байсултановского и </a:t>
            </a:r>
            <a:r>
              <a:rPr lang="ru-RU" sz="1400" dirty="0" err="1" smtClean="0">
                <a:latin typeface="+mn-lt"/>
              </a:rPr>
              <a:t>Сарбайского</a:t>
            </a:r>
            <a:r>
              <a:rPr lang="ru-RU" sz="1400" dirty="0" smtClean="0">
                <a:latin typeface="+mn-lt"/>
              </a:rPr>
              <a:t> месторождений.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14096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endParaRPr lang="ru-RU" sz="4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выяснение особенностей строения вмещающих марганецсодержащих и марганцевых пород месторождений Учалинской зоны.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lvl="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Определение петрографических особенностей марганецсодержащих и  марганцевых пород каждого месторождения;</a:t>
            </a:r>
          </a:p>
          <a:p>
            <a:pPr marL="514350" lvl="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Определение главных породообразующих минералов;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Определение последовательности формирования минералов в породах каждого месторождения;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 Выяснение текстурно-структурных особенностей пород;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5. Определение геохимического состава пород и минералов.</a:t>
            </a:r>
          </a:p>
          <a:p>
            <a:pPr marL="514350" lvl="0" indent="-514350">
              <a:buNone/>
            </a:pPr>
            <a:endParaRPr lang="ru-RU" sz="2400" dirty="0" smtClean="0"/>
          </a:p>
          <a:p>
            <a:pPr marL="514350" indent="-51435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Методика работ</a:t>
            </a:r>
          </a:p>
          <a:p>
            <a:pPr>
              <a:buNone/>
            </a:pPr>
            <a:endParaRPr lang="ru-RU" sz="20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17912"/>
            <a:ext cx="914400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Полевые работы.</a:t>
            </a:r>
          </a:p>
          <a:p>
            <a:pPr indent="432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ходе полевых работ было исследовано три месторождения: Сарбайское, Байсултановское, Кожаевское. На участках были проведены следующие работы:</a:t>
            </a:r>
          </a:p>
          <a:p>
            <a:pPr indent="432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Составление планов карьеров месторождений- эти мероприятия проводились с применением мерной ленты и геологического компаса. Замерялась видимая мощность пород, высота стенок карьера, а также азимут простирания, азимут падения и угол падения пород;</a:t>
            </a:r>
          </a:p>
          <a:p>
            <a:pPr indent="432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Сделана документация бортов карьеров Сарбайского-3шт, Байсултановского-2шт, Кожаевского-4шт;</a:t>
            </a:r>
          </a:p>
          <a:p>
            <a:pPr indent="432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 Отбор образцов в количестве 40 штук и сколков пород в количестве 140 штук- проводился с помощью геологического молотка.</a:t>
            </a:r>
          </a:p>
          <a:p>
            <a:pPr indent="43200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32000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Лабораторные работы.</a:t>
            </a:r>
          </a:p>
          <a:p>
            <a:pPr indent="4320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Подготовка проб для анализов в количестве 46 шт.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рентгенофлюоресцентный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анализ проводился с помощью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РФА-анализатора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INNOV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 ALPHA Series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рентгеноструктурный анализ проводился с помощью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дифрактометра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ДРОН-2.0. </a:t>
            </a:r>
          </a:p>
          <a:p>
            <a:pPr indent="4572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Оптическое изучение шлифов в количестве 30 шт.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поляризационный микроскоп  ПОЛАМ Р-312;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поляризационный микроскоп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Carl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Zeiss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Axio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Lab A1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5720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32000"/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604448" cy="548680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Байсултановское</a:t>
            </a:r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месторождение</a:t>
            </a:r>
            <a:endParaRPr lang="ru-RU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Байсултановско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6156176" cy="2692640"/>
          </a:xfrm>
        </p:spPr>
      </p:pic>
      <p:sp>
        <p:nvSpPr>
          <p:cNvPr id="5" name="TextBox 4"/>
          <p:cNvSpPr txBox="1"/>
          <p:nvPr/>
        </p:nvSpPr>
        <p:spPr>
          <a:xfrm>
            <a:off x="6156176" y="548680"/>
            <a:ext cx="2987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Схема геологического строения Байсултановского месторождения карьер №2 и карьер №3. Составил: Кабанова Л.Я., Кожухов Д.В., Катаев А.В. (2012).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AM_0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356992"/>
            <a:ext cx="4499992" cy="3501008"/>
          </a:xfrm>
          <a:prstGeom prst="rect">
            <a:avLst/>
          </a:prstGeom>
        </p:spPr>
      </p:pic>
      <p:pic>
        <p:nvPicPr>
          <p:cNvPr id="1026" name="Picture 2" descr="D:\ЮУрГУ\Дипломный ДИПЛОМ\ФОТКИ\Сарбайское проявление\07172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4572000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ANGER\ЮУрГУ\ДИПЛОМНАЯ ПРАКТИКА\ФОТКИ\Образцы к отчету\102026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760" y="548680"/>
            <a:ext cx="4283968" cy="2952328"/>
          </a:xfrm>
        </p:spPr>
      </p:pic>
      <p:pic>
        <p:nvPicPr>
          <p:cNvPr id="3" name="Picture 2" descr="D:\DANGER\ЮУрГУ\ДИПЛОМНАЯ ПРАКТИКА\ФОТКИ\Образцы к отчету\10202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3525338"/>
            <a:ext cx="4499992" cy="33326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2348880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Джасперит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021288"/>
            <a:ext cx="195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Марганцевая руда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0"/>
            <a:ext cx="5478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Марганецсодержащие породы</a:t>
            </a:r>
            <a:endParaRPr lang="ru-RU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байсултановско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1" y="3501008"/>
            <a:ext cx="4572000" cy="3356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8024" y="6021288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Яшма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са1-1 обломки измененного серицитизированного плагиоклаза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80113" cy="2231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4482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Бса-1 карбонат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59832" y="0"/>
            <a:ext cx="2971908" cy="2228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9832" y="184482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420889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err="1" smtClean="0"/>
              <a:t>-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лавовая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брекчия.Обломки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измененного серицитизированного плагиоклаза. Фото шл. БСА1-1. Николи скрещены.</a:t>
            </a:r>
          </a:p>
          <a:p>
            <a:r>
              <a:rPr lang="ru-RU" sz="1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-гиалокластит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Карбонат. Фото шл. БСА-1. Николи скрещены.</a:t>
            </a:r>
          </a:p>
          <a:p>
            <a:r>
              <a:rPr lang="ru-RU" sz="1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-гематит-манганаксинитовая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порода.Минералы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якобсит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хлорит.Фото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шл.С-1,С-1а.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Проходящий свет.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FV000018_00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56177" y="0"/>
            <a:ext cx="2987824" cy="22048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56176" y="184482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FV000024_004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573016"/>
            <a:ext cx="2838450" cy="2204864"/>
          </a:xfrm>
          <a:prstGeom prst="rect">
            <a:avLst/>
          </a:prstGeom>
        </p:spPr>
      </p:pic>
      <p:pic>
        <p:nvPicPr>
          <p:cNvPr id="15" name="Рисунок 14" descr="FV000001_024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19664" y="3573016"/>
            <a:ext cx="3024336" cy="2204865"/>
          </a:xfrm>
          <a:prstGeom prst="rect">
            <a:avLst/>
          </a:prstGeom>
        </p:spPr>
      </p:pic>
      <p:pic>
        <p:nvPicPr>
          <p:cNvPr id="17" name="Рисунок 16" descr="FV000013_011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15816" y="3573016"/>
            <a:ext cx="3059832" cy="22048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5877272"/>
            <a:ext cx="868308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-агрегат манганаксинита. Лучистые агрегаты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манганаксинита.Фото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шл. С-2 .Николи скрещены.</a:t>
            </a:r>
          </a:p>
          <a:p>
            <a:r>
              <a:rPr lang="ru-RU" sz="1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-манганаксинит в кварцевой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жиле.Фото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шл. С6-1а Проходящий свет.</a:t>
            </a:r>
            <a:endParaRPr lang="ru-RU" sz="16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брекчия кварца. Халцедон- кварцевая брекчия. Фото шл. С-6. Николи скрещены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537321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5816" y="5373216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84168" y="544522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00808"/>
            <a:ext cx="9144000" cy="224676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Оксиды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кварц, гематит, якобсит, рутил, халцедон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Силикаты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манганаксинит, браунит, кариопилит, хлорит, актинолит, альбит, олигоклаз,  андезин, эпидот, соссюрит, пренит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260648"/>
            <a:ext cx="820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Минералы Байсултановского месторождения:</a:t>
            </a:r>
            <a:endParaRPr lang="ru-RU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Сарбайское месторождение</a:t>
            </a:r>
          </a:p>
          <a:p>
            <a:pPr algn="ctr">
              <a:buNone/>
            </a:pPr>
            <a:endParaRPr lang="ru-RU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арбайское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620688"/>
            <a:ext cx="4571999" cy="4824536"/>
          </a:xfrm>
          <a:prstGeom prst="rect">
            <a:avLst/>
          </a:prstGeom>
        </p:spPr>
      </p:pic>
      <p:pic>
        <p:nvPicPr>
          <p:cNvPr id="1026" name="Picture 2" descr="D:\ЮУрГУ\Дипломный ДИПЛОМ\ФОТКИ\Сарбайское проявление\07192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620688"/>
            <a:ext cx="4580236" cy="48245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" y="5589240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Схема геологического строения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Сарбайского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месторождения.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Составил:Кабанова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Л. Я. (2012).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1852</TotalTime>
  <Words>2369</Words>
  <Application>Microsoft Office PowerPoint</Application>
  <PresentationFormat>Экран (4:3)</PresentationFormat>
  <Paragraphs>840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Апекс</vt:lpstr>
      <vt:lpstr>Петрография и минералогия марганцевых пород Учалинской зоны  (Южного Урала) </vt:lpstr>
      <vt:lpstr>Слайд 2</vt:lpstr>
      <vt:lpstr>Слайд 3</vt:lpstr>
      <vt:lpstr>Слайд 4</vt:lpstr>
      <vt:lpstr>Байсултановское месторождение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Вишневогорское месторождение редкоземельных элементов</dc:title>
  <cp:lastModifiedBy>дмитрий</cp:lastModifiedBy>
  <cp:revision>199</cp:revision>
  <dcterms:modified xsi:type="dcterms:W3CDTF">2012-04-07T17:16:51Z</dcterms:modified>
</cp:coreProperties>
</file>